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91"/>
  </p:notesMasterIdLst>
  <p:sldIdLst>
    <p:sldId id="256" r:id="rId5"/>
    <p:sldId id="453" r:id="rId6"/>
    <p:sldId id="428" r:id="rId7"/>
    <p:sldId id="429" r:id="rId8"/>
    <p:sldId id="510" r:id="rId9"/>
    <p:sldId id="430" r:id="rId10"/>
    <p:sldId id="434" r:id="rId11"/>
    <p:sldId id="513" r:id="rId12"/>
    <p:sldId id="511" r:id="rId13"/>
    <p:sldId id="443" r:id="rId14"/>
    <p:sldId id="512" r:id="rId15"/>
    <p:sldId id="540" r:id="rId16"/>
    <p:sldId id="541" r:id="rId17"/>
    <p:sldId id="542" r:id="rId18"/>
    <p:sldId id="543" r:id="rId19"/>
    <p:sldId id="544" r:id="rId20"/>
    <p:sldId id="545" r:id="rId21"/>
    <p:sldId id="546" r:id="rId22"/>
    <p:sldId id="549" r:id="rId23"/>
    <p:sldId id="547" r:id="rId24"/>
    <p:sldId id="548" r:id="rId25"/>
    <p:sldId id="550" r:id="rId26"/>
    <p:sldId id="551" r:id="rId27"/>
    <p:sldId id="552" r:id="rId28"/>
    <p:sldId id="559" r:id="rId29"/>
    <p:sldId id="568" r:id="rId30"/>
    <p:sldId id="569" r:id="rId31"/>
    <p:sldId id="553" r:id="rId32"/>
    <p:sldId id="555" r:id="rId33"/>
    <p:sldId id="554" r:id="rId34"/>
    <p:sldId id="556" r:id="rId35"/>
    <p:sldId id="561" r:id="rId36"/>
    <p:sldId id="557" r:id="rId37"/>
    <p:sldId id="558" r:id="rId38"/>
    <p:sldId id="560" r:id="rId39"/>
    <p:sldId id="567" r:id="rId40"/>
    <p:sldId id="562" r:id="rId41"/>
    <p:sldId id="564" r:id="rId42"/>
    <p:sldId id="563" r:id="rId43"/>
    <p:sldId id="565" r:id="rId44"/>
    <p:sldId id="566" r:id="rId45"/>
    <p:sldId id="570" r:id="rId46"/>
    <p:sldId id="572" r:id="rId47"/>
    <p:sldId id="571" r:id="rId48"/>
    <p:sldId id="573" r:id="rId49"/>
    <p:sldId id="574" r:id="rId50"/>
    <p:sldId id="575" r:id="rId51"/>
    <p:sldId id="576" r:id="rId52"/>
    <p:sldId id="579" r:id="rId53"/>
    <p:sldId id="580" r:id="rId54"/>
    <p:sldId id="578" r:id="rId55"/>
    <p:sldId id="577" r:id="rId56"/>
    <p:sldId id="581" r:id="rId57"/>
    <p:sldId id="582" r:id="rId58"/>
    <p:sldId id="583" r:id="rId59"/>
    <p:sldId id="584" r:id="rId60"/>
    <p:sldId id="586" r:id="rId61"/>
    <p:sldId id="585" r:id="rId62"/>
    <p:sldId id="587" r:id="rId63"/>
    <p:sldId id="588" r:id="rId64"/>
    <p:sldId id="589" r:id="rId65"/>
    <p:sldId id="590" r:id="rId66"/>
    <p:sldId id="591" r:id="rId67"/>
    <p:sldId id="592" r:id="rId68"/>
    <p:sldId id="593" r:id="rId69"/>
    <p:sldId id="594" r:id="rId70"/>
    <p:sldId id="595" r:id="rId71"/>
    <p:sldId id="596" r:id="rId72"/>
    <p:sldId id="597" r:id="rId73"/>
    <p:sldId id="598" r:id="rId74"/>
    <p:sldId id="599" r:id="rId75"/>
    <p:sldId id="600" r:id="rId76"/>
    <p:sldId id="601" r:id="rId77"/>
    <p:sldId id="602" r:id="rId78"/>
    <p:sldId id="603" r:id="rId79"/>
    <p:sldId id="604" r:id="rId80"/>
    <p:sldId id="605" r:id="rId81"/>
    <p:sldId id="606" r:id="rId82"/>
    <p:sldId id="607" r:id="rId83"/>
    <p:sldId id="608" r:id="rId84"/>
    <p:sldId id="609" r:id="rId85"/>
    <p:sldId id="610" r:id="rId86"/>
    <p:sldId id="611" r:id="rId87"/>
    <p:sldId id="612" r:id="rId88"/>
    <p:sldId id="613" r:id="rId89"/>
    <p:sldId id="270" r:id="rId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9461"/>
    <a:srgbClr val="F4CFD1"/>
    <a:srgbClr val="4577BA"/>
    <a:srgbClr val="E0FAFA"/>
    <a:srgbClr val="F2F2F2"/>
    <a:srgbClr val="CCFFFF"/>
    <a:srgbClr val="000000"/>
    <a:srgbClr val="D8F3E1"/>
    <a:srgbClr val="DEF8F2"/>
    <a:srgbClr val="E6F4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57" autoAdjust="0"/>
    <p:restoredTop sz="94694"/>
  </p:normalViewPr>
  <p:slideViewPr>
    <p:cSldViewPr snapToGrid="0" snapToObjects="1" showGuides="1">
      <p:cViewPr varScale="1">
        <p:scale>
          <a:sx n="102" d="100"/>
          <a:sy n="102" d="100"/>
        </p:scale>
        <p:origin x="120"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tableStyles" Target="tableStyle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i="0" dirty="0">
                <a:latin typeface="Arial" panose="020B0604020202020204" pitchFamily="34" charset="0"/>
                <a:cs typeface="Arial" panose="020B0604020202020204" pitchFamily="34" charset="0"/>
              </a:rPr>
              <a:t>Title</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E11-4F42-9820-14C1594E781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E11-4F42-9820-14C1594E781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E11-4F42-9820-14C1594E781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E11-4F42-9820-14C1594E781A}"/>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52EB-A547-85B4-2D970E3864D5}"/>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800" b="1" i="0" baseline="0" dirty="0">
                <a:effectLst/>
                <a:latin typeface="Arial" panose="020B0604020202020204" pitchFamily="34" charset="0"/>
                <a:cs typeface="Arial" panose="020B0604020202020204" pitchFamily="34" charset="0"/>
              </a:rPr>
              <a:t>Title</a:t>
            </a:r>
            <a:endParaRPr lang="en-IE" b="1" i="0" dirty="0">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IE"/>
        </a:p>
      </c:txPr>
    </c:title>
    <c:autoTitleDeleted val="0"/>
    <c:plotArea>
      <c:layout/>
      <c:barChart>
        <c:barDir val="col"/>
        <c:grouping val="clustered"/>
        <c:varyColors val="0"/>
        <c:ser>
          <c:idx val="0"/>
          <c:order val="0"/>
          <c:tx>
            <c:strRef>
              <c:f>Sheet1!$B$1</c:f>
              <c:strCache>
                <c:ptCount val="1"/>
                <c:pt idx="0">
                  <c:v>Sales</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1-6F7F-0542-A021-381EF1BC240B}"/>
              </c:ext>
            </c:extLst>
          </c:dPt>
          <c:dPt>
            <c:idx val="1"/>
            <c:invertIfNegative val="0"/>
            <c:bubble3D val="0"/>
            <c:extLst>
              <c:ext xmlns:c16="http://schemas.microsoft.com/office/drawing/2014/chart" uri="{C3380CC4-5D6E-409C-BE32-E72D297353CC}">
                <c16:uniqueId val="{00000003-6F7F-0542-A021-381EF1BC240B}"/>
              </c:ext>
            </c:extLst>
          </c:dPt>
          <c:dPt>
            <c:idx val="2"/>
            <c:invertIfNegative val="0"/>
            <c:bubble3D val="0"/>
            <c:extLst>
              <c:ext xmlns:c16="http://schemas.microsoft.com/office/drawing/2014/chart" uri="{C3380CC4-5D6E-409C-BE32-E72D297353CC}">
                <c16:uniqueId val="{00000005-6F7F-0542-A021-381EF1BC240B}"/>
              </c:ext>
            </c:extLst>
          </c:dPt>
          <c:dPt>
            <c:idx val="3"/>
            <c:invertIfNegative val="0"/>
            <c:bubble3D val="0"/>
            <c:extLst>
              <c:ext xmlns:c16="http://schemas.microsoft.com/office/drawing/2014/chart" uri="{C3380CC4-5D6E-409C-BE32-E72D297353CC}">
                <c16:uniqueId val="{00000007-6F7F-0542-A021-381EF1BC240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52EB-A547-85B4-2D970E3864D5}"/>
            </c:ext>
          </c:extLst>
        </c:ser>
        <c:ser>
          <c:idx val="1"/>
          <c:order val="1"/>
          <c:tx>
            <c:strRef>
              <c:f>Sheet1!$C$1</c:f>
              <c:strCache>
                <c:ptCount val="1"/>
                <c:pt idx="0">
                  <c:v>Column2</c:v>
                </c:pt>
              </c:strCache>
            </c:strRef>
          </c:tx>
          <c:spPr>
            <a:solidFill>
              <a:schemeClr val="accent2"/>
            </a:solidFill>
            <a:ln>
              <a:noFill/>
            </a:ln>
            <a:effectLst/>
          </c:spPr>
          <c:invertIfNegative val="0"/>
          <c:cat>
            <c:strRef>
              <c:f>Sheet1!$A$2:$A$5</c:f>
              <c:strCache>
                <c:ptCount val="4"/>
                <c:pt idx="0">
                  <c:v>1st Qtr</c:v>
                </c:pt>
                <c:pt idx="1">
                  <c:v>2nd Qtr</c:v>
                </c:pt>
                <c:pt idx="2">
                  <c:v>3rd Qtr</c:v>
                </c:pt>
                <c:pt idx="3">
                  <c:v>4th Qtr</c:v>
                </c:pt>
              </c:strCache>
            </c:strRef>
          </c:cat>
          <c:val>
            <c:numRef>
              <c:f>Sheet1!$C$2:$C$5</c:f>
              <c:numCache>
                <c:formatCode>General</c:formatCode>
                <c:ptCount val="4"/>
                <c:pt idx="0">
                  <c:v>3.8</c:v>
                </c:pt>
                <c:pt idx="1">
                  <c:v>4.9000000000000004</c:v>
                </c:pt>
                <c:pt idx="2">
                  <c:v>2.8</c:v>
                </c:pt>
                <c:pt idx="3">
                  <c:v>1.1000000000000001</c:v>
                </c:pt>
              </c:numCache>
            </c:numRef>
          </c:val>
          <c:extLst>
            <c:ext xmlns:c16="http://schemas.microsoft.com/office/drawing/2014/chart" uri="{C3380CC4-5D6E-409C-BE32-E72D297353CC}">
              <c16:uniqueId val="{00000009-6F7F-0542-A021-381EF1BC240B}"/>
            </c:ext>
          </c:extLst>
        </c:ser>
        <c:ser>
          <c:idx val="2"/>
          <c:order val="2"/>
          <c:tx>
            <c:strRef>
              <c:f>Sheet1!$D$1</c:f>
              <c:strCache>
                <c:ptCount val="1"/>
                <c:pt idx="0">
                  <c:v>Column3</c:v>
                </c:pt>
              </c:strCache>
            </c:strRef>
          </c:tx>
          <c:spPr>
            <a:solidFill>
              <a:schemeClr val="accent3"/>
            </a:solidFill>
            <a:ln>
              <a:noFill/>
            </a:ln>
            <a:effectLst/>
          </c:spPr>
          <c:invertIfNegative val="0"/>
          <c:cat>
            <c:strRef>
              <c:f>Sheet1!$A$2:$A$5</c:f>
              <c:strCache>
                <c:ptCount val="4"/>
                <c:pt idx="0">
                  <c:v>1st Qtr</c:v>
                </c:pt>
                <c:pt idx="1">
                  <c:v>2nd Qtr</c:v>
                </c:pt>
                <c:pt idx="2">
                  <c:v>3rd Qtr</c:v>
                </c:pt>
                <c:pt idx="3">
                  <c:v>4th Qtr</c:v>
                </c:pt>
              </c:strCache>
            </c:strRef>
          </c:cat>
          <c:val>
            <c:numRef>
              <c:f>Sheet1!$D$2:$D$5</c:f>
              <c:numCache>
                <c:formatCode>General</c:formatCode>
                <c:ptCount val="4"/>
                <c:pt idx="0">
                  <c:v>4.5</c:v>
                </c:pt>
                <c:pt idx="1">
                  <c:v>5.8</c:v>
                </c:pt>
                <c:pt idx="2">
                  <c:v>3</c:v>
                </c:pt>
                <c:pt idx="3">
                  <c:v>0.7</c:v>
                </c:pt>
              </c:numCache>
            </c:numRef>
          </c:val>
          <c:extLst>
            <c:ext xmlns:c16="http://schemas.microsoft.com/office/drawing/2014/chart" uri="{C3380CC4-5D6E-409C-BE32-E72D297353CC}">
              <c16:uniqueId val="{0000000A-6F7F-0542-A021-381EF1BC240B}"/>
            </c:ext>
          </c:extLst>
        </c:ser>
        <c:dLbls>
          <c:showLegendKey val="0"/>
          <c:showVal val="0"/>
          <c:showCatName val="0"/>
          <c:showSerName val="0"/>
          <c:showPercent val="0"/>
          <c:showBubbleSize val="0"/>
        </c:dLbls>
        <c:gapWidth val="219"/>
        <c:overlap val="-27"/>
        <c:axId val="132497840"/>
        <c:axId val="66301920"/>
      </c:barChart>
      <c:catAx>
        <c:axId val="132497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6301920"/>
        <c:crosses val="autoZero"/>
        <c:auto val="1"/>
        <c:lblAlgn val="ctr"/>
        <c:lblOffset val="100"/>
        <c:noMultiLvlLbl val="0"/>
      </c:catAx>
      <c:valAx>
        <c:axId val="66301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Indivisible Light" panose="020B0403000000020004" pitchFamily="34" charset="77"/>
                <a:ea typeface="+mn-ea"/>
                <a:cs typeface="+mn-cs"/>
              </a:defRPr>
            </a:pPr>
            <a:endParaRPr lang="en-US"/>
          </a:p>
        </c:txPr>
        <c:crossAx val="132497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5CF-8042-940D-EE5B27B68BB7}"/>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5CF-8042-940D-EE5B27B68BB7}"/>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5CF-8042-940D-EE5B27B68BB7}"/>
            </c:ext>
          </c:extLst>
        </c:ser>
        <c:dLbls>
          <c:showLegendKey val="0"/>
          <c:showVal val="0"/>
          <c:showCatName val="0"/>
          <c:showSerName val="0"/>
          <c:showPercent val="0"/>
          <c:showBubbleSize val="0"/>
        </c:dLbls>
        <c:gapWidth val="182"/>
        <c:axId val="66787632"/>
        <c:axId val="66789280"/>
      </c:barChart>
      <c:catAx>
        <c:axId val="66787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6789280"/>
        <c:crosses val="autoZero"/>
        <c:auto val="1"/>
        <c:lblAlgn val="ctr"/>
        <c:lblOffset val="100"/>
        <c:noMultiLvlLbl val="0"/>
      </c:catAx>
      <c:valAx>
        <c:axId val="667892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6787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i="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CA0B16-95C2-4992-9E97-6EBB17CE1703}"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GB"/>
        </a:p>
      </dgm:t>
    </dgm:pt>
    <dgm:pt modelId="{83606D0E-C26E-4D11-8B5A-60AB3D5D7429}">
      <dgm:prSet phldrT="[Text]" phldr="0"/>
      <dgm:spPr>
        <a:solidFill>
          <a:srgbClr val="A39461"/>
        </a:solidFill>
      </dgm:spPr>
      <dgm:t>
        <a:bodyPr/>
        <a:lstStyle/>
        <a:p>
          <a:r>
            <a:rPr lang="en-GB" b="0" dirty="0"/>
            <a:t> </a:t>
          </a:r>
        </a:p>
      </dgm:t>
    </dgm:pt>
    <dgm:pt modelId="{C0A89C1E-1280-4357-924C-D074AA524278}" type="parTrans" cxnId="{5260FF69-4B72-40CA-8022-D623CA743676}">
      <dgm:prSet/>
      <dgm:spPr/>
      <dgm:t>
        <a:bodyPr/>
        <a:lstStyle/>
        <a:p>
          <a:endParaRPr lang="en-GB" b="0"/>
        </a:p>
      </dgm:t>
    </dgm:pt>
    <dgm:pt modelId="{C1C943E0-B7B9-44F7-97AB-7169E8696D74}" type="sibTrans" cxnId="{5260FF69-4B72-40CA-8022-D623CA743676}">
      <dgm:prSet/>
      <dgm:spPr/>
      <dgm:t>
        <a:bodyPr/>
        <a:lstStyle/>
        <a:p>
          <a:endParaRPr lang="en-GB" b="0"/>
        </a:p>
      </dgm:t>
    </dgm:pt>
    <dgm:pt modelId="{CA0AE9EE-85F9-4BC4-B4B7-84F09F5C5224}">
      <dgm:prSet phldrT="[Text]" phldr="0"/>
      <dgm:spPr/>
      <dgm:t>
        <a:bodyPr/>
        <a:lstStyle/>
        <a:p>
          <a:r>
            <a:rPr lang="en-GB" b="0" dirty="0"/>
            <a:t>Correlation</a:t>
          </a:r>
        </a:p>
      </dgm:t>
    </dgm:pt>
    <dgm:pt modelId="{230450FD-5359-4024-930E-1353B94C9FCE}" type="parTrans" cxnId="{8CC2C793-BFF0-4C12-B5BA-3E11A00DEC2B}">
      <dgm:prSet/>
      <dgm:spPr/>
      <dgm:t>
        <a:bodyPr/>
        <a:lstStyle/>
        <a:p>
          <a:endParaRPr lang="en-GB" b="0"/>
        </a:p>
      </dgm:t>
    </dgm:pt>
    <dgm:pt modelId="{3A876935-3821-4A31-8EA6-BBB7CB4E1134}" type="sibTrans" cxnId="{8CC2C793-BFF0-4C12-B5BA-3E11A00DEC2B}">
      <dgm:prSet/>
      <dgm:spPr/>
      <dgm:t>
        <a:bodyPr/>
        <a:lstStyle/>
        <a:p>
          <a:endParaRPr lang="en-GB" b="0"/>
        </a:p>
      </dgm:t>
    </dgm:pt>
    <dgm:pt modelId="{F7061D26-B218-447C-8817-2395851E7456}">
      <dgm:prSet phldrT="[Text]" phldr="0"/>
      <dgm:spPr>
        <a:solidFill>
          <a:srgbClr val="A39461"/>
        </a:solidFill>
      </dgm:spPr>
      <dgm:t>
        <a:bodyPr/>
        <a:lstStyle/>
        <a:p>
          <a:r>
            <a:rPr lang="en-GB" b="0" dirty="0"/>
            <a:t> </a:t>
          </a:r>
        </a:p>
      </dgm:t>
    </dgm:pt>
    <dgm:pt modelId="{DDE95BB5-5B63-40EE-A1B2-592C66850C6B}" type="parTrans" cxnId="{592FD2B4-98EA-4DCF-9DA7-4197D4E0F3A7}">
      <dgm:prSet/>
      <dgm:spPr/>
      <dgm:t>
        <a:bodyPr/>
        <a:lstStyle/>
        <a:p>
          <a:endParaRPr lang="en-GB" b="0"/>
        </a:p>
      </dgm:t>
    </dgm:pt>
    <dgm:pt modelId="{A88B45A3-AFFB-4A1A-A80A-EE7221E22F90}" type="sibTrans" cxnId="{592FD2B4-98EA-4DCF-9DA7-4197D4E0F3A7}">
      <dgm:prSet/>
      <dgm:spPr/>
      <dgm:t>
        <a:bodyPr/>
        <a:lstStyle/>
        <a:p>
          <a:endParaRPr lang="en-GB" b="0"/>
        </a:p>
      </dgm:t>
    </dgm:pt>
    <dgm:pt modelId="{BFB3BC43-BDC7-4266-8A13-FF3293A0E55A}">
      <dgm:prSet phldrT="[Text]" phldr="0"/>
      <dgm:spPr/>
      <dgm:t>
        <a:bodyPr/>
        <a:lstStyle/>
        <a:p>
          <a:r>
            <a:rPr lang="en-GB" b="0" dirty="0"/>
            <a:t>Linear and multiple linear regression</a:t>
          </a:r>
        </a:p>
      </dgm:t>
    </dgm:pt>
    <dgm:pt modelId="{53E21812-54EC-4C77-8586-0772E9132174}" type="parTrans" cxnId="{09CDF5EC-7745-4CAD-A267-D89E197DD08E}">
      <dgm:prSet/>
      <dgm:spPr/>
      <dgm:t>
        <a:bodyPr/>
        <a:lstStyle/>
        <a:p>
          <a:endParaRPr lang="en-GB" b="0"/>
        </a:p>
      </dgm:t>
    </dgm:pt>
    <dgm:pt modelId="{A6B55496-ABE0-4156-AA14-60A687EB63AD}" type="sibTrans" cxnId="{09CDF5EC-7745-4CAD-A267-D89E197DD08E}">
      <dgm:prSet/>
      <dgm:spPr/>
      <dgm:t>
        <a:bodyPr/>
        <a:lstStyle/>
        <a:p>
          <a:endParaRPr lang="en-GB" b="0"/>
        </a:p>
      </dgm:t>
    </dgm:pt>
    <dgm:pt modelId="{B2344FE5-F002-4B9C-88F1-9468179913D8}">
      <dgm:prSet phldrT="[Text]" phldr="0"/>
      <dgm:spPr>
        <a:solidFill>
          <a:srgbClr val="A39461"/>
        </a:solidFill>
      </dgm:spPr>
      <dgm:t>
        <a:bodyPr/>
        <a:lstStyle/>
        <a:p>
          <a:r>
            <a:rPr lang="en-GB" b="0" dirty="0"/>
            <a:t> </a:t>
          </a:r>
        </a:p>
      </dgm:t>
    </dgm:pt>
    <dgm:pt modelId="{88338FDF-4D50-40D9-BA6E-F7511311C1D9}" type="parTrans" cxnId="{DE189C0E-68B6-40F3-B867-B46F5F9A37BC}">
      <dgm:prSet/>
      <dgm:spPr/>
      <dgm:t>
        <a:bodyPr/>
        <a:lstStyle/>
        <a:p>
          <a:endParaRPr lang="en-GB" b="0"/>
        </a:p>
      </dgm:t>
    </dgm:pt>
    <dgm:pt modelId="{D8D6E843-90DB-4313-9DD4-921F58334BDC}" type="sibTrans" cxnId="{DE189C0E-68B6-40F3-B867-B46F5F9A37BC}">
      <dgm:prSet/>
      <dgm:spPr/>
      <dgm:t>
        <a:bodyPr/>
        <a:lstStyle/>
        <a:p>
          <a:endParaRPr lang="en-GB" b="0"/>
        </a:p>
      </dgm:t>
    </dgm:pt>
    <dgm:pt modelId="{708CC02A-BC4A-481E-AAAD-E36D9E48620D}">
      <dgm:prSet phldrT="[Text]" phldr="0"/>
      <dgm:spPr/>
      <dgm:t>
        <a:bodyPr/>
        <a:lstStyle/>
        <a:p>
          <a:r>
            <a:rPr lang="en-GB" b="0" dirty="0"/>
            <a:t>T-test</a:t>
          </a:r>
        </a:p>
      </dgm:t>
    </dgm:pt>
    <dgm:pt modelId="{8A44F491-DC9C-4419-8D2A-963DBA8EDD79}" type="parTrans" cxnId="{4C2476B4-265A-4AC9-802F-3A4F45CB2BBC}">
      <dgm:prSet/>
      <dgm:spPr/>
      <dgm:t>
        <a:bodyPr/>
        <a:lstStyle/>
        <a:p>
          <a:endParaRPr lang="en-GB" b="0"/>
        </a:p>
      </dgm:t>
    </dgm:pt>
    <dgm:pt modelId="{D3F9D081-D739-4E8B-B566-88CAF234442E}" type="sibTrans" cxnId="{4C2476B4-265A-4AC9-802F-3A4F45CB2BBC}">
      <dgm:prSet/>
      <dgm:spPr/>
      <dgm:t>
        <a:bodyPr/>
        <a:lstStyle/>
        <a:p>
          <a:endParaRPr lang="en-GB" b="0"/>
        </a:p>
      </dgm:t>
    </dgm:pt>
    <dgm:pt modelId="{A3FBDABA-BE78-4BCC-A58A-13F8AF4141AD}">
      <dgm:prSet phldrT="[Text]" phldr="0"/>
      <dgm:spPr>
        <a:solidFill>
          <a:srgbClr val="A39461"/>
        </a:solidFill>
      </dgm:spPr>
      <dgm:t>
        <a:bodyPr/>
        <a:lstStyle/>
        <a:p>
          <a:endParaRPr lang="en-GB" b="0" dirty="0"/>
        </a:p>
      </dgm:t>
    </dgm:pt>
    <dgm:pt modelId="{F2D34C45-E361-4B1C-9C10-C6FA80D7C731}" type="parTrans" cxnId="{39FD5235-3896-44B5-81CC-4A3AC4BE6351}">
      <dgm:prSet/>
      <dgm:spPr/>
      <dgm:t>
        <a:bodyPr/>
        <a:lstStyle/>
        <a:p>
          <a:endParaRPr lang="en-GB" b="0"/>
        </a:p>
      </dgm:t>
    </dgm:pt>
    <dgm:pt modelId="{A0D5AA07-C6D2-46FF-96BE-E0BA7057E6B7}" type="sibTrans" cxnId="{39FD5235-3896-44B5-81CC-4A3AC4BE6351}">
      <dgm:prSet/>
      <dgm:spPr/>
      <dgm:t>
        <a:bodyPr/>
        <a:lstStyle/>
        <a:p>
          <a:endParaRPr lang="en-GB" b="0"/>
        </a:p>
      </dgm:t>
    </dgm:pt>
    <dgm:pt modelId="{67D2186E-8EEA-4D28-AE16-F3D8A9BD2704}">
      <dgm:prSet phldrT="[Text]" phldr="0"/>
      <dgm:spPr/>
      <dgm:t>
        <a:bodyPr/>
        <a:lstStyle/>
        <a:p>
          <a:r>
            <a:rPr lang="en-GB" b="0" dirty="0"/>
            <a:t>ANCOVA</a:t>
          </a:r>
        </a:p>
      </dgm:t>
    </dgm:pt>
    <dgm:pt modelId="{51C1D824-EEC0-4AC7-8315-19FB10C53126}" type="parTrans" cxnId="{809F8BBE-8681-4BA2-8E43-3D6D8B82828F}">
      <dgm:prSet/>
      <dgm:spPr/>
      <dgm:t>
        <a:bodyPr/>
        <a:lstStyle/>
        <a:p>
          <a:endParaRPr lang="en-GB" b="0"/>
        </a:p>
      </dgm:t>
    </dgm:pt>
    <dgm:pt modelId="{55D1AFCC-7CDA-476B-AE5E-D52915F32A7D}" type="sibTrans" cxnId="{809F8BBE-8681-4BA2-8E43-3D6D8B82828F}">
      <dgm:prSet/>
      <dgm:spPr/>
      <dgm:t>
        <a:bodyPr/>
        <a:lstStyle/>
        <a:p>
          <a:endParaRPr lang="en-GB" b="0"/>
        </a:p>
      </dgm:t>
    </dgm:pt>
    <dgm:pt modelId="{1B9962CC-7056-4F5A-98FA-F5BEBC4F6F37}">
      <dgm:prSet phldrT="[Text]" phldr="0"/>
      <dgm:spPr/>
      <dgm:t>
        <a:bodyPr/>
        <a:lstStyle/>
        <a:p>
          <a:r>
            <a:rPr lang="en-GB" b="0" dirty="0"/>
            <a:t>ANOVA</a:t>
          </a:r>
        </a:p>
      </dgm:t>
    </dgm:pt>
    <dgm:pt modelId="{ECDF6541-E65D-4AB3-B272-71EC815DB36E}" type="parTrans" cxnId="{DE074712-3FBB-4192-B67E-AD3D570E1E14}">
      <dgm:prSet/>
      <dgm:spPr/>
      <dgm:t>
        <a:bodyPr/>
        <a:lstStyle/>
        <a:p>
          <a:endParaRPr lang="en-GB" b="0"/>
        </a:p>
      </dgm:t>
    </dgm:pt>
    <dgm:pt modelId="{D190B663-B0F5-49D1-AA2E-6D643BEFEE4A}" type="sibTrans" cxnId="{DE074712-3FBB-4192-B67E-AD3D570E1E14}">
      <dgm:prSet/>
      <dgm:spPr/>
      <dgm:t>
        <a:bodyPr/>
        <a:lstStyle/>
        <a:p>
          <a:endParaRPr lang="en-GB" b="0"/>
        </a:p>
      </dgm:t>
    </dgm:pt>
    <dgm:pt modelId="{6A747CFB-DB21-4127-8FEF-2BD8D0C8DEB1}">
      <dgm:prSet phldrT="[Text]" phldr="0"/>
      <dgm:spPr>
        <a:solidFill>
          <a:srgbClr val="A39461"/>
        </a:solidFill>
      </dgm:spPr>
      <dgm:t>
        <a:bodyPr/>
        <a:lstStyle/>
        <a:p>
          <a:endParaRPr lang="en-GB" b="0" dirty="0"/>
        </a:p>
      </dgm:t>
    </dgm:pt>
    <dgm:pt modelId="{85D92A6F-6B02-44B1-BD5E-3642E0AF83F2}" type="parTrans" cxnId="{DF2F5756-73C8-4B21-BDBB-F612AEB9BF0F}">
      <dgm:prSet/>
      <dgm:spPr/>
      <dgm:t>
        <a:bodyPr/>
        <a:lstStyle/>
        <a:p>
          <a:endParaRPr lang="en-GB" b="0"/>
        </a:p>
      </dgm:t>
    </dgm:pt>
    <dgm:pt modelId="{118C7E1C-B43C-48B0-8EBF-CCE437798C62}" type="sibTrans" cxnId="{DF2F5756-73C8-4B21-BDBB-F612AEB9BF0F}">
      <dgm:prSet/>
      <dgm:spPr/>
      <dgm:t>
        <a:bodyPr/>
        <a:lstStyle/>
        <a:p>
          <a:endParaRPr lang="en-GB" b="0"/>
        </a:p>
      </dgm:t>
    </dgm:pt>
    <dgm:pt modelId="{4390EA4B-0DE1-4CE6-BF23-C07568596F3A}" type="pres">
      <dgm:prSet presAssocID="{0CCA0B16-95C2-4992-9E97-6EBB17CE1703}" presName="Name0" presStyleCnt="0">
        <dgm:presLayoutVars>
          <dgm:dir/>
          <dgm:animLvl val="lvl"/>
          <dgm:resizeHandles val="exact"/>
        </dgm:presLayoutVars>
      </dgm:prSet>
      <dgm:spPr/>
    </dgm:pt>
    <dgm:pt modelId="{6FC0E1FC-8E58-4386-B034-523048B5B0E9}" type="pres">
      <dgm:prSet presAssocID="{83606D0E-C26E-4D11-8B5A-60AB3D5D7429}" presName="compositeNode" presStyleCnt="0">
        <dgm:presLayoutVars>
          <dgm:bulletEnabled val="1"/>
        </dgm:presLayoutVars>
      </dgm:prSet>
      <dgm:spPr/>
    </dgm:pt>
    <dgm:pt modelId="{591F9501-6599-4C56-9F8C-C25F0EA0EB45}" type="pres">
      <dgm:prSet presAssocID="{83606D0E-C26E-4D11-8B5A-60AB3D5D7429}" presName="bgRect" presStyleLbl="node1" presStyleIdx="0" presStyleCnt="5"/>
      <dgm:spPr/>
    </dgm:pt>
    <dgm:pt modelId="{03EAD095-F14A-441A-A941-C19F8B10FA25}" type="pres">
      <dgm:prSet presAssocID="{83606D0E-C26E-4D11-8B5A-60AB3D5D7429}" presName="parentNode" presStyleLbl="node1" presStyleIdx="0" presStyleCnt="5">
        <dgm:presLayoutVars>
          <dgm:chMax val="0"/>
          <dgm:bulletEnabled val="1"/>
        </dgm:presLayoutVars>
      </dgm:prSet>
      <dgm:spPr/>
    </dgm:pt>
    <dgm:pt modelId="{0AAF67B1-64C0-425F-AAD7-5D3F2E1C5AEC}" type="pres">
      <dgm:prSet presAssocID="{83606D0E-C26E-4D11-8B5A-60AB3D5D7429}" presName="childNode" presStyleLbl="node1" presStyleIdx="0" presStyleCnt="5">
        <dgm:presLayoutVars>
          <dgm:bulletEnabled val="1"/>
        </dgm:presLayoutVars>
      </dgm:prSet>
      <dgm:spPr/>
    </dgm:pt>
    <dgm:pt modelId="{BC935BA0-1008-491C-8AFC-0D830F485ED8}" type="pres">
      <dgm:prSet presAssocID="{C1C943E0-B7B9-44F7-97AB-7169E8696D74}" presName="hSp" presStyleCnt="0"/>
      <dgm:spPr/>
    </dgm:pt>
    <dgm:pt modelId="{6CF0AD2B-54EF-4A43-95C2-D72C504F4E6B}" type="pres">
      <dgm:prSet presAssocID="{C1C943E0-B7B9-44F7-97AB-7169E8696D74}" presName="vProcSp" presStyleCnt="0"/>
      <dgm:spPr/>
    </dgm:pt>
    <dgm:pt modelId="{5871D10C-B12E-445A-B9DC-93D4B4BEC9FD}" type="pres">
      <dgm:prSet presAssocID="{C1C943E0-B7B9-44F7-97AB-7169E8696D74}" presName="vSp1" presStyleCnt="0"/>
      <dgm:spPr/>
    </dgm:pt>
    <dgm:pt modelId="{AFD56E14-D4A2-4FCE-B4F6-7E3BAA839174}" type="pres">
      <dgm:prSet presAssocID="{C1C943E0-B7B9-44F7-97AB-7169E8696D74}" presName="simulatedConn" presStyleLbl="solidFgAcc1" presStyleIdx="0" presStyleCnt="4"/>
      <dgm:spPr>
        <a:solidFill>
          <a:schemeClr val="bg1">
            <a:lumMod val="95000"/>
          </a:schemeClr>
        </a:solidFill>
        <a:ln w="28575">
          <a:solidFill>
            <a:srgbClr val="A39461"/>
          </a:solidFill>
        </a:ln>
      </dgm:spPr>
    </dgm:pt>
    <dgm:pt modelId="{51724DCE-48D4-46BD-B16F-C8028B42741E}" type="pres">
      <dgm:prSet presAssocID="{C1C943E0-B7B9-44F7-97AB-7169E8696D74}" presName="vSp2" presStyleCnt="0"/>
      <dgm:spPr/>
    </dgm:pt>
    <dgm:pt modelId="{5232A659-7B28-4A14-9611-404F41D87BE5}" type="pres">
      <dgm:prSet presAssocID="{C1C943E0-B7B9-44F7-97AB-7169E8696D74}" presName="sibTrans" presStyleCnt="0"/>
      <dgm:spPr/>
    </dgm:pt>
    <dgm:pt modelId="{F785DC63-2102-4989-A5BC-AB825A9EBA74}" type="pres">
      <dgm:prSet presAssocID="{F7061D26-B218-447C-8817-2395851E7456}" presName="compositeNode" presStyleCnt="0">
        <dgm:presLayoutVars>
          <dgm:bulletEnabled val="1"/>
        </dgm:presLayoutVars>
      </dgm:prSet>
      <dgm:spPr/>
    </dgm:pt>
    <dgm:pt modelId="{991108CF-E78C-44C8-8A4E-4BA20D7412C2}" type="pres">
      <dgm:prSet presAssocID="{F7061D26-B218-447C-8817-2395851E7456}" presName="bgRect" presStyleLbl="node1" presStyleIdx="1" presStyleCnt="5"/>
      <dgm:spPr/>
    </dgm:pt>
    <dgm:pt modelId="{5A054E39-9880-46E8-8533-71F96D491ED6}" type="pres">
      <dgm:prSet presAssocID="{F7061D26-B218-447C-8817-2395851E7456}" presName="parentNode" presStyleLbl="node1" presStyleIdx="1" presStyleCnt="5">
        <dgm:presLayoutVars>
          <dgm:chMax val="0"/>
          <dgm:bulletEnabled val="1"/>
        </dgm:presLayoutVars>
      </dgm:prSet>
      <dgm:spPr/>
    </dgm:pt>
    <dgm:pt modelId="{206700F9-C90C-466D-8119-89F36F06E054}" type="pres">
      <dgm:prSet presAssocID="{F7061D26-B218-447C-8817-2395851E7456}" presName="childNode" presStyleLbl="node1" presStyleIdx="1" presStyleCnt="5">
        <dgm:presLayoutVars>
          <dgm:bulletEnabled val="1"/>
        </dgm:presLayoutVars>
      </dgm:prSet>
      <dgm:spPr/>
    </dgm:pt>
    <dgm:pt modelId="{65E07BF5-3003-4654-B164-0779EFA2ACD2}" type="pres">
      <dgm:prSet presAssocID="{A88B45A3-AFFB-4A1A-A80A-EE7221E22F90}" presName="hSp" presStyleCnt="0"/>
      <dgm:spPr/>
    </dgm:pt>
    <dgm:pt modelId="{AB07DAE7-3F1B-49C3-9EB5-4DDF522C47F3}" type="pres">
      <dgm:prSet presAssocID="{A88B45A3-AFFB-4A1A-A80A-EE7221E22F90}" presName="vProcSp" presStyleCnt="0"/>
      <dgm:spPr/>
    </dgm:pt>
    <dgm:pt modelId="{C91B9A13-F0DA-4503-BC70-F8F3F0EDCFFA}" type="pres">
      <dgm:prSet presAssocID="{A88B45A3-AFFB-4A1A-A80A-EE7221E22F90}" presName="vSp1" presStyleCnt="0"/>
      <dgm:spPr/>
    </dgm:pt>
    <dgm:pt modelId="{1C87C7B7-2996-401F-9E75-36977289864C}" type="pres">
      <dgm:prSet presAssocID="{A88B45A3-AFFB-4A1A-A80A-EE7221E22F90}" presName="simulatedConn" presStyleLbl="solidFgAcc1" presStyleIdx="1" presStyleCnt="4"/>
      <dgm:spPr>
        <a:solidFill>
          <a:schemeClr val="bg1">
            <a:lumMod val="95000"/>
          </a:schemeClr>
        </a:solidFill>
        <a:ln w="28575">
          <a:solidFill>
            <a:srgbClr val="A39461"/>
          </a:solidFill>
        </a:ln>
      </dgm:spPr>
    </dgm:pt>
    <dgm:pt modelId="{4A4D3E94-071C-42D7-B29D-34F7FF6D9643}" type="pres">
      <dgm:prSet presAssocID="{A88B45A3-AFFB-4A1A-A80A-EE7221E22F90}" presName="vSp2" presStyleCnt="0"/>
      <dgm:spPr/>
    </dgm:pt>
    <dgm:pt modelId="{332C0BBE-208E-4869-9ED7-A8A7D3961F57}" type="pres">
      <dgm:prSet presAssocID="{A88B45A3-AFFB-4A1A-A80A-EE7221E22F90}" presName="sibTrans" presStyleCnt="0"/>
      <dgm:spPr/>
    </dgm:pt>
    <dgm:pt modelId="{C96860E6-F89E-44E3-B48C-AB3C509C717E}" type="pres">
      <dgm:prSet presAssocID="{B2344FE5-F002-4B9C-88F1-9468179913D8}" presName="compositeNode" presStyleCnt="0">
        <dgm:presLayoutVars>
          <dgm:bulletEnabled val="1"/>
        </dgm:presLayoutVars>
      </dgm:prSet>
      <dgm:spPr/>
    </dgm:pt>
    <dgm:pt modelId="{FC0AD49A-13EA-455C-A181-E128DDCD5DD1}" type="pres">
      <dgm:prSet presAssocID="{B2344FE5-F002-4B9C-88F1-9468179913D8}" presName="bgRect" presStyleLbl="node1" presStyleIdx="2" presStyleCnt="5"/>
      <dgm:spPr/>
    </dgm:pt>
    <dgm:pt modelId="{8F4FBFF4-D9AC-41A0-A25E-13CC5368B778}" type="pres">
      <dgm:prSet presAssocID="{B2344FE5-F002-4B9C-88F1-9468179913D8}" presName="parentNode" presStyleLbl="node1" presStyleIdx="2" presStyleCnt="5">
        <dgm:presLayoutVars>
          <dgm:chMax val="0"/>
          <dgm:bulletEnabled val="1"/>
        </dgm:presLayoutVars>
      </dgm:prSet>
      <dgm:spPr/>
    </dgm:pt>
    <dgm:pt modelId="{F8C4AAFB-6A07-4AA3-ADCA-F123D6C92708}" type="pres">
      <dgm:prSet presAssocID="{B2344FE5-F002-4B9C-88F1-9468179913D8}" presName="childNode" presStyleLbl="node1" presStyleIdx="2" presStyleCnt="5">
        <dgm:presLayoutVars>
          <dgm:bulletEnabled val="1"/>
        </dgm:presLayoutVars>
      </dgm:prSet>
      <dgm:spPr/>
    </dgm:pt>
    <dgm:pt modelId="{98C028AC-E29F-4C08-B8F2-9F06C44C5E7B}" type="pres">
      <dgm:prSet presAssocID="{D8D6E843-90DB-4313-9DD4-921F58334BDC}" presName="hSp" presStyleCnt="0"/>
      <dgm:spPr/>
    </dgm:pt>
    <dgm:pt modelId="{F067FA1E-ED1E-4467-AC1D-7D7AA258687E}" type="pres">
      <dgm:prSet presAssocID="{D8D6E843-90DB-4313-9DD4-921F58334BDC}" presName="vProcSp" presStyleCnt="0"/>
      <dgm:spPr/>
    </dgm:pt>
    <dgm:pt modelId="{6B303D7E-A460-465F-9486-282AD07CD17A}" type="pres">
      <dgm:prSet presAssocID="{D8D6E843-90DB-4313-9DD4-921F58334BDC}" presName="vSp1" presStyleCnt="0"/>
      <dgm:spPr/>
    </dgm:pt>
    <dgm:pt modelId="{3608B104-817E-4B60-BEB9-79E53F961C53}" type="pres">
      <dgm:prSet presAssocID="{D8D6E843-90DB-4313-9DD4-921F58334BDC}" presName="simulatedConn" presStyleLbl="solidFgAcc1" presStyleIdx="2" presStyleCnt="4"/>
      <dgm:spPr>
        <a:solidFill>
          <a:schemeClr val="bg1">
            <a:lumMod val="95000"/>
          </a:schemeClr>
        </a:solidFill>
        <a:ln w="28575">
          <a:solidFill>
            <a:srgbClr val="A39461"/>
          </a:solidFill>
        </a:ln>
      </dgm:spPr>
    </dgm:pt>
    <dgm:pt modelId="{0355CDA5-51B4-436D-86F6-2C5C2D2A03E2}" type="pres">
      <dgm:prSet presAssocID="{D8D6E843-90DB-4313-9DD4-921F58334BDC}" presName="vSp2" presStyleCnt="0"/>
      <dgm:spPr/>
    </dgm:pt>
    <dgm:pt modelId="{F92FC031-230C-4743-83C0-00EA405FAABA}" type="pres">
      <dgm:prSet presAssocID="{D8D6E843-90DB-4313-9DD4-921F58334BDC}" presName="sibTrans" presStyleCnt="0"/>
      <dgm:spPr/>
    </dgm:pt>
    <dgm:pt modelId="{19746DAD-D917-4CB3-93DB-0F79ECFA3609}" type="pres">
      <dgm:prSet presAssocID="{A3FBDABA-BE78-4BCC-A58A-13F8AF4141AD}" presName="compositeNode" presStyleCnt="0">
        <dgm:presLayoutVars>
          <dgm:bulletEnabled val="1"/>
        </dgm:presLayoutVars>
      </dgm:prSet>
      <dgm:spPr/>
    </dgm:pt>
    <dgm:pt modelId="{C5BB2FB3-3548-4E8D-BF8F-67E0DB92ED5F}" type="pres">
      <dgm:prSet presAssocID="{A3FBDABA-BE78-4BCC-A58A-13F8AF4141AD}" presName="bgRect" presStyleLbl="node1" presStyleIdx="3" presStyleCnt="5"/>
      <dgm:spPr/>
    </dgm:pt>
    <dgm:pt modelId="{83C78072-D92E-4A98-8FE2-1C29F18B3EB6}" type="pres">
      <dgm:prSet presAssocID="{A3FBDABA-BE78-4BCC-A58A-13F8AF4141AD}" presName="parentNode" presStyleLbl="node1" presStyleIdx="3" presStyleCnt="5">
        <dgm:presLayoutVars>
          <dgm:chMax val="0"/>
          <dgm:bulletEnabled val="1"/>
        </dgm:presLayoutVars>
      </dgm:prSet>
      <dgm:spPr/>
    </dgm:pt>
    <dgm:pt modelId="{1864338C-6550-4E58-B657-5AD058AF534D}" type="pres">
      <dgm:prSet presAssocID="{A3FBDABA-BE78-4BCC-A58A-13F8AF4141AD}" presName="childNode" presStyleLbl="node1" presStyleIdx="3" presStyleCnt="5">
        <dgm:presLayoutVars>
          <dgm:bulletEnabled val="1"/>
        </dgm:presLayoutVars>
      </dgm:prSet>
      <dgm:spPr/>
    </dgm:pt>
    <dgm:pt modelId="{82CF95A4-E474-4372-9562-887148A351DA}" type="pres">
      <dgm:prSet presAssocID="{A0D5AA07-C6D2-46FF-96BE-E0BA7057E6B7}" presName="hSp" presStyleCnt="0"/>
      <dgm:spPr/>
    </dgm:pt>
    <dgm:pt modelId="{47B576CF-49D6-4966-81B7-7CB8F4AF4EED}" type="pres">
      <dgm:prSet presAssocID="{A0D5AA07-C6D2-46FF-96BE-E0BA7057E6B7}" presName="vProcSp" presStyleCnt="0"/>
      <dgm:spPr/>
    </dgm:pt>
    <dgm:pt modelId="{4F04B874-840D-4978-A159-9CFA114641A4}" type="pres">
      <dgm:prSet presAssocID="{A0D5AA07-C6D2-46FF-96BE-E0BA7057E6B7}" presName="vSp1" presStyleCnt="0"/>
      <dgm:spPr/>
    </dgm:pt>
    <dgm:pt modelId="{2579FA6D-1601-42C9-A67C-5B279AF7FBBB}" type="pres">
      <dgm:prSet presAssocID="{A0D5AA07-C6D2-46FF-96BE-E0BA7057E6B7}" presName="simulatedConn" presStyleLbl="solidFgAcc1" presStyleIdx="3" presStyleCnt="4"/>
      <dgm:spPr>
        <a:solidFill>
          <a:schemeClr val="bg1">
            <a:lumMod val="95000"/>
          </a:schemeClr>
        </a:solidFill>
        <a:ln w="28575">
          <a:solidFill>
            <a:srgbClr val="A39461"/>
          </a:solidFill>
        </a:ln>
      </dgm:spPr>
    </dgm:pt>
    <dgm:pt modelId="{E6BE0D9A-F130-44D9-840F-274EA22BD56C}" type="pres">
      <dgm:prSet presAssocID="{A0D5AA07-C6D2-46FF-96BE-E0BA7057E6B7}" presName="vSp2" presStyleCnt="0"/>
      <dgm:spPr/>
    </dgm:pt>
    <dgm:pt modelId="{C8C4A637-6789-4088-BAA9-0FCF70DB8200}" type="pres">
      <dgm:prSet presAssocID="{A0D5AA07-C6D2-46FF-96BE-E0BA7057E6B7}" presName="sibTrans" presStyleCnt="0"/>
      <dgm:spPr/>
    </dgm:pt>
    <dgm:pt modelId="{1B705155-498D-49C2-B1E0-3DCEA5C63263}" type="pres">
      <dgm:prSet presAssocID="{6A747CFB-DB21-4127-8FEF-2BD8D0C8DEB1}" presName="compositeNode" presStyleCnt="0">
        <dgm:presLayoutVars>
          <dgm:bulletEnabled val="1"/>
        </dgm:presLayoutVars>
      </dgm:prSet>
      <dgm:spPr/>
    </dgm:pt>
    <dgm:pt modelId="{ED56C44D-BEB9-4A90-9A25-7C0EC14D6940}" type="pres">
      <dgm:prSet presAssocID="{6A747CFB-DB21-4127-8FEF-2BD8D0C8DEB1}" presName="bgRect" presStyleLbl="node1" presStyleIdx="4" presStyleCnt="5"/>
      <dgm:spPr/>
    </dgm:pt>
    <dgm:pt modelId="{D6FC0FFC-061C-4975-AC67-99B063D698C9}" type="pres">
      <dgm:prSet presAssocID="{6A747CFB-DB21-4127-8FEF-2BD8D0C8DEB1}" presName="parentNode" presStyleLbl="node1" presStyleIdx="4" presStyleCnt="5">
        <dgm:presLayoutVars>
          <dgm:chMax val="0"/>
          <dgm:bulletEnabled val="1"/>
        </dgm:presLayoutVars>
      </dgm:prSet>
      <dgm:spPr/>
    </dgm:pt>
    <dgm:pt modelId="{5493DCF1-6FD9-4DD9-B847-209D580B7FB9}" type="pres">
      <dgm:prSet presAssocID="{6A747CFB-DB21-4127-8FEF-2BD8D0C8DEB1}" presName="childNode" presStyleLbl="node1" presStyleIdx="4" presStyleCnt="5">
        <dgm:presLayoutVars>
          <dgm:bulletEnabled val="1"/>
        </dgm:presLayoutVars>
      </dgm:prSet>
      <dgm:spPr/>
    </dgm:pt>
  </dgm:ptLst>
  <dgm:cxnLst>
    <dgm:cxn modelId="{3674C209-2474-4085-A49D-4480AA9A0A40}" type="presOf" srcId="{A3FBDABA-BE78-4BCC-A58A-13F8AF4141AD}" destId="{83C78072-D92E-4A98-8FE2-1C29F18B3EB6}" srcOrd="1" destOrd="0" presId="urn:microsoft.com/office/officeart/2005/8/layout/hProcess7"/>
    <dgm:cxn modelId="{DE189C0E-68B6-40F3-B867-B46F5F9A37BC}" srcId="{0CCA0B16-95C2-4992-9E97-6EBB17CE1703}" destId="{B2344FE5-F002-4B9C-88F1-9468179913D8}" srcOrd="2" destOrd="0" parTransId="{88338FDF-4D50-40D9-BA6E-F7511311C1D9}" sibTransId="{D8D6E843-90DB-4313-9DD4-921F58334BDC}"/>
    <dgm:cxn modelId="{DE074712-3FBB-4192-B67E-AD3D570E1E14}" srcId="{A3FBDABA-BE78-4BCC-A58A-13F8AF4141AD}" destId="{1B9962CC-7056-4F5A-98FA-F5BEBC4F6F37}" srcOrd="0" destOrd="0" parTransId="{ECDF6541-E65D-4AB3-B272-71EC815DB36E}" sibTransId="{D190B663-B0F5-49D1-AA2E-6D643BEFEE4A}"/>
    <dgm:cxn modelId="{CAFB6D15-7354-4B6A-9D43-6135B72D5707}" type="presOf" srcId="{6A747CFB-DB21-4127-8FEF-2BD8D0C8DEB1}" destId="{D6FC0FFC-061C-4975-AC67-99B063D698C9}" srcOrd="1" destOrd="0" presId="urn:microsoft.com/office/officeart/2005/8/layout/hProcess7"/>
    <dgm:cxn modelId="{F156C02B-6EC5-4C14-B278-0EF62E58EEA5}" type="presOf" srcId="{B2344FE5-F002-4B9C-88F1-9468179913D8}" destId="{8F4FBFF4-D9AC-41A0-A25E-13CC5368B778}" srcOrd="1" destOrd="0" presId="urn:microsoft.com/office/officeart/2005/8/layout/hProcess7"/>
    <dgm:cxn modelId="{39FD5235-3896-44B5-81CC-4A3AC4BE6351}" srcId="{0CCA0B16-95C2-4992-9E97-6EBB17CE1703}" destId="{A3FBDABA-BE78-4BCC-A58A-13F8AF4141AD}" srcOrd="3" destOrd="0" parTransId="{F2D34C45-E361-4B1C-9C10-C6FA80D7C731}" sibTransId="{A0D5AA07-C6D2-46FF-96BE-E0BA7057E6B7}"/>
    <dgm:cxn modelId="{6EE07344-E22E-423F-A46A-8F5ABD51FA4A}" type="presOf" srcId="{BFB3BC43-BDC7-4266-8A13-FF3293A0E55A}" destId="{206700F9-C90C-466D-8119-89F36F06E054}" srcOrd="0" destOrd="0" presId="urn:microsoft.com/office/officeart/2005/8/layout/hProcess7"/>
    <dgm:cxn modelId="{977E3547-2D56-4909-ACA3-CC0BE4BE0229}" type="presOf" srcId="{83606D0E-C26E-4D11-8B5A-60AB3D5D7429}" destId="{591F9501-6599-4C56-9F8C-C25F0EA0EB45}" srcOrd="0" destOrd="0" presId="urn:microsoft.com/office/officeart/2005/8/layout/hProcess7"/>
    <dgm:cxn modelId="{5260FF69-4B72-40CA-8022-D623CA743676}" srcId="{0CCA0B16-95C2-4992-9E97-6EBB17CE1703}" destId="{83606D0E-C26E-4D11-8B5A-60AB3D5D7429}" srcOrd="0" destOrd="0" parTransId="{C0A89C1E-1280-4357-924C-D074AA524278}" sibTransId="{C1C943E0-B7B9-44F7-97AB-7169E8696D74}"/>
    <dgm:cxn modelId="{88D4B975-E4C4-43C8-80C3-5A8137AD717B}" type="presOf" srcId="{83606D0E-C26E-4D11-8B5A-60AB3D5D7429}" destId="{03EAD095-F14A-441A-A941-C19F8B10FA25}" srcOrd="1" destOrd="0" presId="urn:microsoft.com/office/officeart/2005/8/layout/hProcess7"/>
    <dgm:cxn modelId="{DF2F5756-73C8-4B21-BDBB-F612AEB9BF0F}" srcId="{0CCA0B16-95C2-4992-9E97-6EBB17CE1703}" destId="{6A747CFB-DB21-4127-8FEF-2BD8D0C8DEB1}" srcOrd="4" destOrd="0" parTransId="{85D92A6F-6B02-44B1-BD5E-3642E0AF83F2}" sibTransId="{118C7E1C-B43C-48B0-8EBF-CCE437798C62}"/>
    <dgm:cxn modelId="{8709908C-8EE5-419E-A646-2FF714F9F7A3}" type="presOf" srcId="{0CCA0B16-95C2-4992-9E97-6EBB17CE1703}" destId="{4390EA4B-0DE1-4CE6-BF23-C07568596F3A}" srcOrd="0" destOrd="0" presId="urn:microsoft.com/office/officeart/2005/8/layout/hProcess7"/>
    <dgm:cxn modelId="{8CC2C793-BFF0-4C12-B5BA-3E11A00DEC2B}" srcId="{83606D0E-C26E-4D11-8B5A-60AB3D5D7429}" destId="{CA0AE9EE-85F9-4BC4-B4B7-84F09F5C5224}" srcOrd="0" destOrd="0" parTransId="{230450FD-5359-4024-930E-1353B94C9FCE}" sibTransId="{3A876935-3821-4A31-8EA6-BBB7CB4E1134}"/>
    <dgm:cxn modelId="{1FB9B29A-853F-4663-932F-35619EE928DB}" type="presOf" srcId="{F7061D26-B218-447C-8817-2395851E7456}" destId="{991108CF-E78C-44C8-8A4E-4BA20D7412C2}" srcOrd="0" destOrd="0" presId="urn:microsoft.com/office/officeart/2005/8/layout/hProcess7"/>
    <dgm:cxn modelId="{4C2476B4-265A-4AC9-802F-3A4F45CB2BBC}" srcId="{B2344FE5-F002-4B9C-88F1-9468179913D8}" destId="{708CC02A-BC4A-481E-AAAD-E36D9E48620D}" srcOrd="0" destOrd="0" parTransId="{8A44F491-DC9C-4419-8D2A-963DBA8EDD79}" sibTransId="{D3F9D081-D739-4E8B-B566-88CAF234442E}"/>
    <dgm:cxn modelId="{592FD2B4-98EA-4DCF-9DA7-4197D4E0F3A7}" srcId="{0CCA0B16-95C2-4992-9E97-6EBB17CE1703}" destId="{F7061D26-B218-447C-8817-2395851E7456}" srcOrd="1" destOrd="0" parTransId="{DDE95BB5-5B63-40EE-A1B2-592C66850C6B}" sibTransId="{A88B45A3-AFFB-4A1A-A80A-EE7221E22F90}"/>
    <dgm:cxn modelId="{22CF1FB5-B411-40E4-B8C8-1A6B9CF57528}" type="presOf" srcId="{67D2186E-8EEA-4D28-AE16-F3D8A9BD2704}" destId="{5493DCF1-6FD9-4DD9-B847-209D580B7FB9}" srcOrd="0" destOrd="0" presId="urn:microsoft.com/office/officeart/2005/8/layout/hProcess7"/>
    <dgm:cxn modelId="{809F8BBE-8681-4BA2-8E43-3D6D8B82828F}" srcId="{6A747CFB-DB21-4127-8FEF-2BD8D0C8DEB1}" destId="{67D2186E-8EEA-4D28-AE16-F3D8A9BD2704}" srcOrd="0" destOrd="0" parTransId="{51C1D824-EEC0-4AC7-8315-19FB10C53126}" sibTransId="{55D1AFCC-7CDA-476B-AE5E-D52915F32A7D}"/>
    <dgm:cxn modelId="{75943AC5-E9A7-4DAA-BFDE-B2CC66EAE302}" type="presOf" srcId="{1B9962CC-7056-4F5A-98FA-F5BEBC4F6F37}" destId="{1864338C-6550-4E58-B657-5AD058AF534D}" srcOrd="0" destOrd="0" presId="urn:microsoft.com/office/officeart/2005/8/layout/hProcess7"/>
    <dgm:cxn modelId="{F59C77C5-7139-4315-A087-830C91BFBC3D}" type="presOf" srcId="{708CC02A-BC4A-481E-AAAD-E36D9E48620D}" destId="{F8C4AAFB-6A07-4AA3-ADCA-F123D6C92708}" srcOrd="0" destOrd="0" presId="urn:microsoft.com/office/officeart/2005/8/layout/hProcess7"/>
    <dgm:cxn modelId="{747826CC-AD25-4851-AB59-103585BD0882}" type="presOf" srcId="{CA0AE9EE-85F9-4BC4-B4B7-84F09F5C5224}" destId="{0AAF67B1-64C0-425F-AAD7-5D3F2E1C5AEC}" srcOrd="0" destOrd="0" presId="urn:microsoft.com/office/officeart/2005/8/layout/hProcess7"/>
    <dgm:cxn modelId="{25C788E1-AE57-4E0A-84CF-15BDC614DBC4}" type="presOf" srcId="{F7061D26-B218-447C-8817-2395851E7456}" destId="{5A054E39-9880-46E8-8533-71F96D491ED6}" srcOrd="1" destOrd="0" presId="urn:microsoft.com/office/officeart/2005/8/layout/hProcess7"/>
    <dgm:cxn modelId="{53FAA4E6-A72B-4EDD-B97E-4BCC1ABADC6E}" type="presOf" srcId="{6A747CFB-DB21-4127-8FEF-2BD8D0C8DEB1}" destId="{ED56C44D-BEB9-4A90-9A25-7C0EC14D6940}" srcOrd="0" destOrd="0" presId="urn:microsoft.com/office/officeart/2005/8/layout/hProcess7"/>
    <dgm:cxn modelId="{09CDF5EC-7745-4CAD-A267-D89E197DD08E}" srcId="{F7061D26-B218-447C-8817-2395851E7456}" destId="{BFB3BC43-BDC7-4266-8A13-FF3293A0E55A}" srcOrd="0" destOrd="0" parTransId="{53E21812-54EC-4C77-8586-0772E9132174}" sibTransId="{A6B55496-ABE0-4156-AA14-60A687EB63AD}"/>
    <dgm:cxn modelId="{EA58F2F0-A827-4138-905D-3430A659308B}" type="presOf" srcId="{A3FBDABA-BE78-4BCC-A58A-13F8AF4141AD}" destId="{C5BB2FB3-3548-4E8D-BF8F-67E0DB92ED5F}" srcOrd="0" destOrd="0" presId="urn:microsoft.com/office/officeart/2005/8/layout/hProcess7"/>
    <dgm:cxn modelId="{575A53F2-B5F1-40F3-A6BA-2F2078EA3AB5}" type="presOf" srcId="{B2344FE5-F002-4B9C-88F1-9468179913D8}" destId="{FC0AD49A-13EA-455C-A181-E128DDCD5DD1}" srcOrd="0" destOrd="0" presId="urn:microsoft.com/office/officeart/2005/8/layout/hProcess7"/>
    <dgm:cxn modelId="{3EE9AA54-A5CF-4E39-B9D3-F22507851636}" type="presParOf" srcId="{4390EA4B-0DE1-4CE6-BF23-C07568596F3A}" destId="{6FC0E1FC-8E58-4386-B034-523048B5B0E9}" srcOrd="0" destOrd="0" presId="urn:microsoft.com/office/officeart/2005/8/layout/hProcess7"/>
    <dgm:cxn modelId="{A15BA141-CF62-40D6-87CB-1C4DF9C4C2CA}" type="presParOf" srcId="{6FC0E1FC-8E58-4386-B034-523048B5B0E9}" destId="{591F9501-6599-4C56-9F8C-C25F0EA0EB45}" srcOrd="0" destOrd="0" presId="urn:microsoft.com/office/officeart/2005/8/layout/hProcess7"/>
    <dgm:cxn modelId="{DE7668BF-7823-4E7F-8231-7923721B05FE}" type="presParOf" srcId="{6FC0E1FC-8E58-4386-B034-523048B5B0E9}" destId="{03EAD095-F14A-441A-A941-C19F8B10FA25}" srcOrd="1" destOrd="0" presId="urn:microsoft.com/office/officeart/2005/8/layout/hProcess7"/>
    <dgm:cxn modelId="{F93341EE-B5F1-4348-8622-54AFB5547652}" type="presParOf" srcId="{6FC0E1FC-8E58-4386-B034-523048B5B0E9}" destId="{0AAF67B1-64C0-425F-AAD7-5D3F2E1C5AEC}" srcOrd="2" destOrd="0" presId="urn:microsoft.com/office/officeart/2005/8/layout/hProcess7"/>
    <dgm:cxn modelId="{2C686BD6-7762-4F03-9AE5-3EBC12A9766F}" type="presParOf" srcId="{4390EA4B-0DE1-4CE6-BF23-C07568596F3A}" destId="{BC935BA0-1008-491C-8AFC-0D830F485ED8}" srcOrd="1" destOrd="0" presId="urn:microsoft.com/office/officeart/2005/8/layout/hProcess7"/>
    <dgm:cxn modelId="{9BEBA216-0F4C-42FB-95F4-9CD4C5013C9B}" type="presParOf" srcId="{4390EA4B-0DE1-4CE6-BF23-C07568596F3A}" destId="{6CF0AD2B-54EF-4A43-95C2-D72C504F4E6B}" srcOrd="2" destOrd="0" presId="urn:microsoft.com/office/officeart/2005/8/layout/hProcess7"/>
    <dgm:cxn modelId="{C6CA58AC-C9FB-485F-A67C-4BCE5C6E158D}" type="presParOf" srcId="{6CF0AD2B-54EF-4A43-95C2-D72C504F4E6B}" destId="{5871D10C-B12E-445A-B9DC-93D4B4BEC9FD}" srcOrd="0" destOrd="0" presId="urn:microsoft.com/office/officeart/2005/8/layout/hProcess7"/>
    <dgm:cxn modelId="{F564EAB5-7E32-4A42-B1CD-55334ED4ABBE}" type="presParOf" srcId="{6CF0AD2B-54EF-4A43-95C2-D72C504F4E6B}" destId="{AFD56E14-D4A2-4FCE-B4F6-7E3BAA839174}" srcOrd="1" destOrd="0" presId="urn:microsoft.com/office/officeart/2005/8/layout/hProcess7"/>
    <dgm:cxn modelId="{5827F687-F356-4675-84A4-BCDF4D737450}" type="presParOf" srcId="{6CF0AD2B-54EF-4A43-95C2-D72C504F4E6B}" destId="{51724DCE-48D4-46BD-B16F-C8028B42741E}" srcOrd="2" destOrd="0" presId="urn:microsoft.com/office/officeart/2005/8/layout/hProcess7"/>
    <dgm:cxn modelId="{1EA7F67F-893A-4A0B-B014-70476DD9DCBD}" type="presParOf" srcId="{4390EA4B-0DE1-4CE6-BF23-C07568596F3A}" destId="{5232A659-7B28-4A14-9611-404F41D87BE5}" srcOrd="3" destOrd="0" presId="urn:microsoft.com/office/officeart/2005/8/layout/hProcess7"/>
    <dgm:cxn modelId="{FC6E3599-B52D-4E44-8A89-3F633CAB9084}" type="presParOf" srcId="{4390EA4B-0DE1-4CE6-BF23-C07568596F3A}" destId="{F785DC63-2102-4989-A5BC-AB825A9EBA74}" srcOrd="4" destOrd="0" presId="urn:microsoft.com/office/officeart/2005/8/layout/hProcess7"/>
    <dgm:cxn modelId="{86F811A6-B776-462C-BB94-BD83F28C5C05}" type="presParOf" srcId="{F785DC63-2102-4989-A5BC-AB825A9EBA74}" destId="{991108CF-E78C-44C8-8A4E-4BA20D7412C2}" srcOrd="0" destOrd="0" presId="urn:microsoft.com/office/officeart/2005/8/layout/hProcess7"/>
    <dgm:cxn modelId="{5E9FCAF7-12BC-4321-AE29-D0EE3AA1B761}" type="presParOf" srcId="{F785DC63-2102-4989-A5BC-AB825A9EBA74}" destId="{5A054E39-9880-46E8-8533-71F96D491ED6}" srcOrd="1" destOrd="0" presId="urn:microsoft.com/office/officeart/2005/8/layout/hProcess7"/>
    <dgm:cxn modelId="{D3809CDD-27A8-4020-9C9E-8BD21BBBFABC}" type="presParOf" srcId="{F785DC63-2102-4989-A5BC-AB825A9EBA74}" destId="{206700F9-C90C-466D-8119-89F36F06E054}" srcOrd="2" destOrd="0" presId="urn:microsoft.com/office/officeart/2005/8/layout/hProcess7"/>
    <dgm:cxn modelId="{D66A6AD7-8686-48B0-A6A3-133C576C8ADF}" type="presParOf" srcId="{4390EA4B-0DE1-4CE6-BF23-C07568596F3A}" destId="{65E07BF5-3003-4654-B164-0779EFA2ACD2}" srcOrd="5" destOrd="0" presId="urn:microsoft.com/office/officeart/2005/8/layout/hProcess7"/>
    <dgm:cxn modelId="{73F3B74F-2FD3-43CD-9F6B-60BEF3B37C4A}" type="presParOf" srcId="{4390EA4B-0DE1-4CE6-BF23-C07568596F3A}" destId="{AB07DAE7-3F1B-49C3-9EB5-4DDF522C47F3}" srcOrd="6" destOrd="0" presId="urn:microsoft.com/office/officeart/2005/8/layout/hProcess7"/>
    <dgm:cxn modelId="{8523700E-CE0B-41CF-8C38-E0D69CBA50A3}" type="presParOf" srcId="{AB07DAE7-3F1B-49C3-9EB5-4DDF522C47F3}" destId="{C91B9A13-F0DA-4503-BC70-F8F3F0EDCFFA}" srcOrd="0" destOrd="0" presId="urn:microsoft.com/office/officeart/2005/8/layout/hProcess7"/>
    <dgm:cxn modelId="{892B5FCE-5703-4DB1-A49A-2686A585218A}" type="presParOf" srcId="{AB07DAE7-3F1B-49C3-9EB5-4DDF522C47F3}" destId="{1C87C7B7-2996-401F-9E75-36977289864C}" srcOrd="1" destOrd="0" presId="urn:microsoft.com/office/officeart/2005/8/layout/hProcess7"/>
    <dgm:cxn modelId="{A1DBE7AA-7B23-4DCE-8AE2-7576D45BC453}" type="presParOf" srcId="{AB07DAE7-3F1B-49C3-9EB5-4DDF522C47F3}" destId="{4A4D3E94-071C-42D7-B29D-34F7FF6D9643}" srcOrd="2" destOrd="0" presId="urn:microsoft.com/office/officeart/2005/8/layout/hProcess7"/>
    <dgm:cxn modelId="{78035053-3468-4264-8687-5F56EE3271C2}" type="presParOf" srcId="{4390EA4B-0DE1-4CE6-BF23-C07568596F3A}" destId="{332C0BBE-208E-4869-9ED7-A8A7D3961F57}" srcOrd="7" destOrd="0" presId="urn:microsoft.com/office/officeart/2005/8/layout/hProcess7"/>
    <dgm:cxn modelId="{C991D298-608F-4E2A-89BC-3A0125CFEC76}" type="presParOf" srcId="{4390EA4B-0DE1-4CE6-BF23-C07568596F3A}" destId="{C96860E6-F89E-44E3-B48C-AB3C509C717E}" srcOrd="8" destOrd="0" presId="urn:microsoft.com/office/officeart/2005/8/layout/hProcess7"/>
    <dgm:cxn modelId="{141D03AA-87D5-4D8E-83A3-82F3153BB03E}" type="presParOf" srcId="{C96860E6-F89E-44E3-B48C-AB3C509C717E}" destId="{FC0AD49A-13EA-455C-A181-E128DDCD5DD1}" srcOrd="0" destOrd="0" presId="urn:microsoft.com/office/officeart/2005/8/layout/hProcess7"/>
    <dgm:cxn modelId="{8E0B5A75-62D0-4D8F-8FAA-9D70FBE57D4F}" type="presParOf" srcId="{C96860E6-F89E-44E3-B48C-AB3C509C717E}" destId="{8F4FBFF4-D9AC-41A0-A25E-13CC5368B778}" srcOrd="1" destOrd="0" presId="urn:microsoft.com/office/officeart/2005/8/layout/hProcess7"/>
    <dgm:cxn modelId="{BAE26D60-A03F-4DA2-8CEE-03D3EFFC7C11}" type="presParOf" srcId="{C96860E6-F89E-44E3-B48C-AB3C509C717E}" destId="{F8C4AAFB-6A07-4AA3-ADCA-F123D6C92708}" srcOrd="2" destOrd="0" presId="urn:microsoft.com/office/officeart/2005/8/layout/hProcess7"/>
    <dgm:cxn modelId="{BA87F069-7C87-41FC-896C-C77B3E8A731C}" type="presParOf" srcId="{4390EA4B-0DE1-4CE6-BF23-C07568596F3A}" destId="{98C028AC-E29F-4C08-B8F2-9F06C44C5E7B}" srcOrd="9" destOrd="0" presId="urn:microsoft.com/office/officeart/2005/8/layout/hProcess7"/>
    <dgm:cxn modelId="{8821A0A7-1107-4057-A291-02E3F163095D}" type="presParOf" srcId="{4390EA4B-0DE1-4CE6-BF23-C07568596F3A}" destId="{F067FA1E-ED1E-4467-AC1D-7D7AA258687E}" srcOrd="10" destOrd="0" presId="urn:microsoft.com/office/officeart/2005/8/layout/hProcess7"/>
    <dgm:cxn modelId="{FA5F50D8-E16B-4981-ACC2-33B78CD30444}" type="presParOf" srcId="{F067FA1E-ED1E-4467-AC1D-7D7AA258687E}" destId="{6B303D7E-A460-465F-9486-282AD07CD17A}" srcOrd="0" destOrd="0" presId="urn:microsoft.com/office/officeart/2005/8/layout/hProcess7"/>
    <dgm:cxn modelId="{528E061D-D2AE-4478-AC44-7F04D9FFD02B}" type="presParOf" srcId="{F067FA1E-ED1E-4467-AC1D-7D7AA258687E}" destId="{3608B104-817E-4B60-BEB9-79E53F961C53}" srcOrd="1" destOrd="0" presId="urn:microsoft.com/office/officeart/2005/8/layout/hProcess7"/>
    <dgm:cxn modelId="{C7094FF5-F0A4-48EB-B3E0-E6F8E2A4443F}" type="presParOf" srcId="{F067FA1E-ED1E-4467-AC1D-7D7AA258687E}" destId="{0355CDA5-51B4-436D-86F6-2C5C2D2A03E2}" srcOrd="2" destOrd="0" presId="urn:microsoft.com/office/officeart/2005/8/layout/hProcess7"/>
    <dgm:cxn modelId="{C3BD15DA-2740-4C2E-AB40-16BBF1B9616B}" type="presParOf" srcId="{4390EA4B-0DE1-4CE6-BF23-C07568596F3A}" destId="{F92FC031-230C-4743-83C0-00EA405FAABA}" srcOrd="11" destOrd="0" presId="urn:microsoft.com/office/officeart/2005/8/layout/hProcess7"/>
    <dgm:cxn modelId="{67B02A14-01AC-4EF3-97A2-43E9E1CA8F77}" type="presParOf" srcId="{4390EA4B-0DE1-4CE6-BF23-C07568596F3A}" destId="{19746DAD-D917-4CB3-93DB-0F79ECFA3609}" srcOrd="12" destOrd="0" presId="urn:microsoft.com/office/officeart/2005/8/layout/hProcess7"/>
    <dgm:cxn modelId="{02BBCBD4-1FF9-47C9-99AA-0E8F329D8792}" type="presParOf" srcId="{19746DAD-D917-4CB3-93DB-0F79ECFA3609}" destId="{C5BB2FB3-3548-4E8D-BF8F-67E0DB92ED5F}" srcOrd="0" destOrd="0" presId="urn:microsoft.com/office/officeart/2005/8/layout/hProcess7"/>
    <dgm:cxn modelId="{B49D7B00-60AC-4AC0-B4DA-86DAC3ECAC40}" type="presParOf" srcId="{19746DAD-D917-4CB3-93DB-0F79ECFA3609}" destId="{83C78072-D92E-4A98-8FE2-1C29F18B3EB6}" srcOrd="1" destOrd="0" presId="urn:microsoft.com/office/officeart/2005/8/layout/hProcess7"/>
    <dgm:cxn modelId="{6F0F5CB6-5211-4DE3-907B-474D23D5B971}" type="presParOf" srcId="{19746DAD-D917-4CB3-93DB-0F79ECFA3609}" destId="{1864338C-6550-4E58-B657-5AD058AF534D}" srcOrd="2" destOrd="0" presId="urn:microsoft.com/office/officeart/2005/8/layout/hProcess7"/>
    <dgm:cxn modelId="{CD19675C-A593-4B23-815B-3A5276A775A5}" type="presParOf" srcId="{4390EA4B-0DE1-4CE6-BF23-C07568596F3A}" destId="{82CF95A4-E474-4372-9562-887148A351DA}" srcOrd="13" destOrd="0" presId="urn:microsoft.com/office/officeart/2005/8/layout/hProcess7"/>
    <dgm:cxn modelId="{97D547A8-0555-4F62-8F62-00659C11F58D}" type="presParOf" srcId="{4390EA4B-0DE1-4CE6-BF23-C07568596F3A}" destId="{47B576CF-49D6-4966-81B7-7CB8F4AF4EED}" srcOrd="14" destOrd="0" presId="urn:microsoft.com/office/officeart/2005/8/layout/hProcess7"/>
    <dgm:cxn modelId="{9B4622C3-64A7-4DC2-9932-29068CE38F05}" type="presParOf" srcId="{47B576CF-49D6-4966-81B7-7CB8F4AF4EED}" destId="{4F04B874-840D-4978-A159-9CFA114641A4}" srcOrd="0" destOrd="0" presId="urn:microsoft.com/office/officeart/2005/8/layout/hProcess7"/>
    <dgm:cxn modelId="{9BA64B1B-A35D-4C2D-94A4-15764116FBAE}" type="presParOf" srcId="{47B576CF-49D6-4966-81B7-7CB8F4AF4EED}" destId="{2579FA6D-1601-42C9-A67C-5B279AF7FBBB}" srcOrd="1" destOrd="0" presId="urn:microsoft.com/office/officeart/2005/8/layout/hProcess7"/>
    <dgm:cxn modelId="{BB134CBE-0535-4614-8DCA-FDD0190AFE37}" type="presParOf" srcId="{47B576CF-49D6-4966-81B7-7CB8F4AF4EED}" destId="{E6BE0D9A-F130-44D9-840F-274EA22BD56C}" srcOrd="2" destOrd="0" presId="urn:microsoft.com/office/officeart/2005/8/layout/hProcess7"/>
    <dgm:cxn modelId="{39F1A5E5-3433-48C3-A6BF-367F90CC2CD1}" type="presParOf" srcId="{4390EA4B-0DE1-4CE6-BF23-C07568596F3A}" destId="{C8C4A637-6789-4088-BAA9-0FCF70DB8200}" srcOrd="15" destOrd="0" presId="urn:microsoft.com/office/officeart/2005/8/layout/hProcess7"/>
    <dgm:cxn modelId="{1A8645AC-1045-4AA9-BE3E-A1A0871216D9}" type="presParOf" srcId="{4390EA4B-0DE1-4CE6-BF23-C07568596F3A}" destId="{1B705155-498D-49C2-B1E0-3DCEA5C63263}" srcOrd="16" destOrd="0" presId="urn:microsoft.com/office/officeart/2005/8/layout/hProcess7"/>
    <dgm:cxn modelId="{9F1F62C1-60D1-4E3C-801E-ECF33BBF9554}" type="presParOf" srcId="{1B705155-498D-49C2-B1E0-3DCEA5C63263}" destId="{ED56C44D-BEB9-4A90-9A25-7C0EC14D6940}" srcOrd="0" destOrd="0" presId="urn:microsoft.com/office/officeart/2005/8/layout/hProcess7"/>
    <dgm:cxn modelId="{0038FAFF-3538-46DE-9456-854273DE6B77}" type="presParOf" srcId="{1B705155-498D-49C2-B1E0-3DCEA5C63263}" destId="{D6FC0FFC-061C-4975-AC67-99B063D698C9}" srcOrd="1" destOrd="0" presId="urn:microsoft.com/office/officeart/2005/8/layout/hProcess7"/>
    <dgm:cxn modelId="{8DFB6ECD-65F2-4EC5-8B64-FAF3F7F94E8F}" type="presParOf" srcId="{1B705155-498D-49C2-B1E0-3DCEA5C63263}" destId="{5493DCF1-6FD9-4DD9-B847-209D580B7FB9}"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6E62C9-2D89-4AFF-92FF-F459FA60C3C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A44D799D-0990-45C9-93D5-CA240B9D52DE}">
      <dgm:prSet phldrT="[Text]" phldr="0"/>
      <dgm:spPr>
        <a:solidFill>
          <a:srgbClr val="A39461"/>
        </a:solidFill>
      </dgm:spPr>
      <dgm:t>
        <a:bodyPr/>
        <a:lstStyle/>
        <a:p>
          <a:r>
            <a:rPr lang="en-GB" dirty="0"/>
            <a:t>Theory verification and making claims</a:t>
          </a:r>
        </a:p>
      </dgm:t>
    </dgm:pt>
    <dgm:pt modelId="{D9C2C00F-4FF6-4EBA-8496-839CCA1E85DC}" type="parTrans" cxnId="{7D98D2C3-C6F4-4256-BC41-A91E31050C49}">
      <dgm:prSet/>
      <dgm:spPr/>
      <dgm:t>
        <a:bodyPr/>
        <a:lstStyle/>
        <a:p>
          <a:endParaRPr lang="en-GB"/>
        </a:p>
      </dgm:t>
    </dgm:pt>
    <dgm:pt modelId="{1AB3BAB1-7C30-4EAD-9EB9-2183CBCC3F90}" type="sibTrans" cxnId="{7D98D2C3-C6F4-4256-BC41-A91E31050C49}">
      <dgm:prSet/>
      <dgm:spPr>
        <a:solidFill>
          <a:srgbClr val="A39461"/>
        </a:solidFill>
        <a:ln w="12700">
          <a:solidFill>
            <a:srgbClr val="A39461"/>
          </a:solidFill>
        </a:ln>
      </dgm:spPr>
      <dgm:t>
        <a:bodyPr/>
        <a:lstStyle/>
        <a:p>
          <a:endParaRPr lang="en-GB"/>
        </a:p>
      </dgm:t>
    </dgm:pt>
    <dgm:pt modelId="{E62D5838-2C3A-459D-AE76-5B92B21A4F91}">
      <dgm:prSet phldrT="[Text]" phldr="0"/>
      <dgm:spPr>
        <a:solidFill>
          <a:srgbClr val="A39461"/>
        </a:solidFill>
      </dgm:spPr>
      <dgm:t>
        <a:bodyPr/>
        <a:lstStyle/>
        <a:p>
          <a:r>
            <a:rPr lang="en-GB" dirty="0"/>
            <a:t>Reductionistic</a:t>
          </a:r>
        </a:p>
      </dgm:t>
    </dgm:pt>
    <dgm:pt modelId="{096CE57E-2F04-44FA-8459-5E3AAFB39B54}" type="parTrans" cxnId="{199A9BEF-0CAC-4C9E-B87C-354560E9BFAC}">
      <dgm:prSet/>
      <dgm:spPr/>
      <dgm:t>
        <a:bodyPr/>
        <a:lstStyle/>
        <a:p>
          <a:endParaRPr lang="en-GB"/>
        </a:p>
      </dgm:t>
    </dgm:pt>
    <dgm:pt modelId="{E4097907-7143-4243-8ECC-50870A8F3B27}" type="sibTrans" cxnId="{199A9BEF-0CAC-4C9E-B87C-354560E9BFAC}">
      <dgm:prSet/>
      <dgm:spPr/>
      <dgm:t>
        <a:bodyPr/>
        <a:lstStyle/>
        <a:p>
          <a:endParaRPr lang="en-GB"/>
        </a:p>
      </dgm:t>
    </dgm:pt>
    <dgm:pt modelId="{CD7687CB-3662-4B73-A39B-8BB6E480CA02}">
      <dgm:prSet phldrT="[Text]" phldr="0"/>
      <dgm:spPr>
        <a:solidFill>
          <a:srgbClr val="A39461"/>
        </a:solidFill>
      </dgm:spPr>
      <dgm:t>
        <a:bodyPr/>
        <a:lstStyle/>
        <a:p>
          <a:r>
            <a:rPr lang="en-GB" dirty="0"/>
            <a:t>Empirical observation</a:t>
          </a:r>
        </a:p>
      </dgm:t>
    </dgm:pt>
    <dgm:pt modelId="{A940F629-5410-44DB-9C6D-8A515077F66F}" type="parTrans" cxnId="{57BC23D0-4DBA-4255-B3BB-84908AD43907}">
      <dgm:prSet/>
      <dgm:spPr/>
      <dgm:t>
        <a:bodyPr/>
        <a:lstStyle/>
        <a:p>
          <a:endParaRPr lang="en-GB"/>
        </a:p>
      </dgm:t>
    </dgm:pt>
    <dgm:pt modelId="{344AD056-1CC0-4937-893D-D11F405924A7}" type="sibTrans" cxnId="{57BC23D0-4DBA-4255-B3BB-84908AD43907}">
      <dgm:prSet/>
      <dgm:spPr/>
      <dgm:t>
        <a:bodyPr/>
        <a:lstStyle/>
        <a:p>
          <a:endParaRPr lang="en-GB"/>
        </a:p>
      </dgm:t>
    </dgm:pt>
    <dgm:pt modelId="{D4EAA556-8FB9-4BD5-85A1-27A621A5EE69}">
      <dgm:prSet phldrT="[Text]" phldr="0"/>
      <dgm:spPr>
        <a:solidFill>
          <a:srgbClr val="A39461"/>
        </a:solidFill>
      </dgm:spPr>
      <dgm:t>
        <a:bodyPr/>
        <a:lstStyle/>
        <a:p>
          <a:r>
            <a:rPr lang="en-GB" dirty="0"/>
            <a:t>Being objective and minimising bias</a:t>
          </a:r>
        </a:p>
      </dgm:t>
    </dgm:pt>
    <dgm:pt modelId="{691E88CD-01BE-4F38-BB2A-87828F10AA41}" type="parTrans" cxnId="{23B0B1F2-85C5-4FB5-AF1F-CB762E5453FF}">
      <dgm:prSet/>
      <dgm:spPr/>
      <dgm:t>
        <a:bodyPr/>
        <a:lstStyle/>
        <a:p>
          <a:endParaRPr lang="en-GB"/>
        </a:p>
      </dgm:t>
    </dgm:pt>
    <dgm:pt modelId="{ED2BDF00-8857-44F6-97C4-F6F20F5C7574}" type="sibTrans" cxnId="{23B0B1F2-85C5-4FB5-AF1F-CB762E5453FF}">
      <dgm:prSet/>
      <dgm:spPr/>
      <dgm:t>
        <a:bodyPr/>
        <a:lstStyle/>
        <a:p>
          <a:endParaRPr lang="en-GB"/>
        </a:p>
      </dgm:t>
    </dgm:pt>
    <dgm:pt modelId="{37B51F5C-4B9E-4985-B41F-FB43F0B3BD30}">
      <dgm:prSet phldrT="[Text]" phldr="0"/>
      <dgm:spPr>
        <a:solidFill>
          <a:srgbClr val="A39461"/>
        </a:solidFill>
      </dgm:spPr>
      <dgm:t>
        <a:bodyPr/>
        <a:lstStyle/>
        <a:p>
          <a:r>
            <a:rPr lang="en-GB"/>
            <a:t>Deterministic</a:t>
          </a:r>
          <a:endParaRPr lang="en-GB" dirty="0"/>
        </a:p>
      </dgm:t>
    </dgm:pt>
    <dgm:pt modelId="{D691F68A-CDF2-4773-BAC5-70876815AF83}" type="parTrans" cxnId="{D9838211-2DDA-4BDB-A5D7-1F64F111BDED}">
      <dgm:prSet/>
      <dgm:spPr/>
      <dgm:t>
        <a:bodyPr/>
        <a:lstStyle/>
        <a:p>
          <a:endParaRPr lang="en-GB"/>
        </a:p>
      </dgm:t>
    </dgm:pt>
    <dgm:pt modelId="{DB5FF754-585E-449C-8782-65DEA1623C9D}" type="sibTrans" cxnId="{D9838211-2DDA-4BDB-A5D7-1F64F111BDED}">
      <dgm:prSet/>
      <dgm:spPr/>
      <dgm:t>
        <a:bodyPr/>
        <a:lstStyle/>
        <a:p>
          <a:endParaRPr lang="en-GB"/>
        </a:p>
      </dgm:t>
    </dgm:pt>
    <dgm:pt modelId="{88104077-C588-449F-B2F6-CAA16265F39D}">
      <dgm:prSet phldrT="[Text]" phldr="0"/>
      <dgm:spPr>
        <a:solidFill>
          <a:srgbClr val="A39461"/>
        </a:solidFill>
      </dgm:spPr>
      <dgm:t>
        <a:bodyPr/>
        <a:lstStyle/>
        <a:p>
          <a:r>
            <a:rPr lang="en-GB" dirty="0"/>
            <a:t>Absolute truth can never be found</a:t>
          </a:r>
        </a:p>
      </dgm:t>
    </dgm:pt>
    <dgm:pt modelId="{EDB78A3E-6D82-4F2D-9EE8-7E1908B80C2E}" type="parTrans" cxnId="{2D1EEEF9-6FF7-44FA-859C-D021103F13BD}">
      <dgm:prSet/>
      <dgm:spPr/>
      <dgm:t>
        <a:bodyPr/>
        <a:lstStyle/>
        <a:p>
          <a:endParaRPr lang="en-GB"/>
        </a:p>
      </dgm:t>
    </dgm:pt>
    <dgm:pt modelId="{ECE60373-8FF0-439F-B8E6-722F3AD6A74A}" type="sibTrans" cxnId="{2D1EEEF9-6FF7-44FA-859C-D021103F13BD}">
      <dgm:prSet/>
      <dgm:spPr/>
      <dgm:t>
        <a:bodyPr/>
        <a:lstStyle/>
        <a:p>
          <a:endParaRPr lang="en-GB"/>
        </a:p>
      </dgm:t>
    </dgm:pt>
    <dgm:pt modelId="{28442434-6868-4B05-BA90-1C8CF36EB740}" type="pres">
      <dgm:prSet presAssocID="{926E62C9-2D89-4AFF-92FF-F459FA60C3CC}" presName="Name0" presStyleCnt="0">
        <dgm:presLayoutVars>
          <dgm:chMax val="7"/>
          <dgm:chPref val="7"/>
          <dgm:dir/>
        </dgm:presLayoutVars>
      </dgm:prSet>
      <dgm:spPr/>
    </dgm:pt>
    <dgm:pt modelId="{E89E4A20-77D0-4A65-AA1E-25D853E404CC}" type="pres">
      <dgm:prSet presAssocID="{926E62C9-2D89-4AFF-92FF-F459FA60C3CC}" presName="Name1" presStyleCnt="0"/>
      <dgm:spPr/>
    </dgm:pt>
    <dgm:pt modelId="{FC0FB1F6-28E5-40AE-852A-E103AFA590AE}" type="pres">
      <dgm:prSet presAssocID="{926E62C9-2D89-4AFF-92FF-F459FA60C3CC}" presName="cycle" presStyleCnt="0"/>
      <dgm:spPr/>
    </dgm:pt>
    <dgm:pt modelId="{2F588594-D274-4DAC-BB49-728FADB74862}" type="pres">
      <dgm:prSet presAssocID="{926E62C9-2D89-4AFF-92FF-F459FA60C3CC}" presName="srcNode" presStyleLbl="node1" presStyleIdx="0" presStyleCnt="6"/>
      <dgm:spPr/>
    </dgm:pt>
    <dgm:pt modelId="{69BAB5F9-4A90-457A-AF27-F4CF7E2A930E}" type="pres">
      <dgm:prSet presAssocID="{926E62C9-2D89-4AFF-92FF-F459FA60C3CC}" presName="conn" presStyleLbl="parChTrans1D2" presStyleIdx="0" presStyleCnt="1"/>
      <dgm:spPr/>
    </dgm:pt>
    <dgm:pt modelId="{8FA1DCE1-66BB-46E8-A4FC-269624343964}" type="pres">
      <dgm:prSet presAssocID="{926E62C9-2D89-4AFF-92FF-F459FA60C3CC}" presName="extraNode" presStyleLbl="node1" presStyleIdx="0" presStyleCnt="6"/>
      <dgm:spPr/>
    </dgm:pt>
    <dgm:pt modelId="{F5EDF51D-E706-4AF3-A55E-0F5B6E0FC44F}" type="pres">
      <dgm:prSet presAssocID="{926E62C9-2D89-4AFF-92FF-F459FA60C3CC}" presName="dstNode" presStyleLbl="node1" presStyleIdx="0" presStyleCnt="6"/>
      <dgm:spPr/>
    </dgm:pt>
    <dgm:pt modelId="{4C84C4A7-81E1-441E-9634-1FC0757FC12B}" type="pres">
      <dgm:prSet presAssocID="{A44D799D-0990-45C9-93D5-CA240B9D52DE}" presName="text_1" presStyleLbl="node1" presStyleIdx="0" presStyleCnt="6">
        <dgm:presLayoutVars>
          <dgm:bulletEnabled val="1"/>
        </dgm:presLayoutVars>
      </dgm:prSet>
      <dgm:spPr/>
    </dgm:pt>
    <dgm:pt modelId="{2CFD9B29-F368-484A-8D01-4FFA2965035B}" type="pres">
      <dgm:prSet presAssocID="{A44D799D-0990-45C9-93D5-CA240B9D52DE}" presName="accent_1" presStyleCnt="0"/>
      <dgm:spPr/>
    </dgm:pt>
    <dgm:pt modelId="{FD3B9BE2-518F-43BB-8CB7-BBFD45EB43AF}" type="pres">
      <dgm:prSet presAssocID="{A44D799D-0990-45C9-93D5-CA240B9D52DE}" presName="accentRepeatNode" presStyleLbl="solidFgAcc1" presStyleIdx="0" presStyleCnt="6"/>
      <dgm:spPr>
        <a:ln w="28575">
          <a:solidFill>
            <a:srgbClr val="A39461"/>
          </a:solidFill>
        </a:ln>
      </dgm:spPr>
    </dgm:pt>
    <dgm:pt modelId="{272B3BD5-55F2-4464-8893-BECDCF903D87}" type="pres">
      <dgm:prSet presAssocID="{88104077-C588-449F-B2F6-CAA16265F39D}" presName="text_2" presStyleLbl="node1" presStyleIdx="1" presStyleCnt="6">
        <dgm:presLayoutVars>
          <dgm:bulletEnabled val="1"/>
        </dgm:presLayoutVars>
      </dgm:prSet>
      <dgm:spPr/>
    </dgm:pt>
    <dgm:pt modelId="{9F96610C-1336-4DDF-B8D3-757788A75347}" type="pres">
      <dgm:prSet presAssocID="{88104077-C588-449F-B2F6-CAA16265F39D}" presName="accent_2" presStyleCnt="0"/>
      <dgm:spPr/>
    </dgm:pt>
    <dgm:pt modelId="{03B900B5-0E94-4FB2-97CC-07E2762B099F}" type="pres">
      <dgm:prSet presAssocID="{88104077-C588-449F-B2F6-CAA16265F39D}" presName="accentRepeatNode" presStyleLbl="solidFgAcc1" presStyleIdx="1" presStyleCnt="6"/>
      <dgm:spPr>
        <a:ln w="28575">
          <a:solidFill>
            <a:srgbClr val="A39461"/>
          </a:solidFill>
        </a:ln>
      </dgm:spPr>
    </dgm:pt>
    <dgm:pt modelId="{A13D37B5-9F5B-49A9-8BA8-0D38C012F6DF}" type="pres">
      <dgm:prSet presAssocID="{37B51F5C-4B9E-4985-B41F-FB43F0B3BD30}" presName="text_3" presStyleLbl="node1" presStyleIdx="2" presStyleCnt="6">
        <dgm:presLayoutVars>
          <dgm:bulletEnabled val="1"/>
        </dgm:presLayoutVars>
      </dgm:prSet>
      <dgm:spPr/>
    </dgm:pt>
    <dgm:pt modelId="{937C4DE3-B603-4630-9953-F498F0A38E54}" type="pres">
      <dgm:prSet presAssocID="{37B51F5C-4B9E-4985-B41F-FB43F0B3BD30}" presName="accent_3" presStyleCnt="0"/>
      <dgm:spPr/>
    </dgm:pt>
    <dgm:pt modelId="{945FFFBA-C7A2-4C5B-874A-6C9660108988}" type="pres">
      <dgm:prSet presAssocID="{37B51F5C-4B9E-4985-B41F-FB43F0B3BD30}" presName="accentRepeatNode" presStyleLbl="solidFgAcc1" presStyleIdx="2" presStyleCnt="6"/>
      <dgm:spPr>
        <a:ln w="28575">
          <a:solidFill>
            <a:srgbClr val="A39461"/>
          </a:solidFill>
        </a:ln>
      </dgm:spPr>
    </dgm:pt>
    <dgm:pt modelId="{4692A06F-5C21-45D1-A0EE-57A8D25F4DFB}" type="pres">
      <dgm:prSet presAssocID="{E62D5838-2C3A-459D-AE76-5B92B21A4F91}" presName="text_4" presStyleLbl="node1" presStyleIdx="3" presStyleCnt="6">
        <dgm:presLayoutVars>
          <dgm:bulletEnabled val="1"/>
        </dgm:presLayoutVars>
      </dgm:prSet>
      <dgm:spPr/>
    </dgm:pt>
    <dgm:pt modelId="{024DDB56-DBFC-41D0-8AD9-9219AEBC4D6D}" type="pres">
      <dgm:prSet presAssocID="{E62D5838-2C3A-459D-AE76-5B92B21A4F91}" presName="accent_4" presStyleCnt="0"/>
      <dgm:spPr/>
    </dgm:pt>
    <dgm:pt modelId="{4AB4FB8C-EE79-4FFC-8708-286D8637355F}" type="pres">
      <dgm:prSet presAssocID="{E62D5838-2C3A-459D-AE76-5B92B21A4F91}" presName="accentRepeatNode" presStyleLbl="solidFgAcc1" presStyleIdx="3" presStyleCnt="6"/>
      <dgm:spPr>
        <a:ln w="28575">
          <a:solidFill>
            <a:srgbClr val="A39461"/>
          </a:solidFill>
        </a:ln>
      </dgm:spPr>
    </dgm:pt>
    <dgm:pt modelId="{6CDC8E05-327A-4FFC-A62D-D179B3138B67}" type="pres">
      <dgm:prSet presAssocID="{CD7687CB-3662-4B73-A39B-8BB6E480CA02}" presName="text_5" presStyleLbl="node1" presStyleIdx="4" presStyleCnt="6">
        <dgm:presLayoutVars>
          <dgm:bulletEnabled val="1"/>
        </dgm:presLayoutVars>
      </dgm:prSet>
      <dgm:spPr/>
    </dgm:pt>
    <dgm:pt modelId="{CB4681CF-2590-449D-91EA-4ED233C64939}" type="pres">
      <dgm:prSet presAssocID="{CD7687CB-3662-4B73-A39B-8BB6E480CA02}" presName="accent_5" presStyleCnt="0"/>
      <dgm:spPr/>
    </dgm:pt>
    <dgm:pt modelId="{719A33B1-1A26-4FE6-A4FD-A762CD67A451}" type="pres">
      <dgm:prSet presAssocID="{CD7687CB-3662-4B73-A39B-8BB6E480CA02}" presName="accentRepeatNode" presStyleLbl="solidFgAcc1" presStyleIdx="4" presStyleCnt="6"/>
      <dgm:spPr>
        <a:ln w="28575">
          <a:solidFill>
            <a:srgbClr val="A39461"/>
          </a:solidFill>
        </a:ln>
      </dgm:spPr>
    </dgm:pt>
    <dgm:pt modelId="{8FE0C4EB-0435-4726-B753-0D3F2E89D1AA}" type="pres">
      <dgm:prSet presAssocID="{D4EAA556-8FB9-4BD5-85A1-27A621A5EE69}" presName="text_6" presStyleLbl="node1" presStyleIdx="5" presStyleCnt="6">
        <dgm:presLayoutVars>
          <dgm:bulletEnabled val="1"/>
        </dgm:presLayoutVars>
      </dgm:prSet>
      <dgm:spPr/>
    </dgm:pt>
    <dgm:pt modelId="{E74F8117-53C4-4A87-80F0-286E50DC7C5A}" type="pres">
      <dgm:prSet presAssocID="{D4EAA556-8FB9-4BD5-85A1-27A621A5EE69}" presName="accent_6" presStyleCnt="0"/>
      <dgm:spPr/>
    </dgm:pt>
    <dgm:pt modelId="{8C237873-CD95-44EE-A485-CB341A278152}" type="pres">
      <dgm:prSet presAssocID="{D4EAA556-8FB9-4BD5-85A1-27A621A5EE69}" presName="accentRepeatNode" presStyleLbl="solidFgAcc1" presStyleIdx="5" presStyleCnt="6"/>
      <dgm:spPr>
        <a:ln w="28575">
          <a:solidFill>
            <a:srgbClr val="A39461"/>
          </a:solidFill>
        </a:ln>
      </dgm:spPr>
    </dgm:pt>
  </dgm:ptLst>
  <dgm:cxnLst>
    <dgm:cxn modelId="{D2775302-A450-4F95-BAD8-2DDDFF14632D}" type="presOf" srcId="{88104077-C588-449F-B2F6-CAA16265F39D}" destId="{272B3BD5-55F2-4464-8893-BECDCF903D87}" srcOrd="0" destOrd="0" presId="urn:microsoft.com/office/officeart/2008/layout/VerticalCurvedList"/>
    <dgm:cxn modelId="{D9838211-2DDA-4BDB-A5D7-1F64F111BDED}" srcId="{926E62C9-2D89-4AFF-92FF-F459FA60C3CC}" destId="{37B51F5C-4B9E-4985-B41F-FB43F0B3BD30}" srcOrd="2" destOrd="0" parTransId="{D691F68A-CDF2-4773-BAC5-70876815AF83}" sibTransId="{DB5FF754-585E-449C-8782-65DEA1623C9D}"/>
    <dgm:cxn modelId="{24509226-370C-41C4-B6B6-75D1533C5D7B}" type="presOf" srcId="{926E62C9-2D89-4AFF-92FF-F459FA60C3CC}" destId="{28442434-6868-4B05-BA90-1C8CF36EB740}" srcOrd="0" destOrd="0" presId="urn:microsoft.com/office/officeart/2008/layout/VerticalCurvedList"/>
    <dgm:cxn modelId="{1EFF225C-1105-4150-B2C4-1C49D20DD379}" type="presOf" srcId="{E62D5838-2C3A-459D-AE76-5B92B21A4F91}" destId="{4692A06F-5C21-45D1-A0EE-57A8D25F4DFB}" srcOrd="0" destOrd="0" presId="urn:microsoft.com/office/officeart/2008/layout/VerticalCurvedList"/>
    <dgm:cxn modelId="{8FF5A271-681F-4C9B-8875-10566B07E7DE}" type="presOf" srcId="{A44D799D-0990-45C9-93D5-CA240B9D52DE}" destId="{4C84C4A7-81E1-441E-9634-1FC0757FC12B}" srcOrd="0" destOrd="0" presId="urn:microsoft.com/office/officeart/2008/layout/VerticalCurvedList"/>
    <dgm:cxn modelId="{7439B07C-2F84-41DA-B6E4-2992ADB2A9BA}" type="presOf" srcId="{CD7687CB-3662-4B73-A39B-8BB6E480CA02}" destId="{6CDC8E05-327A-4FFC-A62D-D179B3138B67}" srcOrd="0" destOrd="0" presId="urn:microsoft.com/office/officeart/2008/layout/VerticalCurvedList"/>
    <dgm:cxn modelId="{FC8F778A-B6E5-4C6F-8217-E2A4BB59EDFD}" type="presOf" srcId="{1AB3BAB1-7C30-4EAD-9EB9-2183CBCC3F90}" destId="{69BAB5F9-4A90-457A-AF27-F4CF7E2A930E}" srcOrd="0" destOrd="0" presId="urn:microsoft.com/office/officeart/2008/layout/VerticalCurvedList"/>
    <dgm:cxn modelId="{D8C983AD-6080-40E6-96EB-46A78FE6BF52}" type="presOf" srcId="{D4EAA556-8FB9-4BD5-85A1-27A621A5EE69}" destId="{8FE0C4EB-0435-4726-B753-0D3F2E89D1AA}" srcOrd="0" destOrd="0" presId="urn:microsoft.com/office/officeart/2008/layout/VerticalCurvedList"/>
    <dgm:cxn modelId="{7D98D2C3-C6F4-4256-BC41-A91E31050C49}" srcId="{926E62C9-2D89-4AFF-92FF-F459FA60C3CC}" destId="{A44D799D-0990-45C9-93D5-CA240B9D52DE}" srcOrd="0" destOrd="0" parTransId="{D9C2C00F-4FF6-4EBA-8496-839CCA1E85DC}" sibTransId="{1AB3BAB1-7C30-4EAD-9EB9-2183CBCC3F90}"/>
    <dgm:cxn modelId="{57BC23D0-4DBA-4255-B3BB-84908AD43907}" srcId="{926E62C9-2D89-4AFF-92FF-F459FA60C3CC}" destId="{CD7687CB-3662-4B73-A39B-8BB6E480CA02}" srcOrd="4" destOrd="0" parTransId="{A940F629-5410-44DB-9C6D-8A515077F66F}" sibTransId="{344AD056-1CC0-4937-893D-D11F405924A7}"/>
    <dgm:cxn modelId="{199A9BEF-0CAC-4C9E-B87C-354560E9BFAC}" srcId="{926E62C9-2D89-4AFF-92FF-F459FA60C3CC}" destId="{E62D5838-2C3A-459D-AE76-5B92B21A4F91}" srcOrd="3" destOrd="0" parTransId="{096CE57E-2F04-44FA-8459-5E3AAFB39B54}" sibTransId="{E4097907-7143-4243-8ECC-50870A8F3B27}"/>
    <dgm:cxn modelId="{23B0B1F2-85C5-4FB5-AF1F-CB762E5453FF}" srcId="{926E62C9-2D89-4AFF-92FF-F459FA60C3CC}" destId="{D4EAA556-8FB9-4BD5-85A1-27A621A5EE69}" srcOrd="5" destOrd="0" parTransId="{691E88CD-01BE-4F38-BB2A-87828F10AA41}" sibTransId="{ED2BDF00-8857-44F6-97C4-F6F20F5C7574}"/>
    <dgm:cxn modelId="{2D1EEEF9-6FF7-44FA-859C-D021103F13BD}" srcId="{926E62C9-2D89-4AFF-92FF-F459FA60C3CC}" destId="{88104077-C588-449F-B2F6-CAA16265F39D}" srcOrd="1" destOrd="0" parTransId="{EDB78A3E-6D82-4F2D-9EE8-7E1908B80C2E}" sibTransId="{ECE60373-8FF0-439F-B8E6-722F3AD6A74A}"/>
    <dgm:cxn modelId="{AA4952FD-A21C-4244-9818-EF326AEEC608}" type="presOf" srcId="{37B51F5C-4B9E-4985-B41F-FB43F0B3BD30}" destId="{A13D37B5-9F5B-49A9-8BA8-0D38C012F6DF}" srcOrd="0" destOrd="0" presId="urn:microsoft.com/office/officeart/2008/layout/VerticalCurvedList"/>
    <dgm:cxn modelId="{5FF80EB4-2218-4293-83FE-F6180CF35B70}" type="presParOf" srcId="{28442434-6868-4B05-BA90-1C8CF36EB740}" destId="{E89E4A20-77D0-4A65-AA1E-25D853E404CC}" srcOrd="0" destOrd="0" presId="urn:microsoft.com/office/officeart/2008/layout/VerticalCurvedList"/>
    <dgm:cxn modelId="{8D73C51D-5282-4290-A0A5-0A1C73F3B0EC}" type="presParOf" srcId="{E89E4A20-77D0-4A65-AA1E-25D853E404CC}" destId="{FC0FB1F6-28E5-40AE-852A-E103AFA590AE}" srcOrd="0" destOrd="0" presId="urn:microsoft.com/office/officeart/2008/layout/VerticalCurvedList"/>
    <dgm:cxn modelId="{78489A40-F3C8-4C9D-B610-2890C2F893B9}" type="presParOf" srcId="{FC0FB1F6-28E5-40AE-852A-E103AFA590AE}" destId="{2F588594-D274-4DAC-BB49-728FADB74862}" srcOrd="0" destOrd="0" presId="urn:microsoft.com/office/officeart/2008/layout/VerticalCurvedList"/>
    <dgm:cxn modelId="{D73C324D-0B84-4092-BF3D-069C360C37D7}" type="presParOf" srcId="{FC0FB1F6-28E5-40AE-852A-E103AFA590AE}" destId="{69BAB5F9-4A90-457A-AF27-F4CF7E2A930E}" srcOrd="1" destOrd="0" presId="urn:microsoft.com/office/officeart/2008/layout/VerticalCurvedList"/>
    <dgm:cxn modelId="{6E820A3C-4D20-457C-8C4D-4C85B75ECDB0}" type="presParOf" srcId="{FC0FB1F6-28E5-40AE-852A-E103AFA590AE}" destId="{8FA1DCE1-66BB-46E8-A4FC-269624343964}" srcOrd="2" destOrd="0" presId="urn:microsoft.com/office/officeart/2008/layout/VerticalCurvedList"/>
    <dgm:cxn modelId="{9A27BB29-9D7F-4F70-886F-3B10C603B761}" type="presParOf" srcId="{FC0FB1F6-28E5-40AE-852A-E103AFA590AE}" destId="{F5EDF51D-E706-4AF3-A55E-0F5B6E0FC44F}" srcOrd="3" destOrd="0" presId="urn:microsoft.com/office/officeart/2008/layout/VerticalCurvedList"/>
    <dgm:cxn modelId="{34C362C2-719C-4EEF-BB1C-0E5565EF42E4}" type="presParOf" srcId="{E89E4A20-77D0-4A65-AA1E-25D853E404CC}" destId="{4C84C4A7-81E1-441E-9634-1FC0757FC12B}" srcOrd="1" destOrd="0" presId="urn:microsoft.com/office/officeart/2008/layout/VerticalCurvedList"/>
    <dgm:cxn modelId="{F75C7423-90F5-4624-97FF-06AB8AA09895}" type="presParOf" srcId="{E89E4A20-77D0-4A65-AA1E-25D853E404CC}" destId="{2CFD9B29-F368-484A-8D01-4FFA2965035B}" srcOrd="2" destOrd="0" presId="urn:microsoft.com/office/officeart/2008/layout/VerticalCurvedList"/>
    <dgm:cxn modelId="{405C6C48-4F5E-40BE-98B0-404D9CD8690A}" type="presParOf" srcId="{2CFD9B29-F368-484A-8D01-4FFA2965035B}" destId="{FD3B9BE2-518F-43BB-8CB7-BBFD45EB43AF}" srcOrd="0" destOrd="0" presId="urn:microsoft.com/office/officeart/2008/layout/VerticalCurvedList"/>
    <dgm:cxn modelId="{94EAE1E4-5747-4D0C-BA9B-AD30F3108F53}" type="presParOf" srcId="{E89E4A20-77D0-4A65-AA1E-25D853E404CC}" destId="{272B3BD5-55F2-4464-8893-BECDCF903D87}" srcOrd="3" destOrd="0" presId="urn:microsoft.com/office/officeart/2008/layout/VerticalCurvedList"/>
    <dgm:cxn modelId="{D07499F6-1552-4FE2-81F9-DFBA9329B8D5}" type="presParOf" srcId="{E89E4A20-77D0-4A65-AA1E-25D853E404CC}" destId="{9F96610C-1336-4DDF-B8D3-757788A75347}" srcOrd="4" destOrd="0" presId="urn:microsoft.com/office/officeart/2008/layout/VerticalCurvedList"/>
    <dgm:cxn modelId="{9C02DECA-5B0B-48BF-9F8A-1007C6E02083}" type="presParOf" srcId="{9F96610C-1336-4DDF-B8D3-757788A75347}" destId="{03B900B5-0E94-4FB2-97CC-07E2762B099F}" srcOrd="0" destOrd="0" presId="urn:microsoft.com/office/officeart/2008/layout/VerticalCurvedList"/>
    <dgm:cxn modelId="{1657D8FB-A731-448C-BC3F-49B219B61336}" type="presParOf" srcId="{E89E4A20-77D0-4A65-AA1E-25D853E404CC}" destId="{A13D37B5-9F5B-49A9-8BA8-0D38C012F6DF}" srcOrd="5" destOrd="0" presId="urn:microsoft.com/office/officeart/2008/layout/VerticalCurvedList"/>
    <dgm:cxn modelId="{4D570C34-3EAF-482A-AF63-1C28F9587E67}" type="presParOf" srcId="{E89E4A20-77D0-4A65-AA1E-25D853E404CC}" destId="{937C4DE3-B603-4630-9953-F498F0A38E54}" srcOrd="6" destOrd="0" presId="urn:microsoft.com/office/officeart/2008/layout/VerticalCurvedList"/>
    <dgm:cxn modelId="{77990EEC-4A53-4277-971F-F3629450AAFE}" type="presParOf" srcId="{937C4DE3-B603-4630-9953-F498F0A38E54}" destId="{945FFFBA-C7A2-4C5B-874A-6C9660108988}" srcOrd="0" destOrd="0" presId="urn:microsoft.com/office/officeart/2008/layout/VerticalCurvedList"/>
    <dgm:cxn modelId="{75EC0BD1-C111-4DDD-BE0F-18A86EA4A7AD}" type="presParOf" srcId="{E89E4A20-77D0-4A65-AA1E-25D853E404CC}" destId="{4692A06F-5C21-45D1-A0EE-57A8D25F4DFB}" srcOrd="7" destOrd="0" presId="urn:microsoft.com/office/officeart/2008/layout/VerticalCurvedList"/>
    <dgm:cxn modelId="{5220F946-E226-4D68-979E-0FDDD2DA86CA}" type="presParOf" srcId="{E89E4A20-77D0-4A65-AA1E-25D853E404CC}" destId="{024DDB56-DBFC-41D0-8AD9-9219AEBC4D6D}" srcOrd="8" destOrd="0" presId="urn:microsoft.com/office/officeart/2008/layout/VerticalCurvedList"/>
    <dgm:cxn modelId="{A58CA66B-3204-4BDE-A1DB-907CC3153CF6}" type="presParOf" srcId="{024DDB56-DBFC-41D0-8AD9-9219AEBC4D6D}" destId="{4AB4FB8C-EE79-4FFC-8708-286D8637355F}" srcOrd="0" destOrd="0" presId="urn:microsoft.com/office/officeart/2008/layout/VerticalCurvedList"/>
    <dgm:cxn modelId="{C4E98255-0A2D-4D9A-82EE-9EE8AB5761A5}" type="presParOf" srcId="{E89E4A20-77D0-4A65-AA1E-25D853E404CC}" destId="{6CDC8E05-327A-4FFC-A62D-D179B3138B67}" srcOrd="9" destOrd="0" presId="urn:microsoft.com/office/officeart/2008/layout/VerticalCurvedList"/>
    <dgm:cxn modelId="{C58E067E-0C9E-4798-AFB5-C02E463A40EA}" type="presParOf" srcId="{E89E4A20-77D0-4A65-AA1E-25D853E404CC}" destId="{CB4681CF-2590-449D-91EA-4ED233C64939}" srcOrd="10" destOrd="0" presId="urn:microsoft.com/office/officeart/2008/layout/VerticalCurvedList"/>
    <dgm:cxn modelId="{54AF118F-A8FB-42F2-8202-A6CA9DB130C1}" type="presParOf" srcId="{CB4681CF-2590-449D-91EA-4ED233C64939}" destId="{719A33B1-1A26-4FE6-A4FD-A762CD67A451}" srcOrd="0" destOrd="0" presId="urn:microsoft.com/office/officeart/2008/layout/VerticalCurvedList"/>
    <dgm:cxn modelId="{FE5C1A9C-EC3F-4920-ACE7-9B485E7B0987}" type="presParOf" srcId="{E89E4A20-77D0-4A65-AA1E-25D853E404CC}" destId="{8FE0C4EB-0435-4726-B753-0D3F2E89D1AA}" srcOrd="11" destOrd="0" presId="urn:microsoft.com/office/officeart/2008/layout/VerticalCurvedList"/>
    <dgm:cxn modelId="{4D09CCE8-17B9-48B1-BCE8-9F6980E957FF}" type="presParOf" srcId="{E89E4A20-77D0-4A65-AA1E-25D853E404CC}" destId="{E74F8117-53C4-4A87-80F0-286E50DC7C5A}" srcOrd="12" destOrd="0" presId="urn:microsoft.com/office/officeart/2008/layout/VerticalCurvedList"/>
    <dgm:cxn modelId="{C289DCDC-8EE9-4390-8106-57F646E4A645}" type="presParOf" srcId="{E74F8117-53C4-4A87-80F0-286E50DC7C5A}" destId="{8C237873-CD95-44EE-A485-CB341A27815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4EA4E1-EFC9-434E-B3B3-C5E6C2AD6E3A}"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GB"/>
        </a:p>
      </dgm:t>
    </dgm:pt>
    <dgm:pt modelId="{82D7A47D-6C0C-4DCF-B1F7-F5432A588A16}">
      <dgm:prSet phldrT="[Text]" phldr="0"/>
      <dgm:spPr>
        <a:solidFill>
          <a:srgbClr val="A39461"/>
        </a:solidFill>
        <a:ln>
          <a:noFill/>
        </a:ln>
      </dgm:spPr>
      <dgm:t>
        <a:bodyPr/>
        <a:lstStyle/>
        <a:p>
          <a:r>
            <a:rPr lang="en-GB" b="1" dirty="0"/>
            <a:t>Ontology</a:t>
          </a:r>
        </a:p>
      </dgm:t>
    </dgm:pt>
    <dgm:pt modelId="{D11924C0-26E3-4608-A256-2319C4EAB49E}" type="parTrans" cxnId="{E7495E62-C6E9-4B67-92DC-EE431D330D12}">
      <dgm:prSet/>
      <dgm:spPr/>
      <dgm:t>
        <a:bodyPr/>
        <a:lstStyle/>
        <a:p>
          <a:endParaRPr lang="en-GB"/>
        </a:p>
      </dgm:t>
    </dgm:pt>
    <dgm:pt modelId="{89715D8F-79D0-4497-BAE3-9E1F1FCEDF52}" type="sibTrans" cxnId="{E7495E62-C6E9-4B67-92DC-EE431D330D12}">
      <dgm:prSet/>
      <dgm:spPr/>
      <dgm:t>
        <a:bodyPr/>
        <a:lstStyle/>
        <a:p>
          <a:endParaRPr lang="en-GB"/>
        </a:p>
      </dgm:t>
    </dgm:pt>
    <dgm:pt modelId="{D5CC2225-C351-4BF1-A345-83AF22697D9E}">
      <dgm:prSet phldrT="[Text]" phldr="0"/>
      <dgm:spPr>
        <a:solidFill>
          <a:srgbClr val="A39461"/>
        </a:solidFill>
        <a:ln>
          <a:noFill/>
        </a:ln>
      </dgm:spPr>
      <dgm:t>
        <a:bodyPr/>
        <a:lstStyle/>
        <a:p>
          <a:r>
            <a:rPr lang="en-GB" b="1" dirty="0"/>
            <a:t>Epistemology</a:t>
          </a:r>
        </a:p>
      </dgm:t>
    </dgm:pt>
    <dgm:pt modelId="{2D229A51-A3F9-49CC-876A-F3A04932747D}" type="parTrans" cxnId="{3198BFF6-E846-4322-8B7A-E8B1F6EBD24C}">
      <dgm:prSet/>
      <dgm:spPr/>
      <dgm:t>
        <a:bodyPr/>
        <a:lstStyle/>
        <a:p>
          <a:endParaRPr lang="en-GB"/>
        </a:p>
      </dgm:t>
    </dgm:pt>
    <dgm:pt modelId="{D2988340-BEC5-42A4-A9E6-96BD30B95685}" type="sibTrans" cxnId="{3198BFF6-E846-4322-8B7A-E8B1F6EBD24C}">
      <dgm:prSet/>
      <dgm:spPr/>
      <dgm:t>
        <a:bodyPr/>
        <a:lstStyle/>
        <a:p>
          <a:endParaRPr lang="en-GB"/>
        </a:p>
      </dgm:t>
    </dgm:pt>
    <dgm:pt modelId="{92B83A6C-2E45-44C8-A13D-CFBD96E88C47}">
      <dgm:prSet phldrT="[Text]" phldr="0"/>
      <dgm:spPr>
        <a:solidFill>
          <a:srgbClr val="A39461"/>
        </a:solidFill>
        <a:ln>
          <a:noFill/>
        </a:ln>
      </dgm:spPr>
      <dgm:t>
        <a:bodyPr/>
        <a:lstStyle/>
        <a:p>
          <a:r>
            <a:rPr lang="en-GB" b="1" dirty="0"/>
            <a:t>Methodology</a:t>
          </a:r>
        </a:p>
      </dgm:t>
    </dgm:pt>
    <dgm:pt modelId="{79585396-378A-4979-9540-B5A9A6A05FAB}" type="parTrans" cxnId="{091FC272-22D4-45F1-AA32-F9168F702CD9}">
      <dgm:prSet/>
      <dgm:spPr/>
      <dgm:t>
        <a:bodyPr/>
        <a:lstStyle/>
        <a:p>
          <a:endParaRPr lang="en-GB"/>
        </a:p>
      </dgm:t>
    </dgm:pt>
    <dgm:pt modelId="{3E002884-7281-42A9-9231-8F5F3C0FA72A}" type="sibTrans" cxnId="{091FC272-22D4-45F1-AA32-F9168F702CD9}">
      <dgm:prSet/>
      <dgm:spPr/>
      <dgm:t>
        <a:bodyPr/>
        <a:lstStyle/>
        <a:p>
          <a:endParaRPr lang="en-GB"/>
        </a:p>
      </dgm:t>
    </dgm:pt>
    <dgm:pt modelId="{BA29ACAB-C933-41BA-A36D-BD936693F4C2}">
      <dgm:prSet phldrT="[Text]" phldr="0"/>
      <dgm:spPr>
        <a:solidFill>
          <a:srgbClr val="A39461"/>
        </a:solidFill>
        <a:ln>
          <a:noFill/>
        </a:ln>
      </dgm:spPr>
      <dgm:t>
        <a:bodyPr/>
        <a:lstStyle/>
        <a:p>
          <a:r>
            <a:rPr lang="en-GB" b="1"/>
            <a:t>Axiology</a:t>
          </a:r>
          <a:endParaRPr lang="en-GB" b="1" dirty="0"/>
        </a:p>
      </dgm:t>
    </dgm:pt>
    <dgm:pt modelId="{BEC1E3CF-78E4-4017-83B5-BA7E9A4281DD}" type="parTrans" cxnId="{2E19C4A1-9C6F-47D5-B06E-C8E7C7AD63E8}">
      <dgm:prSet/>
      <dgm:spPr/>
      <dgm:t>
        <a:bodyPr/>
        <a:lstStyle/>
        <a:p>
          <a:endParaRPr lang="en-GB"/>
        </a:p>
      </dgm:t>
    </dgm:pt>
    <dgm:pt modelId="{8E2266D2-6D7C-498C-A9F9-5890B067C8BA}" type="sibTrans" cxnId="{2E19C4A1-9C6F-47D5-B06E-C8E7C7AD63E8}">
      <dgm:prSet/>
      <dgm:spPr/>
      <dgm:t>
        <a:bodyPr/>
        <a:lstStyle/>
        <a:p>
          <a:endParaRPr lang="en-GB"/>
        </a:p>
      </dgm:t>
    </dgm:pt>
    <dgm:pt modelId="{0036A41E-E70C-4ACE-86E2-11D44877EC87}" type="pres">
      <dgm:prSet presAssocID="{C74EA4E1-EFC9-434E-B3B3-C5E6C2AD6E3A}" presName="cycleMatrixDiagram" presStyleCnt="0">
        <dgm:presLayoutVars>
          <dgm:chMax val="1"/>
          <dgm:dir/>
          <dgm:animLvl val="lvl"/>
          <dgm:resizeHandles val="exact"/>
        </dgm:presLayoutVars>
      </dgm:prSet>
      <dgm:spPr/>
    </dgm:pt>
    <dgm:pt modelId="{A1F63791-70A0-415F-918D-0B57E289B31D}" type="pres">
      <dgm:prSet presAssocID="{C74EA4E1-EFC9-434E-B3B3-C5E6C2AD6E3A}" presName="children" presStyleCnt="0"/>
      <dgm:spPr/>
    </dgm:pt>
    <dgm:pt modelId="{33DFF8DB-78F0-494C-8FE7-19C2F8B7FCB1}" type="pres">
      <dgm:prSet presAssocID="{C74EA4E1-EFC9-434E-B3B3-C5E6C2AD6E3A}" presName="childPlaceholder" presStyleCnt="0"/>
      <dgm:spPr/>
    </dgm:pt>
    <dgm:pt modelId="{9A79C29C-397C-4840-AFD5-0BEEADE8ABA2}" type="pres">
      <dgm:prSet presAssocID="{C74EA4E1-EFC9-434E-B3B3-C5E6C2AD6E3A}" presName="circle" presStyleCnt="0"/>
      <dgm:spPr/>
    </dgm:pt>
    <dgm:pt modelId="{A403F1AE-ED3D-4570-8B74-8D8292786C19}" type="pres">
      <dgm:prSet presAssocID="{C74EA4E1-EFC9-434E-B3B3-C5E6C2AD6E3A}" presName="quadrant1" presStyleLbl="node1" presStyleIdx="0" presStyleCnt="4">
        <dgm:presLayoutVars>
          <dgm:chMax val="1"/>
          <dgm:bulletEnabled val="1"/>
        </dgm:presLayoutVars>
      </dgm:prSet>
      <dgm:spPr/>
    </dgm:pt>
    <dgm:pt modelId="{05D99243-FB0E-4831-B35C-1845CACAA222}" type="pres">
      <dgm:prSet presAssocID="{C74EA4E1-EFC9-434E-B3B3-C5E6C2AD6E3A}" presName="quadrant2" presStyleLbl="node1" presStyleIdx="1" presStyleCnt="4">
        <dgm:presLayoutVars>
          <dgm:chMax val="1"/>
          <dgm:bulletEnabled val="1"/>
        </dgm:presLayoutVars>
      </dgm:prSet>
      <dgm:spPr/>
    </dgm:pt>
    <dgm:pt modelId="{98B14C3C-4ECB-4BE3-B316-77E2E4012757}" type="pres">
      <dgm:prSet presAssocID="{C74EA4E1-EFC9-434E-B3B3-C5E6C2AD6E3A}" presName="quadrant3" presStyleLbl="node1" presStyleIdx="2" presStyleCnt="4">
        <dgm:presLayoutVars>
          <dgm:chMax val="1"/>
          <dgm:bulletEnabled val="1"/>
        </dgm:presLayoutVars>
      </dgm:prSet>
      <dgm:spPr/>
    </dgm:pt>
    <dgm:pt modelId="{FAEB3682-EF31-4FDC-92F1-DEB97E409F0C}" type="pres">
      <dgm:prSet presAssocID="{C74EA4E1-EFC9-434E-B3B3-C5E6C2AD6E3A}" presName="quadrant4" presStyleLbl="node1" presStyleIdx="3" presStyleCnt="4">
        <dgm:presLayoutVars>
          <dgm:chMax val="1"/>
          <dgm:bulletEnabled val="1"/>
        </dgm:presLayoutVars>
      </dgm:prSet>
      <dgm:spPr/>
    </dgm:pt>
    <dgm:pt modelId="{09DAA318-0DC7-4C47-B6DD-26413B952F95}" type="pres">
      <dgm:prSet presAssocID="{C74EA4E1-EFC9-434E-B3B3-C5E6C2AD6E3A}" presName="quadrantPlaceholder" presStyleCnt="0"/>
      <dgm:spPr/>
    </dgm:pt>
    <dgm:pt modelId="{7446BA47-A37A-4503-91FD-8EB490D4CF7F}" type="pres">
      <dgm:prSet presAssocID="{C74EA4E1-EFC9-434E-B3B3-C5E6C2AD6E3A}" presName="center1" presStyleLbl="fgShp" presStyleIdx="0" presStyleCnt="2"/>
      <dgm:spPr>
        <a:solidFill>
          <a:schemeClr val="bg1"/>
        </a:solidFill>
        <a:ln w="28575">
          <a:solidFill>
            <a:srgbClr val="A39461"/>
          </a:solidFill>
        </a:ln>
      </dgm:spPr>
    </dgm:pt>
    <dgm:pt modelId="{A4BB54BC-C2A3-44BF-9031-466E1CA14F4E}" type="pres">
      <dgm:prSet presAssocID="{C74EA4E1-EFC9-434E-B3B3-C5E6C2AD6E3A}" presName="center2" presStyleLbl="fgShp" presStyleIdx="1" presStyleCnt="2"/>
      <dgm:spPr>
        <a:solidFill>
          <a:schemeClr val="bg1"/>
        </a:solidFill>
        <a:ln w="28575">
          <a:solidFill>
            <a:srgbClr val="A39461"/>
          </a:solidFill>
        </a:ln>
      </dgm:spPr>
    </dgm:pt>
  </dgm:ptLst>
  <dgm:cxnLst>
    <dgm:cxn modelId="{E7495E62-C6E9-4B67-92DC-EE431D330D12}" srcId="{C74EA4E1-EFC9-434E-B3B3-C5E6C2AD6E3A}" destId="{82D7A47D-6C0C-4DCF-B1F7-F5432A588A16}" srcOrd="0" destOrd="0" parTransId="{D11924C0-26E3-4608-A256-2319C4EAB49E}" sibTransId="{89715D8F-79D0-4497-BAE3-9E1F1FCEDF52}"/>
    <dgm:cxn modelId="{091FC272-22D4-45F1-AA32-F9168F702CD9}" srcId="{C74EA4E1-EFC9-434E-B3B3-C5E6C2AD6E3A}" destId="{92B83A6C-2E45-44C8-A13D-CFBD96E88C47}" srcOrd="2" destOrd="0" parTransId="{79585396-378A-4979-9540-B5A9A6A05FAB}" sibTransId="{3E002884-7281-42A9-9231-8F5F3C0FA72A}"/>
    <dgm:cxn modelId="{BB788075-D082-4A01-8B37-66CC89F274CE}" type="presOf" srcId="{92B83A6C-2E45-44C8-A13D-CFBD96E88C47}" destId="{98B14C3C-4ECB-4BE3-B316-77E2E4012757}" srcOrd="0" destOrd="0" presId="urn:microsoft.com/office/officeart/2005/8/layout/cycle4"/>
    <dgm:cxn modelId="{2E19C4A1-9C6F-47D5-B06E-C8E7C7AD63E8}" srcId="{C74EA4E1-EFC9-434E-B3B3-C5E6C2AD6E3A}" destId="{BA29ACAB-C933-41BA-A36D-BD936693F4C2}" srcOrd="3" destOrd="0" parTransId="{BEC1E3CF-78E4-4017-83B5-BA7E9A4281DD}" sibTransId="{8E2266D2-6D7C-498C-A9F9-5890B067C8BA}"/>
    <dgm:cxn modelId="{501801A8-A377-4596-B2BA-FB3596821FA0}" type="presOf" srcId="{D5CC2225-C351-4BF1-A345-83AF22697D9E}" destId="{05D99243-FB0E-4831-B35C-1845CACAA222}" srcOrd="0" destOrd="0" presId="urn:microsoft.com/office/officeart/2005/8/layout/cycle4"/>
    <dgm:cxn modelId="{5C6F0CC6-27D9-4E19-9DD5-F80D18F7E233}" type="presOf" srcId="{82D7A47D-6C0C-4DCF-B1F7-F5432A588A16}" destId="{A403F1AE-ED3D-4570-8B74-8D8292786C19}" srcOrd="0" destOrd="0" presId="urn:microsoft.com/office/officeart/2005/8/layout/cycle4"/>
    <dgm:cxn modelId="{69C543DC-6DBA-431A-8905-90FC447CC42F}" type="presOf" srcId="{BA29ACAB-C933-41BA-A36D-BD936693F4C2}" destId="{FAEB3682-EF31-4FDC-92F1-DEB97E409F0C}" srcOrd="0" destOrd="0" presId="urn:microsoft.com/office/officeart/2005/8/layout/cycle4"/>
    <dgm:cxn modelId="{8E80BBE0-E45F-4F34-A97A-64DBECEE1E9D}" type="presOf" srcId="{C74EA4E1-EFC9-434E-B3B3-C5E6C2AD6E3A}" destId="{0036A41E-E70C-4ACE-86E2-11D44877EC87}" srcOrd="0" destOrd="0" presId="urn:microsoft.com/office/officeart/2005/8/layout/cycle4"/>
    <dgm:cxn modelId="{3198BFF6-E846-4322-8B7A-E8B1F6EBD24C}" srcId="{C74EA4E1-EFC9-434E-B3B3-C5E6C2AD6E3A}" destId="{D5CC2225-C351-4BF1-A345-83AF22697D9E}" srcOrd="1" destOrd="0" parTransId="{2D229A51-A3F9-49CC-876A-F3A04932747D}" sibTransId="{D2988340-BEC5-42A4-A9E6-96BD30B95685}"/>
    <dgm:cxn modelId="{BC1CBBF9-43EC-4C3F-AB2B-1339B89E4231}" type="presParOf" srcId="{0036A41E-E70C-4ACE-86E2-11D44877EC87}" destId="{A1F63791-70A0-415F-918D-0B57E289B31D}" srcOrd="0" destOrd="0" presId="urn:microsoft.com/office/officeart/2005/8/layout/cycle4"/>
    <dgm:cxn modelId="{C9DB643E-9FEC-474F-8B3B-857F2CE00ECD}" type="presParOf" srcId="{A1F63791-70A0-415F-918D-0B57E289B31D}" destId="{33DFF8DB-78F0-494C-8FE7-19C2F8B7FCB1}" srcOrd="0" destOrd="0" presId="urn:microsoft.com/office/officeart/2005/8/layout/cycle4"/>
    <dgm:cxn modelId="{F1512516-FF24-4A21-A33C-169A2D12A2DF}" type="presParOf" srcId="{0036A41E-E70C-4ACE-86E2-11D44877EC87}" destId="{9A79C29C-397C-4840-AFD5-0BEEADE8ABA2}" srcOrd="1" destOrd="0" presId="urn:microsoft.com/office/officeart/2005/8/layout/cycle4"/>
    <dgm:cxn modelId="{BE6A6B9E-95B3-42F1-B09A-0615EDD14906}" type="presParOf" srcId="{9A79C29C-397C-4840-AFD5-0BEEADE8ABA2}" destId="{A403F1AE-ED3D-4570-8B74-8D8292786C19}" srcOrd="0" destOrd="0" presId="urn:microsoft.com/office/officeart/2005/8/layout/cycle4"/>
    <dgm:cxn modelId="{0B30B0D7-7D9D-4920-8F29-FAA49CBEA9AA}" type="presParOf" srcId="{9A79C29C-397C-4840-AFD5-0BEEADE8ABA2}" destId="{05D99243-FB0E-4831-B35C-1845CACAA222}" srcOrd="1" destOrd="0" presId="urn:microsoft.com/office/officeart/2005/8/layout/cycle4"/>
    <dgm:cxn modelId="{12CBCA46-2B32-4753-ADBF-E3A4D0BEC927}" type="presParOf" srcId="{9A79C29C-397C-4840-AFD5-0BEEADE8ABA2}" destId="{98B14C3C-4ECB-4BE3-B316-77E2E4012757}" srcOrd="2" destOrd="0" presId="urn:microsoft.com/office/officeart/2005/8/layout/cycle4"/>
    <dgm:cxn modelId="{DA52A81B-38C0-41F6-873B-7405547EA279}" type="presParOf" srcId="{9A79C29C-397C-4840-AFD5-0BEEADE8ABA2}" destId="{FAEB3682-EF31-4FDC-92F1-DEB97E409F0C}" srcOrd="3" destOrd="0" presId="urn:microsoft.com/office/officeart/2005/8/layout/cycle4"/>
    <dgm:cxn modelId="{0C0DA658-A2BF-4FF6-894F-8B9D79E2B42F}" type="presParOf" srcId="{9A79C29C-397C-4840-AFD5-0BEEADE8ABA2}" destId="{09DAA318-0DC7-4C47-B6DD-26413B952F95}" srcOrd="4" destOrd="0" presId="urn:microsoft.com/office/officeart/2005/8/layout/cycle4"/>
    <dgm:cxn modelId="{0E5F21FA-FE56-4203-A01B-E009A5CF7671}" type="presParOf" srcId="{0036A41E-E70C-4ACE-86E2-11D44877EC87}" destId="{7446BA47-A37A-4503-91FD-8EB490D4CF7F}" srcOrd="2" destOrd="0" presId="urn:microsoft.com/office/officeart/2005/8/layout/cycle4"/>
    <dgm:cxn modelId="{698122BB-4D5E-43AA-B956-844547F9ECE2}" type="presParOf" srcId="{0036A41E-E70C-4ACE-86E2-11D44877EC87}" destId="{A4BB54BC-C2A3-44BF-9031-466E1CA14F4E}"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6480EC-876F-416F-9998-D6A76D2E88D3}"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GB"/>
        </a:p>
      </dgm:t>
    </dgm:pt>
    <dgm:pt modelId="{60AD96EA-E16B-4C05-9126-613A9953B2E7}">
      <dgm:prSet phldrT="[Text]" phldr="0" custT="1"/>
      <dgm:spPr/>
      <dgm:t>
        <a:bodyPr/>
        <a:lstStyle/>
        <a:p>
          <a:r>
            <a:rPr lang="en-GB" sz="2800" dirty="0"/>
            <a:t>Statistical significance</a:t>
          </a:r>
        </a:p>
      </dgm:t>
    </dgm:pt>
    <dgm:pt modelId="{D36E2C9F-D49C-4295-971C-E6421648E837}" type="parTrans" cxnId="{CB25C306-E221-4878-BD1C-99AA9F9E495A}">
      <dgm:prSet/>
      <dgm:spPr/>
      <dgm:t>
        <a:bodyPr/>
        <a:lstStyle/>
        <a:p>
          <a:endParaRPr lang="en-GB" sz="1600"/>
        </a:p>
      </dgm:t>
    </dgm:pt>
    <dgm:pt modelId="{358CFA4B-AD86-4FD3-8855-C23E8E38C7D6}" type="sibTrans" cxnId="{CB25C306-E221-4878-BD1C-99AA9F9E495A}">
      <dgm:prSet/>
      <dgm:spPr/>
      <dgm:t>
        <a:bodyPr/>
        <a:lstStyle/>
        <a:p>
          <a:endParaRPr lang="en-GB" sz="1600"/>
        </a:p>
      </dgm:t>
    </dgm:pt>
    <dgm:pt modelId="{89073E92-1645-47F0-BF3F-0E521C9C8267}">
      <dgm:prSet phldrT="[Text]" phldr="0" custT="1"/>
      <dgm:spPr/>
      <dgm:t>
        <a:bodyPr/>
        <a:lstStyle/>
        <a:p>
          <a:r>
            <a:rPr lang="en-GB" sz="2800" dirty="0"/>
            <a:t>Practical significance</a:t>
          </a:r>
        </a:p>
      </dgm:t>
    </dgm:pt>
    <dgm:pt modelId="{C593565F-2518-4552-9B0E-0E9645DF7A64}" type="parTrans" cxnId="{9FFFAA58-921E-48A3-A032-738ED73D6FA6}">
      <dgm:prSet/>
      <dgm:spPr/>
      <dgm:t>
        <a:bodyPr/>
        <a:lstStyle/>
        <a:p>
          <a:endParaRPr lang="en-GB" sz="1600"/>
        </a:p>
      </dgm:t>
    </dgm:pt>
    <dgm:pt modelId="{C15CA275-54C0-4780-828E-AEE6411FFE4B}" type="sibTrans" cxnId="{9FFFAA58-921E-48A3-A032-738ED73D6FA6}">
      <dgm:prSet/>
      <dgm:spPr/>
      <dgm:t>
        <a:bodyPr/>
        <a:lstStyle/>
        <a:p>
          <a:endParaRPr lang="en-GB" sz="1600"/>
        </a:p>
      </dgm:t>
    </dgm:pt>
    <dgm:pt modelId="{AAED79DC-141C-4266-8768-45DBC57F4A6E}" type="pres">
      <dgm:prSet presAssocID="{0A6480EC-876F-416F-9998-D6A76D2E88D3}" presName="compositeShape" presStyleCnt="0">
        <dgm:presLayoutVars>
          <dgm:chMax val="2"/>
          <dgm:dir/>
          <dgm:resizeHandles val="exact"/>
        </dgm:presLayoutVars>
      </dgm:prSet>
      <dgm:spPr/>
    </dgm:pt>
    <dgm:pt modelId="{73360A5D-1A40-4132-8F03-B991B7C1D57F}" type="pres">
      <dgm:prSet presAssocID="{0A6480EC-876F-416F-9998-D6A76D2E88D3}" presName="ribbon" presStyleLbl="node1" presStyleIdx="0" presStyleCnt="1"/>
      <dgm:spPr>
        <a:solidFill>
          <a:srgbClr val="A39461"/>
        </a:solidFill>
      </dgm:spPr>
    </dgm:pt>
    <dgm:pt modelId="{0B5A2BED-4118-4D13-88E7-86982C64D344}" type="pres">
      <dgm:prSet presAssocID="{0A6480EC-876F-416F-9998-D6A76D2E88D3}" presName="leftArrowText" presStyleLbl="node1" presStyleIdx="0" presStyleCnt="1">
        <dgm:presLayoutVars>
          <dgm:chMax val="0"/>
          <dgm:bulletEnabled val="1"/>
        </dgm:presLayoutVars>
      </dgm:prSet>
      <dgm:spPr/>
    </dgm:pt>
    <dgm:pt modelId="{EC4D1C5D-CB1B-4659-BF8A-BBBACC7BB459}" type="pres">
      <dgm:prSet presAssocID="{0A6480EC-876F-416F-9998-D6A76D2E88D3}" presName="rightArrowText" presStyleLbl="node1" presStyleIdx="0" presStyleCnt="1">
        <dgm:presLayoutVars>
          <dgm:chMax val="0"/>
          <dgm:bulletEnabled val="1"/>
        </dgm:presLayoutVars>
      </dgm:prSet>
      <dgm:spPr/>
    </dgm:pt>
  </dgm:ptLst>
  <dgm:cxnLst>
    <dgm:cxn modelId="{CB25C306-E221-4878-BD1C-99AA9F9E495A}" srcId="{0A6480EC-876F-416F-9998-D6A76D2E88D3}" destId="{60AD96EA-E16B-4C05-9126-613A9953B2E7}" srcOrd="0" destOrd="0" parTransId="{D36E2C9F-D49C-4295-971C-E6421648E837}" sibTransId="{358CFA4B-AD86-4FD3-8855-C23E8E38C7D6}"/>
    <dgm:cxn modelId="{D6B1C913-2C6A-4F38-BEA4-732F70286A91}" type="presOf" srcId="{60AD96EA-E16B-4C05-9126-613A9953B2E7}" destId="{0B5A2BED-4118-4D13-88E7-86982C64D344}" srcOrd="0" destOrd="0" presId="urn:microsoft.com/office/officeart/2005/8/layout/arrow6"/>
    <dgm:cxn modelId="{3F3BD02A-DC8E-41A2-9313-7B794EB7E7C9}" type="presOf" srcId="{0A6480EC-876F-416F-9998-D6A76D2E88D3}" destId="{AAED79DC-141C-4266-8768-45DBC57F4A6E}" srcOrd="0" destOrd="0" presId="urn:microsoft.com/office/officeart/2005/8/layout/arrow6"/>
    <dgm:cxn modelId="{9FFFAA58-921E-48A3-A032-738ED73D6FA6}" srcId="{0A6480EC-876F-416F-9998-D6A76D2E88D3}" destId="{89073E92-1645-47F0-BF3F-0E521C9C8267}" srcOrd="1" destOrd="0" parTransId="{C593565F-2518-4552-9B0E-0E9645DF7A64}" sibTransId="{C15CA275-54C0-4780-828E-AEE6411FFE4B}"/>
    <dgm:cxn modelId="{C30A3CA0-0BB0-464F-8963-93D7EBFA8272}" type="presOf" srcId="{89073E92-1645-47F0-BF3F-0E521C9C8267}" destId="{EC4D1C5D-CB1B-4659-BF8A-BBBACC7BB459}" srcOrd="0" destOrd="0" presId="urn:microsoft.com/office/officeart/2005/8/layout/arrow6"/>
    <dgm:cxn modelId="{5DC57FDD-9C05-4D07-AAFB-762DDA50CC2B}" type="presParOf" srcId="{AAED79DC-141C-4266-8768-45DBC57F4A6E}" destId="{73360A5D-1A40-4132-8F03-B991B7C1D57F}" srcOrd="0" destOrd="0" presId="urn:microsoft.com/office/officeart/2005/8/layout/arrow6"/>
    <dgm:cxn modelId="{50A89AFE-64E6-4953-922C-CB150E6F11C3}" type="presParOf" srcId="{AAED79DC-141C-4266-8768-45DBC57F4A6E}" destId="{0B5A2BED-4118-4D13-88E7-86982C64D344}" srcOrd="1" destOrd="0" presId="urn:microsoft.com/office/officeart/2005/8/layout/arrow6"/>
    <dgm:cxn modelId="{9CAE90F7-D088-4BAB-98B2-262FF9032C31}" type="presParOf" srcId="{AAED79DC-141C-4266-8768-45DBC57F4A6E}" destId="{EC4D1C5D-CB1B-4659-BF8A-BBBACC7BB459}"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F9501-6599-4C56-9F8C-C25F0EA0EB45}">
      <dsp:nvSpPr>
        <dsp:cNvPr id="0" name=""/>
        <dsp:cNvSpPr/>
      </dsp:nvSpPr>
      <dsp:spPr>
        <a:xfrm>
          <a:off x="5125" y="334389"/>
          <a:ext cx="1789348" cy="2147217"/>
        </a:xfrm>
        <a:prstGeom prst="roundRect">
          <a:avLst>
            <a:gd name="adj" fmla="val 5000"/>
          </a:avLst>
        </a:prstGeom>
        <a:solidFill>
          <a:srgbClr val="A3946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GB" sz="2000" b="0" kern="1200" dirty="0"/>
            <a:t> </a:t>
          </a:r>
        </a:p>
      </dsp:txBody>
      <dsp:txXfrm rot="16200000">
        <a:off x="-696299" y="1035813"/>
        <a:ext cx="1760718" cy="357869"/>
      </dsp:txXfrm>
    </dsp:sp>
    <dsp:sp modelId="{0AAF67B1-64C0-425F-AAD7-5D3F2E1C5AEC}">
      <dsp:nvSpPr>
        <dsp:cNvPr id="0" name=""/>
        <dsp:cNvSpPr/>
      </dsp:nvSpPr>
      <dsp:spPr>
        <a:xfrm>
          <a:off x="362994" y="334389"/>
          <a:ext cx="1333064" cy="214721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867" rIns="0" bIns="0" numCol="1" spcCol="1270" anchor="t" anchorCtr="0">
          <a:noAutofit/>
        </a:bodyPr>
        <a:lstStyle/>
        <a:p>
          <a:pPr marL="0" lvl="0" indent="0" algn="l" defTabSz="1022350">
            <a:lnSpc>
              <a:spcPct val="90000"/>
            </a:lnSpc>
            <a:spcBef>
              <a:spcPct val="0"/>
            </a:spcBef>
            <a:spcAft>
              <a:spcPct val="35000"/>
            </a:spcAft>
            <a:buNone/>
          </a:pPr>
          <a:r>
            <a:rPr lang="en-GB" sz="2300" b="0" kern="1200" dirty="0"/>
            <a:t>Correlation</a:t>
          </a:r>
        </a:p>
      </dsp:txBody>
      <dsp:txXfrm>
        <a:off x="362994" y="334389"/>
        <a:ext cx="1333064" cy="2147217"/>
      </dsp:txXfrm>
    </dsp:sp>
    <dsp:sp modelId="{991108CF-E78C-44C8-8A4E-4BA20D7412C2}">
      <dsp:nvSpPr>
        <dsp:cNvPr id="0" name=""/>
        <dsp:cNvSpPr/>
      </dsp:nvSpPr>
      <dsp:spPr>
        <a:xfrm>
          <a:off x="1857100" y="334389"/>
          <a:ext cx="1789348" cy="2147217"/>
        </a:xfrm>
        <a:prstGeom prst="roundRect">
          <a:avLst>
            <a:gd name="adj" fmla="val 5000"/>
          </a:avLst>
        </a:prstGeom>
        <a:solidFill>
          <a:srgbClr val="A3946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GB" sz="2000" b="0" kern="1200" dirty="0"/>
            <a:t> </a:t>
          </a:r>
        </a:p>
      </dsp:txBody>
      <dsp:txXfrm rot="16200000">
        <a:off x="1155676" y="1035813"/>
        <a:ext cx="1760718" cy="357869"/>
      </dsp:txXfrm>
    </dsp:sp>
    <dsp:sp modelId="{AFD56E14-D4A2-4FCE-B4F6-7E3BAA839174}">
      <dsp:nvSpPr>
        <dsp:cNvPr id="0" name=""/>
        <dsp:cNvSpPr/>
      </dsp:nvSpPr>
      <dsp:spPr>
        <a:xfrm rot="5400000">
          <a:off x="1708345" y="2040039"/>
          <a:ext cx="315403" cy="268402"/>
        </a:xfrm>
        <a:prstGeom prst="flowChartExtract">
          <a:avLst/>
        </a:prstGeom>
        <a:solidFill>
          <a:schemeClr val="bg1">
            <a:lumMod val="95000"/>
          </a:schemeClr>
        </a:solidFill>
        <a:ln w="28575" cap="flat" cmpd="sng" algn="ctr">
          <a:solidFill>
            <a:srgbClr val="A39461"/>
          </a:solidFill>
          <a:prstDash val="solid"/>
          <a:miter lim="800000"/>
        </a:ln>
        <a:effectLst/>
      </dsp:spPr>
      <dsp:style>
        <a:lnRef idx="2">
          <a:scrgbClr r="0" g="0" b="0"/>
        </a:lnRef>
        <a:fillRef idx="1">
          <a:scrgbClr r="0" g="0" b="0"/>
        </a:fillRef>
        <a:effectRef idx="0">
          <a:scrgbClr r="0" g="0" b="0"/>
        </a:effectRef>
        <a:fontRef idx="minor"/>
      </dsp:style>
    </dsp:sp>
    <dsp:sp modelId="{206700F9-C90C-466D-8119-89F36F06E054}">
      <dsp:nvSpPr>
        <dsp:cNvPr id="0" name=""/>
        <dsp:cNvSpPr/>
      </dsp:nvSpPr>
      <dsp:spPr>
        <a:xfrm>
          <a:off x="2214970" y="334389"/>
          <a:ext cx="1333064" cy="214721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867" rIns="0" bIns="0" numCol="1" spcCol="1270" anchor="t" anchorCtr="0">
          <a:noAutofit/>
        </a:bodyPr>
        <a:lstStyle/>
        <a:p>
          <a:pPr marL="0" lvl="0" indent="0" algn="l" defTabSz="1022350">
            <a:lnSpc>
              <a:spcPct val="90000"/>
            </a:lnSpc>
            <a:spcBef>
              <a:spcPct val="0"/>
            </a:spcBef>
            <a:spcAft>
              <a:spcPct val="35000"/>
            </a:spcAft>
            <a:buNone/>
          </a:pPr>
          <a:r>
            <a:rPr lang="en-GB" sz="2300" b="0" kern="1200" dirty="0"/>
            <a:t>Linear and multiple linear regression</a:t>
          </a:r>
        </a:p>
      </dsp:txBody>
      <dsp:txXfrm>
        <a:off x="2214970" y="334389"/>
        <a:ext cx="1333064" cy="2147217"/>
      </dsp:txXfrm>
    </dsp:sp>
    <dsp:sp modelId="{FC0AD49A-13EA-455C-A181-E128DDCD5DD1}">
      <dsp:nvSpPr>
        <dsp:cNvPr id="0" name=""/>
        <dsp:cNvSpPr/>
      </dsp:nvSpPr>
      <dsp:spPr>
        <a:xfrm>
          <a:off x="3709075" y="334389"/>
          <a:ext cx="1789348" cy="2147217"/>
        </a:xfrm>
        <a:prstGeom prst="roundRect">
          <a:avLst>
            <a:gd name="adj" fmla="val 5000"/>
          </a:avLst>
        </a:prstGeom>
        <a:solidFill>
          <a:srgbClr val="A3946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GB" sz="2000" b="0" kern="1200" dirty="0"/>
            <a:t> </a:t>
          </a:r>
        </a:p>
      </dsp:txBody>
      <dsp:txXfrm rot="16200000">
        <a:off x="3007651" y="1035813"/>
        <a:ext cx="1760718" cy="357869"/>
      </dsp:txXfrm>
    </dsp:sp>
    <dsp:sp modelId="{1C87C7B7-2996-401F-9E75-36977289864C}">
      <dsp:nvSpPr>
        <dsp:cNvPr id="0" name=""/>
        <dsp:cNvSpPr/>
      </dsp:nvSpPr>
      <dsp:spPr>
        <a:xfrm rot="5400000">
          <a:off x="3560321" y="2040039"/>
          <a:ext cx="315403" cy="268402"/>
        </a:xfrm>
        <a:prstGeom prst="flowChartExtract">
          <a:avLst/>
        </a:prstGeom>
        <a:solidFill>
          <a:schemeClr val="bg1">
            <a:lumMod val="95000"/>
          </a:schemeClr>
        </a:solidFill>
        <a:ln w="28575" cap="flat" cmpd="sng" algn="ctr">
          <a:solidFill>
            <a:srgbClr val="A39461"/>
          </a:solidFill>
          <a:prstDash val="solid"/>
          <a:miter lim="800000"/>
        </a:ln>
        <a:effectLst/>
      </dsp:spPr>
      <dsp:style>
        <a:lnRef idx="2">
          <a:scrgbClr r="0" g="0" b="0"/>
        </a:lnRef>
        <a:fillRef idx="1">
          <a:scrgbClr r="0" g="0" b="0"/>
        </a:fillRef>
        <a:effectRef idx="0">
          <a:scrgbClr r="0" g="0" b="0"/>
        </a:effectRef>
        <a:fontRef idx="minor"/>
      </dsp:style>
    </dsp:sp>
    <dsp:sp modelId="{F8C4AAFB-6A07-4AA3-ADCA-F123D6C92708}">
      <dsp:nvSpPr>
        <dsp:cNvPr id="0" name=""/>
        <dsp:cNvSpPr/>
      </dsp:nvSpPr>
      <dsp:spPr>
        <a:xfrm>
          <a:off x="4066945" y="334389"/>
          <a:ext cx="1333064" cy="214721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867" rIns="0" bIns="0" numCol="1" spcCol="1270" anchor="t" anchorCtr="0">
          <a:noAutofit/>
        </a:bodyPr>
        <a:lstStyle/>
        <a:p>
          <a:pPr marL="0" lvl="0" indent="0" algn="l" defTabSz="1022350">
            <a:lnSpc>
              <a:spcPct val="90000"/>
            </a:lnSpc>
            <a:spcBef>
              <a:spcPct val="0"/>
            </a:spcBef>
            <a:spcAft>
              <a:spcPct val="35000"/>
            </a:spcAft>
            <a:buNone/>
          </a:pPr>
          <a:r>
            <a:rPr lang="en-GB" sz="2300" b="0" kern="1200" dirty="0"/>
            <a:t>T-test</a:t>
          </a:r>
        </a:p>
      </dsp:txBody>
      <dsp:txXfrm>
        <a:off x="4066945" y="334389"/>
        <a:ext cx="1333064" cy="2147217"/>
      </dsp:txXfrm>
    </dsp:sp>
    <dsp:sp modelId="{C5BB2FB3-3548-4E8D-BF8F-67E0DB92ED5F}">
      <dsp:nvSpPr>
        <dsp:cNvPr id="0" name=""/>
        <dsp:cNvSpPr/>
      </dsp:nvSpPr>
      <dsp:spPr>
        <a:xfrm>
          <a:off x="5561051" y="334389"/>
          <a:ext cx="1789348" cy="2147217"/>
        </a:xfrm>
        <a:prstGeom prst="roundRect">
          <a:avLst>
            <a:gd name="adj" fmla="val 5000"/>
          </a:avLst>
        </a:prstGeom>
        <a:solidFill>
          <a:srgbClr val="A3946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endParaRPr lang="en-GB" sz="2000" b="0" kern="1200" dirty="0"/>
        </a:p>
      </dsp:txBody>
      <dsp:txXfrm rot="16200000">
        <a:off x="4859626" y="1035813"/>
        <a:ext cx="1760718" cy="357869"/>
      </dsp:txXfrm>
    </dsp:sp>
    <dsp:sp modelId="{3608B104-817E-4B60-BEB9-79E53F961C53}">
      <dsp:nvSpPr>
        <dsp:cNvPr id="0" name=""/>
        <dsp:cNvSpPr/>
      </dsp:nvSpPr>
      <dsp:spPr>
        <a:xfrm rot="5400000">
          <a:off x="5412296" y="2040039"/>
          <a:ext cx="315403" cy="268402"/>
        </a:xfrm>
        <a:prstGeom prst="flowChartExtract">
          <a:avLst/>
        </a:prstGeom>
        <a:solidFill>
          <a:schemeClr val="bg1">
            <a:lumMod val="95000"/>
          </a:schemeClr>
        </a:solidFill>
        <a:ln w="28575" cap="flat" cmpd="sng" algn="ctr">
          <a:solidFill>
            <a:srgbClr val="A39461"/>
          </a:solidFill>
          <a:prstDash val="solid"/>
          <a:miter lim="800000"/>
        </a:ln>
        <a:effectLst/>
      </dsp:spPr>
      <dsp:style>
        <a:lnRef idx="2">
          <a:scrgbClr r="0" g="0" b="0"/>
        </a:lnRef>
        <a:fillRef idx="1">
          <a:scrgbClr r="0" g="0" b="0"/>
        </a:fillRef>
        <a:effectRef idx="0">
          <a:scrgbClr r="0" g="0" b="0"/>
        </a:effectRef>
        <a:fontRef idx="minor"/>
      </dsp:style>
    </dsp:sp>
    <dsp:sp modelId="{1864338C-6550-4E58-B657-5AD058AF534D}">
      <dsp:nvSpPr>
        <dsp:cNvPr id="0" name=""/>
        <dsp:cNvSpPr/>
      </dsp:nvSpPr>
      <dsp:spPr>
        <a:xfrm>
          <a:off x="5918920" y="334389"/>
          <a:ext cx="1333064" cy="214721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867" rIns="0" bIns="0" numCol="1" spcCol="1270" anchor="t" anchorCtr="0">
          <a:noAutofit/>
        </a:bodyPr>
        <a:lstStyle/>
        <a:p>
          <a:pPr marL="0" lvl="0" indent="0" algn="l" defTabSz="1022350">
            <a:lnSpc>
              <a:spcPct val="90000"/>
            </a:lnSpc>
            <a:spcBef>
              <a:spcPct val="0"/>
            </a:spcBef>
            <a:spcAft>
              <a:spcPct val="35000"/>
            </a:spcAft>
            <a:buNone/>
          </a:pPr>
          <a:r>
            <a:rPr lang="en-GB" sz="2300" b="0" kern="1200" dirty="0"/>
            <a:t>ANOVA</a:t>
          </a:r>
        </a:p>
      </dsp:txBody>
      <dsp:txXfrm>
        <a:off x="5918920" y="334389"/>
        <a:ext cx="1333064" cy="2147217"/>
      </dsp:txXfrm>
    </dsp:sp>
    <dsp:sp modelId="{ED56C44D-BEB9-4A90-9A25-7C0EC14D6940}">
      <dsp:nvSpPr>
        <dsp:cNvPr id="0" name=""/>
        <dsp:cNvSpPr/>
      </dsp:nvSpPr>
      <dsp:spPr>
        <a:xfrm>
          <a:off x="7413026" y="334389"/>
          <a:ext cx="1789348" cy="2147217"/>
        </a:xfrm>
        <a:prstGeom prst="roundRect">
          <a:avLst>
            <a:gd name="adj" fmla="val 5000"/>
          </a:avLst>
        </a:prstGeom>
        <a:solidFill>
          <a:srgbClr val="A3946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endParaRPr lang="en-GB" sz="2000" b="0" kern="1200" dirty="0"/>
        </a:p>
      </dsp:txBody>
      <dsp:txXfrm rot="16200000">
        <a:off x="6711602" y="1035813"/>
        <a:ext cx="1760718" cy="357869"/>
      </dsp:txXfrm>
    </dsp:sp>
    <dsp:sp modelId="{2579FA6D-1601-42C9-A67C-5B279AF7FBBB}">
      <dsp:nvSpPr>
        <dsp:cNvPr id="0" name=""/>
        <dsp:cNvSpPr/>
      </dsp:nvSpPr>
      <dsp:spPr>
        <a:xfrm rot="5400000">
          <a:off x="7264271" y="2040039"/>
          <a:ext cx="315403" cy="268402"/>
        </a:xfrm>
        <a:prstGeom prst="flowChartExtract">
          <a:avLst/>
        </a:prstGeom>
        <a:solidFill>
          <a:schemeClr val="bg1">
            <a:lumMod val="95000"/>
          </a:schemeClr>
        </a:solidFill>
        <a:ln w="28575" cap="flat" cmpd="sng" algn="ctr">
          <a:solidFill>
            <a:srgbClr val="A39461"/>
          </a:solidFill>
          <a:prstDash val="solid"/>
          <a:miter lim="800000"/>
        </a:ln>
        <a:effectLst/>
      </dsp:spPr>
      <dsp:style>
        <a:lnRef idx="2">
          <a:scrgbClr r="0" g="0" b="0"/>
        </a:lnRef>
        <a:fillRef idx="1">
          <a:scrgbClr r="0" g="0" b="0"/>
        </a:fillRef>
        <a:effectRef idx="0">
          <a:scrgbClr r="0" g="0" b="0"/>
        </a:effectRef>
        <a:fontRef idx="minor"/>
      </dsp:style>
    </dsp:sp>
    <dsp:sp modelId="{5493DCF1-6FD9-4DD9-B847-209D580B7FB9}">
      <dsp:nvSpPr>
        <dsp:cNvPr id="0" name=""/>
        <dsp:cNvSpPr/>
      </dsp:nvSpPr>
      <dsp:spPr>
        <a:xfrm>
          <a:off x="7770896" y="334389"/>
          <a:ext cx="1333064" cy="214721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867" rIns="0" bIns="0" numCol="1" spcCol="1270" anchor="t" anchorCtr="0">
          <a:noAutofit/>
        </a:bodyPr>
        <a:lstStyle/>
        <a:p>
          <a:pPr marL="0" lvl="0" indent="0" algn="l" defTabSz="1022350">
            <a:lnSpc>
              <a:spcPct val="90000"/>
            </a:lnSpc>
            <a:spcBef>
              <a:spcPct val="0"/>
            </a:spcBef>
            <a:spcAft>
              <a:spcPct val="35000"/>
            </a:spcAft>
            <a:buNone/>
          </a:pPr>
          <a:r>
            <a:rPr lang="en-GB" sz="2300" b="0" kern="1200" dirty="0"/>
            <a:t>ANCOVA</a:t>
          </a:r>
        </a:p>
      </dsp:txBody>
      <dsp:txXfrm>
        <a:off x="7770896" y="334389"/>
        <a:ext cx="1333064" cy="21472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BAB5F9-4A90-457A-AF27-F4CF7E2A930E}">
      <dsp:nvSpPr>
        <dsp:cNvPr id="0" name=""/>
        <dsp:cNvSpPr/>
      </dsp:nvSpPr>
      <dsp:spPr>
        <a:xfrm>
          <a:off x="-5124657" y="-785030"/>
          <a:ext cx="6102799" cy="6102799"/>
        </a:xfrm>
        <a:prstGeom prst="blockArc">
          <a:avLst>
            <a:gd name="adj1" fmla="val 18900000"/>
            <a:gd name="adj2" fmla="val 2700000"/>
            <a:gd name="adj3" fmla="val 354"/>
          </a:avLst>
        </a:prstGeom>
        <a:solidFill>
          <a:srgbClr val="A39461"/>
        </a:solidFill>
        <a:ln w="12700" cap="flat" cmpd="sng" algn="ctr">
          <a:solidFill>
            <a:srgbClr val="A39461"/>
          </a:solidFill>
          <a:prstDash val="solid"/>
          <a:miter lim="800000"/>
        </a:ln>
        <a:effectLst/>
      </dsp:spPr>
      <dsp:style>
        <a:lnRef idx="2">
          <a:scrgbClr r="0" g="0" b="0"/>
        </a:lnRef>
        <a:fillRef idx="0">
          <a:scrgbClr r="0" g="0" b="0"/>
        </a:fillRef>
        <a:effectRef idx="0">
          <a:scrgbClr r="0" g="0" b="0"/>
        </a:effectRef>
        <a:fontRef idx="minor"/>
      </dsp:style>
    </dsp:sp>
    <dsp:sp modelId="{4C84C4A7-81E1-441E-9634-1FC0757FC12B}">
      <dsp:nvSpPr>
        <dsp:cNvPr id="0" name=""/>
        <dsp:cNvSpPr/>
      </dsp:nvSpPr>
      <dsp:spPr>
        <a:xfrm>
          <a:off x="364847" y="238693"/>
          <a:ext cx="7700562" cy="477206"/>
        </a:xfrm>
        <a:prstGeom prst="rect">
          <a:avLst/>
        </a:prstGeom>
        <a:solidFill>
          <a:srgbClr val="A3946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783"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a:t>Theory verification and making claims</a:t>
          </a:r>
        </a:p>
      </dsp:txBody>
      <dsp:txXfrm>
        <a:off x="364847" y="238693"/>
        <a:ext cx="7700562" cy="477206"/>
      </dsp:txXfrm>
    </dsp:sp>
    <dsp:sp modelId="{FD3B9BE2-518F-43BB-8CB7-BBFD45EB43AF}">
      <dsp:nvSpPr>
        <dsp:cNvPr id="0" name=""/>
        <dsp:cNvSpPr/>
      </dsp:nvSpPr>
      <dsp:spPr>
        <a:xfrm>
          <a:off x="66593" y="179043"/>
          <a:ext cx="596508" cy="596508"/>
        </a:xfrm>
        <a:prstGeom prst="ellipse">
          <a:avLst/>
        </a:prstGeom>
        <a:solidFill>
          <a:schemeClr val="lt1">
            <a:hueOff val="0"/>
            <a:satOff val="0"/>
            <a:lumOff val="0"/>
            <a:alphaOff val="0"/>
          </a:schemeClr>
        </a:solidFill>
        <a:ln w="28575" cap="flat" cmpd="sng" algn="ctr">
          <a:solidFill>
            <a:srgbClr val="A39461"/>
          </a:solidFill>
          <a:prstDash val="solid"/>
          <a:miter lim="800000"/>
        </a:ln>
        <a:effectLst/>
      </dsp:spPr>
      <dsp:style>
        <a:lnRef idx="2">
          <a:scrgbClr r="0" g="0" b="0"/>
        </a:lnRef>
        <a:fillRef idx="1">
          <a:scrgbClr r="0" g="0" b="0"/>
        </a:fillRef>
        <a:effectRef idx="0">
          <a:scrgbClr r="0" g="0" b="0"/>
        </a:effectRef>
        <a:fontRef idx="minor"/>
      </dsp:style>
    </dsp:sp>
    <dsp:sp modelId="{272B3BD5-55F2-4464-8893-BECDCF903D87}">
      <dsp:nvSpPr>
        <dsp:cNvPr id="0" name=""/>
        <dsp:cNvSpPr/>
      </dsp:nvSpPr>
      <dsp:spPr>
        <a:xfrm>
          <a:off x="757382" y="954413"/>
          <a:ext cx="7308027" cy="477206"/>
        </a:xfrm>
        <a:prstGeom prst="rect">
          <a:avLst/>
        </a:prstGeom>
        <a:solidFill>
          <a:srgbClr val="A3946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783"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a:t>Absolute truth can never be found</a:t>
          </a:r>
        </a:p>
      </dsp:txBody>
      <dsp:txXfrm>
        <a:off x="757382" y="954413"/>
        <a:ext cx="7308027" cy="477206"/>
      </dsp:txXfrm>
    </dsp:sp>
    <dsp:sp modelId="{03B900B5-0E94-4FB2-97CC-07E2762B099F}">
      <dsp:nvSpPr>
        <dsp:cNvPr id="0" name=""/>
        <dsp:cNvSpPr/>
      </dsp:nvSpPr>
      <dsp:spPr>
        <a:xfrm>
          <a:off x="459128" y="894762"/>
          <a:ext cx="596508" cy="596508"/>
        </a:xfrm>
        <a:prstGeom prst="ellipse">
          <a:avLst/>
        </a:prstGeom>
        <a:solidFill>
          <a:schemeClr val="lt1">
            <a:hueOff val="0"/>
            <a:satOff val="0"/>
            <a:lumOff val="0"/>
            <a:alphaOff val="0"/>
          </a:schemeClr>
        </a:solidFill>
        <a:ln w="28575" cap="flat" cmpd="sng" algn="ctr">
          <a:solidFill>
            <a:srgbClr val="A39461"/>
          </a:solidFill>
          <a:prstDash val="solid"/>
          <a:miter lim="800000"/>
        </a:ln>
        <a:effectLst/>
      </dsp:spPr>
      <dsp:style>
        <a:lnRef idx="2">
          <a:scrgbClr r="0" g="0" b="0"/>
        </a:lnRef>
        <a:fillRef idx="1">
          <a:scrgbClr r="0" g="0" b="0"/>
        </a:fillRef>
        <a:effectRef idx="0">
          <a:scrgbClr r="0" g="0" b="0"/>
        </a:effectRef>
        <a:fontRef idx="minor"/>
      </dsp:style>
    </dsp:sp>
    <dsp:sp modelId="{A13D37B5-9F5B-49A9-8BA8-0D38C012F6DF}">
      <dsp:nvSpPr>
        <dsp:cNvPr id="0" name=""/>
        <dsp:cNvSpPr/>
      </dsp:nvSpPr>
      <dsp:spPr>
        <a:xfrm>
          <a:off x="936878" y="1670132"/>
          <a:ext cx="7128531" cy="477206"/>
        </a:xfrm>
        <a:prstGeom prst="rect">
          <a:avLst/>
        </a:prstGeom>
        <a:solidFill>
          <a:srgbClr val="A3946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783"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a:t>Deterministic</a:t>
          </a:r>
          <a:endParaRPr lang="en-GB" sz="2500" kern="1200" dirty="0"/>
        </a:p>
      </dsp:txBody>
      <dsp:txXfrm>
        <a:off x="936878" y="1670132"/>
        <a:ext cx="7128531" cy="477206"/>
      </dsp:txXfrm>
    </dsp:sp>
    <dsp:sp modelId="{945FFFBA-C7A2-4C5B-874A-6C9660108988}">
      <dsp:nvSpPr>
        <dsp:cNvPr id="0" name=""/>
        <dsp:cNvSpPr/>
      </dsp:nvSpPr>
      <dsp:spPr>
        <a:xfrm>
          <a:off x="638624" y="1610481"/>
          <a:ext cx="596508" cy="596508"/>
        </a:xfrm>
        <a:prstGeom prst="ellipse">
          <a:avLst/>
        </a:prstGeom>
        <a:solidFill>
          <a:schemeClr val="lt1">
            <a:hueOff val="0"/>
            <a:satOff val="0"/>
            <a:lumOff val="0"/>
            <a:alphaOff val="0"/>
          </a:schemeClr>
        </a:solidFill>
        <a:ln w="28575" cap="flat" cmpd="sng" algn="ctr">
          <a:solidFill>
            <a:srgbClr val="A39461"/>
          </a:solidFill>
          <a:prstDash val="solid"/>
          <a:miter lim="800000"/>
        </a:ln>
        <a:effectLst/>
      </dsp:spPr>
      <dsp:style>
        <a:lnRef idx="2">
          <a:scrgbClr r="0" g="0" b="0"/>
        </a:lnRef>
        <a:fillRef idx="1">
          <a:scrgbClr r="0" g="0" b="0"/>
        </a:fillRef>
        <a:effectRef idx="0">
          <a:scrgbClr r="0" g="0" b="0"/>
        </a:effectRef>
        <a:fontRef idx="minor"/>
      </dsp:style>
    </dsp:sp>
    <dsp:sp modelId="{4692A06F-5C21-45D1-A0EE-57A8D25F4DFB}">
      <dsp:nvSpPr>
        <dsp:cNvPr id="0" name=""/>
        <dsp:cNvSpPr/>
      </dsp:nvSpPr>
      <dsp:spPr>
        <a:xfrm>
          <a:off x="936878" y="2385398"/>
          <a:ext cx="7128531" cy="477206"/>
        </a:xfrm>
        <a:prstGeom prst="rect">
          <a:avLst/>
        </a:prstGeom>
        <a:solidFill>
          <a:srgbClr val="A3946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783"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a:t>Reductionistic</a:t>
          </a:r>
        </a:p>
      </dsp:txBody>
      <dsp:txXfrm>
        <a:off x="936878" y="2385398"/>
        <a:ext cx="7128531" cy="477206"/>
      </dsp:txXfrm>
    </dsp:sp>
    <dsp:sp modelId="{4AB4FB8C-EE79-4FFC-8708-286D8637355F}">
      <dsp:nvSpPr>
        <dsp:cNvPr id="0" name=""/>
        <dsp:cNvSpPr/>
      </dsp:nvSpPr>
      <dsp:spPr>
        <a:xfrm>
          <a:off x="638624" y="2325747"/>
          <a:ext cx="596508" cy="596508"/>
        </a:xfrm>
        <a:prstGeom prst="ellipse">
          <a:avLst/>
        </a:prstGeom>
        <a:solidFill>
          <a:schemeClr val="lt1">
            <a:hueOff val="0"/>
            <a:satOff val="0"/>
            <a:lumOff val="0"/>
            <a:alphaOff val="0"/>
          </a:schemeClr>
        </a:solidFill>
        <a:ln w="28575" cap="flat" cmpd="sng" algn="ctr">
          <a:solidFill>
            <a:srgbClr val="A39461"/>
          </a:solidFill>
          <a:prstDash val="solid"/>
          <a:miter lim="800000"/>
        </a:ln>
        <a:effectLst/>
      </dsp:spPr>
      <dsp:style>
        <a:lnRef idx="2">
          <a:scrgbClr r="0" g="0" b="0"/>
        </a:lnRef>
        <a:fillRef idx="1">
          <a:scrgbClr r="0" g="0" b="0"/>
        </a:fillRef>
        <a:effectRef idx="0">
          <a:scrgbClr r="0" g="0" b="0"/>
        </a:effectRef>
        <a:fontRef idx="minor"/>
      </dsp:style>
    </dsp:sp>
    <dsp:sp modelId="{6CDC8E05-327A-4FFC-A62D-D179B3138B67}">
      <dsp:nvSpPr>
        <dsp:cNvPr id="0" name=""/>
        <dsp:cNvSpPr/>
      </dsp:nvSpPr>
      <dsp:spPr>
        <a:xfrm>
          <a:off x="757382" y="3101118"/>
          <a:ext cx="7308027" cy="477206"/>
        </a:xfrm>
        <a:prstGeom prst="rect">
          <a:avLst/>
        </a:prstGeom>
        <a:solidFill>
          <a:srgbClr val="A3946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783"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a:t>Empirical observation</a:t>
          </a:r>
        </a:p>
      </dsp:txBody>
      <dsp:txXfrm>
        <a:off x="757382" y="3101118"/>
        <a:ext cx="7308027" cy="477206"/>
      </dsp:txXfrm>
    </dsp:sp>
    <dsp:sp modelId="{719A33B1-1A26-4FE6-A4FD-A762CD67A451}">
      <dsp:nvSpPr>
        <dsp:cNvPr id="0" name=""/>
        <dsp:cNvSpPr/>
      </dsp:nvSpPr>
      <dsp:spPr>
        <a:xfrm>
          <a:off x="459128" y="3041467"/>
          <a:ext cx="596508" cy="596508"/>
        </a:xfrm>
        <a:prstGeom prst="ellipse">
          <a:avLst/>
        </a:prstGeom>
        <a:solidFill>
          <a:schemeClr val="lt1">
            <a:hueOff val="0"/>
            <a:satOff val="0"/>
            <a:lumOff val="0"/>
            <a:alphaOff val="0"/>
          </a:schemeClr>
        </a:solidFill>
        <a:ln w="28575" cap="flat" cmpd="sng" algn="ctr">
          <a:solidFill>
            <a:srgbClr val="A39461"/>
          </a:solidFill>
          <a:prstDash val="solid"/>
          <a:miter lim="800000"/>
        </a:ln>
        <a:effectLst/>
      </dsp:spPr>
      <dsp:style>
        <a:lnRef idx="2">
          <a:scrgbClr r="0" g="0" b="0"/>
        </a:lnRef>
        <a:fillRef idx="1">
          <a:scrgbClr r="0" g="0" b="0"/>
        </a:fillRef>
        <a:effectRef idx="0">
          <a:scrgbClr r="0" g="0" b="0"/>
        </a:effectRef>
        <a:fontRef idx="minor"/>
      </dsp:style>
    </dsp:sp>
    <dsp:sp modelId="{8FE0C4EB-0435-4726-B753-0D3F2E89D1AA}">
      <dsp:nvSpPr>
        <dsp:cNvPr id="0" name=""/>
        <dsp:cNvSpPr/>
      </dsp:nvSpPr>
      <dsp:spPr>
        <a:xfrm>
          <a:off x="364847" y="3816837"/>
          <a:ext cx="7700562" cy="477206"/>
        </a:xfrm>
        <a:prstGeom prst="rect">
          <a:avLst/>
        </a:prstGeom>
        <a:solidFill>
          <a:srgbClr val="A3946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783"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a:t>Being objective and minimising bias</a:t>
          </a:r>
        </a:p>
      </dsp:txBody>
      <dsp:txXfrm>
        <a:off x="364847" y="3816837"/>
        <a:ext cx="7700562" cy="477206"/>
      </dsp:txXfrm>
    </dsp:sp>
    <dsp:sp modelId="{8C237873-CD95-44EE-A485-CB341A278152}">
      <dsp:nvSpPr>
        <dsp:cNvPr id="0" name=""/>
        <dsp:cNvSpPr/>
      </dsp:nvSpPr>
      <dsp:spPr>
        <a:xfrm>
          <a:off x="66593" y="3757186"/>
          <a:ext cx="596508" cy="596508"/>
        </a:xfrm>
        <a:prstGeom prst="ellipse">
          <a:avLst/>
        </a:prstGeom>
        <a:solidFill>
          <a:schemeClr val="lt1">
            <a:hueOff val="0"/>
            <a:satOff val="0"/>
            <a:lumOff val="0"/>
            <a:alphaOff val="0"/>
          </a:schemeClr>
        </a:solidFill>
        <a:ln w="28575" cap="flat" cmpd="sng" algn="ctr">
          <a:solidFill>
            <a:srgbClr val="A3946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3F1AE-ED3D-4570-8B74-8D8292786C19}">
      <dsp:nvSpPr>
        <dsp:cNvPr id="0" name=""/>
        <dsp:cNvSpPr/>
      </dsp:nvSpPr>
      <dsp:spPr>
        <a:xfrm>
          <a:off x="2059452" y="257921"/>
          <a:ext cx="1959298" cy="1959298"/>
        </a:xfrm>
        <a:prstGeom prst="pieWedge">
          <a:avLst/>
        </a:prstGeom>
        <a:solidFill>
          <a:srgbClr val="A3946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kern="1200" dirty="0"/>
            <a:t>Ontology</a:t>
          </a:r>
        </a:p>
      </dsp:txBody>
      <dsp:txXfrm>
        <a:off x="2633317" y="831786"/>
        <a:ext cx="1385433" cy="1385433"/>
      </dsp:txXfrm>
    </dsp:sp>
    <dsp:sp modelId="{05D99243-FB0E-4831-B35C-1845CACAA222}">
      <dsp:nvSpPr>
        <dsp:cNvPr id="0" name=""/>
        <dsp:cNvSpPr/>
      </dsp:nvSpPr>
      <dsp:spPr>
        <a:xfrm rot="5400000">
          <a:off x="4109249" y="257921"/>
          <a:ext cx="1959298" cy="1959298"/>
        </a:xfrm>
        <a:prstGeom prst="pieWedge">
          <a:avLst/>
        </a:prstGeom>
        <a:solidFill>
          <a:srgbClr val="A3946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kern="1200" dirty="0"/>
            <a:t>Epistemology</a:t>
          </a:r>
        </a:p>
      </dsp:txBody>
      <dsp:txXfrm rot="-5400000">
        <a:off x="4109249" y="831786"/>
        <a:ext cx="1385433" cy="1385433"/>
      </dsp:txXfrm>
    </dsp:sp>
    <dsp:sp modelId="{98B14C3C-4ECB-4BE3-B316-77E2E4012757}">
      <dsp:nvSpPr>
        <dsp:cNvPr id="0" name=""/>
        <dsp:cNvSpPr/>
      </dsp:nvSpPr>
      <dsp:spPr>
        <a:xfrm rot="10800000">
          <a:off x="4109249" y="2307718"/>
          <a:ext cx="1959298" cy="1959298"/>
        </a:xfrm>
        <a:prstGeom prst="pieWedge">
          <a:avLst/>
        </a:prstGeom>
        <a:solidFill>
          <a:srgbClr val="A3946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kern="1200" dirty="0"/>
            <a:t>Methodology</a:t>
          </a:r>
        </a:p>
      </dsp:txBody>
      <dsp:txXfrm rot="10800000">
        <a:off x="4109249" y="2307718"/>
        <a:ext cx="1385433" cy="1385433"/>
      </dsp:txXfrm>
    </dsp:sp>
    <dsp:sp modelId="{FAEB3682-EF31-4FDC-92F1-DEB97E409F0C}">
      <dsp:nvSpPr>
        <dsp:cNvPr id="0" name=""/>
        <dsp:cNvSpPr/>
      </dsp:nvSpPr>
      <dsp:spPr>
        <a:xfrm rot="16200000">
          <a:off x="2059452" y="2307718"/>
          <a:ext cx="1959298" cy="1959298"/>
        </a:xfrm>
        <a:prstGeom prst="pieWedge">
          <a:avLst/>
        </a:prstGeom>
        <a:solidFill>
          <a:srgbClr val="A3946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kern="1200"/>
            <a:t>Axiology</a:t>
          </a:r>
          <a:endParaRPr lang="en-GB" sz="1600" b="1" kern="1200" dirty="0"/>
        </a:p>
      </dsp:txBody>
      <dsp:txXfrm rot="5400000">
        <a:off x="2633317" y="2307718"/>
        <a:ext cx="1385433" cy="1385433"/>
      </dsp:txXfrm>
    </dsp:sp>
    <dsp:sp modelId="{7446BA47-A37A-4503-91FD-8EB490D4CF7F}">
      <dsp:nvSpPr>
        <dsp:cNvPr id="0" name=""/>
        <dsp:cNvSpPr/>
      </dsp:nvSpPr>
      <dsp:spPr>
        <a:xfrm>
          <a:off x="3725760" y="1855224"/>
          <a:ext cx="676478" cy="588241"/>
        </a:xfrm>
        <a:prstGeom prst="circularArrow">
          <a:avLst/>
        </a:prstGeom>
        <a:solidFill>
          <a:schemeClr val="bg1"/>
        </a:solidFill>
        <a:ln w="28575" cap="flat" cmpd="sng" algn="ctr">
          <a:solidFill>
            <a:srgbClr val="A39461"/>
          </a:solidFill>
          <a:prstDash val="solid"/>
          <a:miter lim="800000"/>
        </a:ln>
        <a:effectLst/>
      </dsp:spPr>
      <dsp:style>
        <a:lnRef idx="2">
          <a:scrgbClr r="0" g="0" b="0"/>
        </a:lnRef>
        <a:fillRef idx="1">
          <a:scrgbClr r="0" g="0" b="0"/>
        </a:fillRef>
        <a:effectRef idx="0">
          <a:scrgbClr r="0" g="0" b="0"/>
        </a:effectRef>
        <a:fontRef idx="minor"/>
      </dsp:style>
    </dsp:sp>
    <dsp:sp modelId="{A4BB54BC-C2A3-44BF-9031-466E1CA14F4E}">
      <dsp:nvSpPr>
        <dsp:cNvPr id="0" name=""/>
        <dsp:cNvSpPr/>
      </dsp:nvSpPr>
      <dsp:spPr>
        <a:xfrm rot="10800000">
          <a:off x="3725760" y="2081471"/>
          <a:ext cx="676478" cy="588241"/>
        </a:xfrm>
        <a:prstGeom prst="circularArrow">
          <a:avLst/>
        </a:prstGeom>
        <a:solidFill>
          <a:schemeClr val="bg1"/>
        </a:solidFill>
        <a:ln w="28575" cap="flat" cmpd="sng" algn="ctr">
          <a:solidFill>
            <a:srgbClr val="A3946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60A5D-1A40-4132-8F03-B991B7C1D57F}">
      <dsp:nvSpPr>
        <dsp:cNvPr id="0" name=""/>
        <dsp:cNvSpPr/>
      </dsp:nvSpPr>
      <dsp:spPr>
        <a:xfrm>
          <a:off x="0" y="506306"/>
          <a:ext cx="5702299" cy="2280920"/>
        </a:xfrm>
        <a:prstGeom prst="leftRightRibbon">
          <a:avLst/>
        </a:prstGeom>
        <a:solidFill>
          <a:srgbClr val="A3946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5A2BED-4118-4D13-88E7-86982C64D344}">
      <dsp:nvSpPr>
        <dsp:cNvPr id="0" name=""/>
        <dsp:cNvSpPr/>
      </dsp:nvSpPr>
      <dsp:spPr>
        <a:xfrm>
          <a:off x="684276" y="905467"/>
          <a:ext cx="1881759" cy="111765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9568" rIns="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Statistical significance</a:t>
          </a:r>
        </a:p>
      </dsp:txBody>
      <dsp:txXfrm>
        <a:off x="684276" y="905467"/>
        <a:ext cx="1881759" cy="1117650"/>
      </dsp:txXfrm>
    </dsp:sp>
    <dsp:sp modelId="{EC4D1C5D-CB1B-4659-BF8A-BBBACC7BB459}">
      <dsp:nvSpPr>
        <dsp:cNvPr id="0" name=""/>
        <dsp:cNvSpPr/>
      </dsp:nvSpPr>
      <dsp:spPr>
        <a:xfrm>
          <a:off x="2851149" y="1270414"/>
          <a:ext cx="2223897" cy="111765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9568" rIns="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Practical significance</a:t>
          </a:r>
        </a:p>
      </dsp:txBody>
      <dsp:txXfrm>
        <a:off x="2851149" y="1270414"/>
        <a:ext cx="2223897" cy="111765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1C4CB8-69D0-8045-8DD4-595BA0C01833}" type="datetimeFigureOut">
              <a:rPr lang="en-US" smtClean="0"/>
              <a:t>3/25/2026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3314DB-3015-2447-B305-393638FE29EE}" type="slidenum">
              <a:rPr lang="en-US" smtClean="0"/>
              <a:t>‹#›</a:t>
            </a:fld>
            <a:endParaRPr lang="en-US"/>
          </a:p>
        </p:txBody>
      </p:sp>
    </p:spTree>
    <p:extLst>
      <p:ext uri="{BB962C8B-B14F-4D97-AF65-F5344CB8AC3E}">
        <p14:creationId xmlns:p14="http://schemas.microsoft.com/office/powerpoint/2010/main" val="3088630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13314DB-3015-2447-B305-393638FE29EE}" type="slidenum">
              <a:rPr lang="en-US" smtClean="0"/>
              <a:t>1</a:t>
            </a:fld>
            <a:endParaRPr lang="en-US"/>
          </a:p>
        </p:txBody>
      </p:sp>
    </p:spTree>
    <p:extLst>
      <p:ext uri="{BB962C8B-B14F-4D97-AF65-F5344CB8AC3E}">
        <p14:creationId xmlns:p14="http://schemas.microsoft.com/office/powerpoint/2010/main" val="2805361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C7EA1-E28A-B93D-2AC5-C8FBCD56F7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5A6F9C-08AD-7EFB-E8CA-9F3C9B09A8C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57C1A9F-CFA7-11E3-AED9-A4356F5DB1C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C9C1185-98AE-0BC6-E5DF-D5924EC9F444}"/>
              </a:ext>
            </a:extLst>
          </p:cNvPr>
          <p:cNvSpPr>
            <a:spLocks noGrp="1"/>
          </p:cNvSpPr>
          <p:nvPr>
            <p:ph type="sldNum" sz="quarter" idx="5"/>
          </p:nvPr>
        </p:nvSpPr>
        <p:spPr/>
        <p:txBody>
          <a:bodyPr/>
          <a:lstStyle/>
          <a:p>
            <a:fld id="{113314DB-3015-2447-B305-393638FE29EE}" type="slidenum">
              <a:rPr lang="en-US" smtClean="0"/>
              <a:t>11</a:t>
            </a:fld>
            <a:endParaRPr lang="en-US"/>
          </a:p>
        </p:txBody>
      </p:sp>
    </p:spTree>
    <p:extLst>
      <p:ext uri="{BB962C8B-B14F-4D97-AF65-F5344CB8AC3E}">
        <p14:creationId xmlns:p14="http://schemas.microsoft.com/office/powerpoint/2010/main" val="776390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9E368-AEF5-D50A-05EA-1B0F7730F5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1859D0-FC5F-A89C-87BE-63A184657DA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148BC56-66D3-8C12-F1E9-E5E228195A3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4AF7A2C-2B1F-C3DE-E7BC-41A7AF5D48D1}"/>
              </a:ext>
            </a:extLst>
          </p:cNvPr>
          <p:cNvSpPr>
            <a:spLocks noGrp="1"/>
          </p:cNvSpPr>
          <p:nvPr>
            <p:ph type="sldNum" sz="quarter" idx="5"/>
          </p:nvPr>
        </p:nvSpPr>
        <p:spPr/>
        <p:txBody>
          <a:bodyPr/>
          <a:lstStyle/>
          <a:p>
            <a:fld id="{113314DB-3015-2447-B305-393638FE29EE}" type="slidenum">
              <a:rPr lang="en-US" smtClean="0"/>
              <a:t>12</a:t>
            </a:fld>
            <a:endParaRPr lang="en-US"/>
          </a:p>
        </p:txBody>
      </p:sp>
    </p:spTree>
    <p:extLst>
      <p:ext uri="{BB962C8B-B14F-4D97-AF65-F5344CB8AC3E}">
        <p14:creationId xmlns:p14="http://schemas.microsoft.com/office/powerpoint/2010/main" val="3309246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F3D1A-4D78-3D05-410A-7CAB669D43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17CB87-BFCF-B5D3-4D91-0FC2FB75BC9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1BBDEBA-1F81-C18C-8AE7-CB3D66678C1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45DA8BF-DB6C-3210-58BC-ADBE249D29B5}"/>
              </a:ext>
            </a:extLst>
          </p:cNvPr>
          <p:cNvSpPr>
            <a:spLocks noGrp="1"/>
          </p:cNvSpPr>
          <p:nvPr>
            <p:ph type="sldNum" sz="quarter" idx="5"/>
          </p:nvPr>
        </p:nvSpPr>
        <p:spPr/>
        <p:txBody>
          <a:bodyPr/>
          <a:lstStyle/>
          <a:p>
            <a:fld id="{113314DB-3015-2447-B305-393638FE29EE}" type="slidenum">
              <a:rPr lang="en-US" smtClean="0"/>
              <a:t>13</a:t>
            </a:fld>
            <a:endParaRPr lang="en-US"/>
          </a:p>
        </p:txBody>
      </p:sp>
    </p:spTree>
    <p:extLst>
      <p:ext uri="{BB962C8B-B14F-4D97-AF65-F5344CB8AC3E}">
        <p14:creationId xmlns:p14="http://schemas.microsoft.com/office/powerpoint/2010/main" val="4206120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96B3A-CC32-726E-7695-CFECF14B58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86A93-3427-7AD1-1AD4-E1880E55AD3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21B1601-8F3B-3112-65F9-0822579C5B1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A377EC7-A67C-03E6-52A4-FE536427B91C}"/>
              </a:ext>
            </a:extLst>
          </p:cNvPr>
          <p:cNvSpPr>
            <a:spLocks noGrp="1"/>
          </p:cNvSpPr>
          <p:nvPr>
            <p:ph type="sldNum" sz="quarter" idx="5"/>
          </p:nvPr>
        </p:nvSpPr>
        <p:spPr/>
        <p:txBody>
          <a:bodyPr/>
          <a:lstStyle/>
          <a:p>
            <a:fld id="{113314DB-3015-2447-B305-393638FE29EE}" type="slidenum">
              <a:rPr lang="en-US" smtClean="0"/>
              <a:t>14</a:t>
            </a:fld>
            <a:endParaRPr lang="en-US"/>
          </a:p>
        </p:txBody>
      </p:sp>
    </p:spTree>
    <p:extLst>
      <p:ext uri="{BB962C8B-B14F-4D97-AF65-F5344CB8AC3E}">
        <p14:creationId xmlns:p14="http://schemas.microsoft.com/office/powerpoint/2010/main" val="1755613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02C9D-2F49-3237-348B-B77B11AC60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20004B-9EE6-242F-765F-9C365B81D6A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3F9E583-8F82-0E82-4691-13C86E659DA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80F8188-6D09-4F86-F49B-608C16F1967A}"/>
              </a:ext>
            </a:extLst>
          </p:cNvPr>
          <p:cNvSpPr>
            <a:spLocks noGrp="1"/>
          </p:cNvSpPr>
          <p:nvPr>
            <p:ph type="sldNum" sz="quarter" idx="5"/>
          </p:nvPr>
        </p:nvSpPr>
        <p:spPr/>
        <p:txBody>
          <a:bodyPr/>
          <a:lstStyle/>
          <a:p>
            <a:fld id="{113314DB-3015-2447-B305-393638FE29EE}" type="slidenum">
              <a:rPr lang="en-US" smtClean="0"/>
              <a:t>15</a:t>
            </a:fld>
            <a:endParaRPr lang="en-US"/>
          </a:p>
        </p:txBody>
      </p:sp>
    </p:spTree>
    <p:extLst>
      <p:ext uri="{BB962C8B-B14F-4D97-AF65-F5344CB8AC3E}">
        <p14:creationId xmlns:p14="http://schemas.microsoft.com/office/powerpoint/2010/main" val="3604110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7C0DD-6135-264A-A1EB-3251321DE0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44FD73-8F1B-AB6A-E167-A9660C5EDC1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1305E68-1FED-E1F8-22EE-8242EC65692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B358028-459E-7E8F-1E99-878898E27D4A}"/>
              </a:ext>
            </a:extLst>
          </p:cNvPr>
          <p:cNvSpPr>
            <a:spLocks noGrp="1"/>
          </p:cNvSpPr>
          <p:nvPr>
            <p:ph type="sldNum" sz="quarter" idx="5"/>
          </p:nvPr>
        </p:nvSpPr>
        <p:spPr/>
        <p:txBody>
          <a:bodyPr/>
          <a:lstStyle/>
          <a:p>
            <a:fld id="{113314DB-3015-2447-B305-393638FE29EE}" type="slidenum">
              <a:rPr lang="en-US" smtClean="0"/>
              <a:t>16</a:t>
            </a:fld>
            <a:endParaRPr lang="en-US"/>
          </a:p>
        </p:txBody>
      </p:sp>
    </p:spTree>
    <p:extLst>
      <p:ext uri="{BB962C8B-B14F-4D97-AF65-F5344CB8AC3E}">
        <p14:creationId xmlns:p14="http://schemas.microsoft.com/office/powerpoint/2010/main" val="1723550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E8AA3-9C22-475B-A18E-B7EFA310C1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0FAC48-AB3A-138F-7019-5E4187F6390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70AFD67-357B-D939-1F27-4470EEDFD73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079ACC1-CBD8-440B-F712-3DF1986968EC}"/>
              </a:ext>
            </a:extLst>
          </p:cNvPr>
          <p:cNvSpPr>
            <a:spLocks noGrp="1"/>
          </p:cNvSpPr>
          <p:nvPr>
            <p:ph type="sldNum" sz="quarter" idx="5"/>
          </p:nvPr>
        </p:nvSpPr>
        <p:spPr/>
        <p:txBody>
          <a:bodyPr/>
          <a:lstStyle/>
          <a:p>
            <a:fld id="{113314DB-3015-2447-B305-393638FE29EE}" type="slidenum">
              <a:rPr lang="en-US" smtClean="0"/>
              <a:t>17</a:t>
            </a:fld>
            <a:endParaRPr lang="en-US"/>
          </a:p>
        </p:txBody>
      </p:sp>
    </p:spTree>
    <p:extLst>
      <p:ext uri="{BB962C8B-B14F-4D97-AF65-F5344CB8AC3E}">
        <p14:creationId xmlns:p14="http://schemas.microsoft.com/office/powerpoint/2010/main" val="2078246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997EE-B6E6-335A-2E61-A0F867D13C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62EDCE-1AF8-743F-835D-56E44346622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15B16F4-27DB-AD53-0E6C-70235BF0E2F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CE32822-A3AD-FACB-D323-485386EC89E1}"/>
              </a:ext>
            </a:extLst>
          </p:cNvPr>
          <p:cNvSpPr>
            <a:spLocks noGrp="1"/>
          </p:cNvSpPr>
          <p:nvPr>
            <p:ph type="sldNum" sz="quarter" idx="5"/>
          </p:nvPr>
        </p:nvSpPr>
        <p:spPr/>
        <p:txBody>
          <a:bodyPr/>
          <a:lstStyle/>
          <a:p>
            <a:fld id="{113314DB-3015-2447-B305-393638FE29EE}" type="slidenum">
              <a:rPr lang="en-US" smtClean="0"/>
              <a:t>18</a:t>
            </a:fld>
            <a:endParaRPr lang="en-US"/>
          </a:p>
        </p:txBody>
      </p:sp>
    </p:spTree>
    <p:extLst>
      <p:ext uri="{BB962C8B-B14F-4D97-AF65-F5344CB8AC3E}">
        <p14:creationId xmlns:p14="http://schemas.microsoft.com/office/powerpoint/2010/main" val="129681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824D2-78FF-9FD9-5028-CE9B705800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C71699-7781-D731-A8C8-76DB3BADE91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B3F6D52-3F6E-A41E-2D39-781B172A5EB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E5199F5-80E3-F896-01C5-F1701D23EFFA}"/>
              </a:ext>
            </a:extLst>
          </p:cNvPr>
          <p:cNvSpPr>
            <a:spLocks noGrp="1"/>
          </p:cNvSpPr>
          <p:nvPr>
            <p:ph type="sldNum" sz="quarter" idx="5"/>
          </p:nvPr>
        </p:nvSpPr>
        <p:spPr/>
        <p:txBody>
          <a:bodyPr/>
          <a:lstStyle/>
          <a:p>
            <a:fld id="{113314DB-3015-2447-B305-393638FE29EE}" type="slidenum">
              <a:rPr lang="en-US" smtClean="0"/>
              <a:t>19</a:t>
            </a:fld>
            <a:endParaRPr lang="en-US"/>
          </a:p>
        </p:txBody>
      </p:sp>
    </p:spTree>
    <p:extLst>
      <p:ext uri="{BB962C8B-B14F-4D97-AF65-F5344CB8AC3E}">
        <p14:creationId xmlns:p14="http://schemas.microsoft.com/office/powerpoint/2010/main" val="3445389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D8C73-17B5-395F-A23A-74A76652B2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32CD0-0451-CE5A-4E1D-D47CB86157F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15433CA-15F9-25FC-7BB2-D73D7A39682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D51661D-58A5-D44D-DADE-200B276BBF48}"/>
              </a:ext>
            </a:extLst>
          </p:cNvPr>
          <p:cNvSpPr>
            <a:spLocks noGrp="1"/>
          </p:cNvSpPr>
          <p:nvPr>
            <p:ph type="sldNum" sz="quarter" idx="5"/>
          </p:nvPr>
        </p:nvSpPr>
        <p:spPr/>
        <p:txBody>
          <a:bodyPr/>
          <a:lstStyle/>
          <a:p>
            <a:fld id="{113314DB-3015-2447-B305-393638FE29EE}" type="slidenum">
              <a:rPr lang="en-US" smtClean="0"/>
              <a:t>20</a:t>
            </a:fld>
            <a:endParaRPr lang="en-US"/>
          </a:p>
        </p:txBody>
      </p:sp>
    </p:spTree>
    <p:extLst>
      <p:ext uri="{BB962C8B-B14F-4D97-AF65-F5344CB8AC3E}">
        <p14:creationId xmlns:p14="http://schemas.microsoft.com/office/powerpoint/2010/main" val="559002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13314DB-3015-2447-B305-393638FE29EE}" type="slidenum">
              <a:rPr lang="en-US" smtClean="0"/>
              <a:t>3</a:t>
            </a:fld>
            <a:endParaRPr lang="en-US"/>
          </a:p>
        </p:txBody>
      </p:sp>
    </p:spTree>
    <p:extLst>
      <p:ext uri="{BB962C8B-B14F-4D97-AF65-F5344CB8AC3E}">
        <p14:creationId xmlns:p14="http://schemas.microsoft.com/office/powerpoint/2010/main" val="2442098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16F2D-7516-3B43-C91C-1F35A8730D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9D71B3-ECDA-F57C-5CB4-E3A6EB58B29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CFE526B-A790-7DAE-691C-7675DEC5B24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8E98D8E-885D-9329-02C1-1609831A1BC9}"/>
              </a:ext>
            </a:extLst>
          </p:cNvPr>
          <p:cNvSpPr>
            <a:spLocks noGrp="1"/>
          </p:cNvSpPr>
          <p:nvPr>
            <p:ph type="sldNum" sz="quarter" idx="5"/>
          </p:nvPr>
        </p:nvSpPr>
        <p:spPr/>
        <p:txBody>
          <a:bodyPr/>
          <a:lstStyle/>
          <a:p>
            <a:fld id="{113314DB-3015-2447-B305-393638FE29EE}" type="slidenum">
              <a:rPr lang="en-US" smtClean="0"/>
              <a:t>21</a:t>
            </a:fld>
            <a:endParaRPr lang="en-US"/>
          </a:p>
        </p:txBody>
      </p:sp>
    </p:spTree>
    <p:extLst>
      <p:ext uri="{BB962C8B-B14F-4D97-AF65-F5344CB8AC3E}">
        <p14:creationId xmlns:p14="http://schemas.microsoft.com/office/powerpoint/2010/main" val="3841671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B1542-790D-321D-C15B-5AB0297FA9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A03B91-1A21-147C-1347-78CC7CB8F80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86050D4-C7DD-6A28-1DC0-AC46795B08E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F80644A-2B64-ADD4-60A2-7A6EC3EC3034}"/>
              </a:ext>
            </a:extLst>
          </p:cNvPr>
          <p:cNvSpPr>
            <a:spLocks noGrp="1"/>
          </p:cNvSpPr>
          <p:nvPr>
            <p:ph type="sldNum" sz="quarter" idx="5"/>
          </p:nvPr>
        </p:nvSpPr>
        <p:spPr/>
        <p:txBody>
          <a:bodyPr/>
          <a:lstStyle/>
          <a:p>
            <a:fld id="{113314DB-3015-2447-B305-393638FE29EE}" type="slidenum">
              <a:rPr lang="en-US" smtClean="0"/>
              <a:t>22</a:t>
            </a:fld>
            <a:endParaRPr lang="en-US"/>
          </a:p>
        </p:txBody>
      </p:sp>
    </p:spTree>
    <p:extLst>
      <p:ext uri="{BB962C8B-B14F-4D97-AF65-F5344CB8AC3E}">
        <p14:creationId xmlns:p14="http://schemas.microsoft.com/office/powerpoint/2010/main" val="2447214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E8DEE-F3E5-3431-95CB-C7D1587130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56A4E1-4B2C-5E67-63D1-ABEC24850A0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51721C8-6C3B-78F8-BE10-353CEB20EF1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439E52D-840D-7F3F-AE1C-053577D80026}"/>
              </a:ext>
            </a:extLst>
          </p:cNvPr>
          <p:cNvSpPr>
            <a:spLocks noGrp="1"/>
          </p:cNvSpPr>
          <p:nvPr>
            <p:ph type="sldNum" sz="quarter" idx="5"/>
          </p:nvPr>
        </p:nvSpPr>
        <p:spPr/>
        <p:txBody>
          <a:bodyPr/>
          <a:lstStyle/>
          <a:p>
            <a:fld id="{113314DB-3015-2447-B305-393638FE29EE}" type="slidenum">
              <a:rPr lang="en-US" smtClean="0"/>
              <a:t>23</a:t>
            </a:fld>
            <a:endParaRPr lang="en-US"/>
          </a:p>
        </p:txBody>
      </p:sp>
    </p:spTree>
    <p:extLst>
      <p:ext uri="{BB962C8B-B14F-4D97-AF65-F5344CB8AC3E}">
        <p14:creationId xmlns:p14="http://schemas.microsoft.com/office/powerpoint/2010/main" val="2981598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F9656-745D-0783-2E60-F9539D8D17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39E072-AC2E-16DE-F8F8-B8A1304BE2E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C01A509-8E2D-4B23-F039-1A1A97F3CB7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A9B2C81-24C9-C602-9514-27A288175841}"/>
              </a:ext>
            </a:extLst>
          </p:cNvPr>
          <p:cNvSpPr>
            <a:spLocks noGrp="1"/>
          </p:cNvSpPr>
          <p:nvPr>
            <p:ph type="sldNum" sz="quarter" idx="5"/>
          </p:nvPr>
        </p:nvSpPr>
        <p:spPr/>
        <p:txBody>
          <a:bodyPr/>
          <a:lstStyle/>
          <a:p>
            <a:fld id="{113314DB-3015-2447-B305-393638FE29EE}" type="slidenum">
              <a:rPr lang="en-US" smtClean="0"/>
              <a:t>24</a:t>
            </a:fld>
            <a:endParaRPr lang="en-US"/>
          </a:p>
        </p:txBody>
      </p:sp>
    </p:spTree>
    <p:extLst>
      <p:ext uri="{BB962C8B-B14F-4D97-AF65-F5344CB8AC3E}">
        <p14:creationId xmlns:p14="http://schemas.microsoft.com/office/powerpoint/2010/main" val="1202442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D1A37-1B50-1BC8-5DA9-5055A39276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958011-3240-736D-0BD8-2B68B277ECC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356449A-952D-B3DC-9431-2D304B77B0D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1D527D1-F61C-EB69-6790-A5D8BFBA4A09}"/>
              </a:ext>
            </a:extLst>
          </p:cNvPr>
          <p:cNvSpPr>
            <a:spLocks noGrp="1"/>
          </p:cNvSpPr>
          <p:nvPr>
            <p:ph type="sldNum" sz="quarter" idx="5"/>
          </p:nvPr>
        </p:nvSpPr>
        <p:spPr/>
        <p:txBody>
          <a:bodyPr/>
          <a:lstStyle/>
          <a:p>
            <a:fld id="{113314DB-3015-2447-B305-393638FE29EE}" type="slidenum">
              <a:rPr lang="en-US" smtClean="0"/>
              <a:t>25</a:t>
            </a:fld>
            <a:endParaRPr lang="en-US"/>
          </a:p>
        </p:txBody>
      </p:sp>
    </p:spTree>
    <p:extLst>
      <p:ext uri="{BB962C8B-B14F-4D97-AF65-F5344CB8AC3E}">
        <p14:creationId xmlns:p14="http://schemas.microsoft.com/office/powerpoint/2010/main" val="3112494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86BA0-7229-A95A-B36F-87D9991AE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7697AA-7B35-00F0-83F0-3D89E0BC08A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0AAF962-5C68-D9BD-996D-D78B8A837EB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4FFC5B6-8BC4-DCB2-A8D8-35FC1AE49338}"/>
              </a:ext>
            </a:extLst>
          </p:cNvPr>
          <p:cNvSpPr>
            <a:spLocks noGrp="1"/>
          </p:cNvSpPr>
          <p:nvPr>
            <p:ph type="sldNum" sz="quarter" idx="5"/>
          </p:nvPr>
        </p:nvSpPr>
        <p:spPr/>
        <p:txBody>
          <a:bodyPr/>
          <a:lstStyle/>
          <a:p>
            <a:fld id="{113314DB-3015-2447-B305-393638FE29EE}" type="slidenum">
              <a:rPr lang="en-US" smtClean="0"/>
              <a:t>26</a:t>
            </a:fld>
            <a:endParaRPr lang="en-US"/>
          </a:p>
        </p:txBody>
      </p:sp>
    </p:spTree>
    <p:extLst>
      <p:ext uri="{BB962C8B-B14F-4D97-AF65-F5344CB8AC3E}">
        <p14:creationId xmlns:p14="http://schemas.microsoft.com/office/powerpoint/2010/main" val="1537847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2C56C-8313-DFA8-9D14-2EC1F9F41E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204D30-6BE6-E62C-51BC-B9E5A84FBCB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8A9EC8B-DE1B-C148-354E-8D2958B882B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877462A-5974-7EBF-80A1-904D7D837FCD}"/>
              </a:ext>
            </a:extLst>
          </p:cNvPr>
          <p:cNvSpPr>
            <a:spLocks noGrp="1"/>
          </p:cNvSpPr>
          <p:nvPr>
            <p:ph type="sldNum" sz="quarter" idx="5"/>
          </p:nvPr>
        </p:nvSpPr>
        <p:spPr/>
        <p:txBody>
          <a:bodyPr/>
          <a:lstStyle/>
          <a:p>
            <a:fld id="{113314DB-3015-2447-B305-393638FE29EE}" type="slidenum">
              <a:rPr lang="en-US" smtClean="0"/>
              <a:t>27</a:t>
            </a:fld>
            <a:endParaRPr lang="en-US"/>
          </a:p>
        </p:txBody>
      </p:sp>
    </p:spTree>
    <p:extLst>
      <p:ext uri="{BB962C8B-B14F-4D97-AF65-F5344CB8AC3E}">
        <p14:creationId xmlns:p14="http://schemas.microsoft.com/office/powerpoint/2010/main" val="4209327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F4F92-A88B-FE33-D869-B7B2D1B9E1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5ABA48-2FCB-CDC9-C6D6-9F060B0518F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745A8EC-9FF3-7399-317A-B351D0BD756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48602A7-A22A-4787-C26F-79E5C8478F8B}"/>
              </a:ext>
            </a:extLst>
          </p:cNvPr>
          <p:cNvSpPr>
            <a:spLocks noGrp="1"/>
          </p:cNvSpPr>
          <p:nvPr>
            <p:ph type="sldNum" sz="quarter" idx="5"/>
          </p:nvPr>
        </p:nvSpPr>
        <p:spPr/>
        <p:txBody>
          <a:bodyPr/>
          <a:lstStyle/>
          <a:p>
            <a:fld id="{113314DB-3015-2447-B305-393638FE29EE}" type="slidenum">
              <a:rPr lang="en-US" smtClean="0"/>
              <a:t>28</a:t>
            </a:fld>
            <a:endParaRPr lang="en-US"/>
          </a:p>
        </p:txBody>
      </p:sp>
    </p:spTree>
    <p:extLst>
      <p:ext uri="{BB962C8B-B14F-4D97-AF65-F5344CB8AC3E}">
        <p14:creationId xmlns:p14="http://schemas.microsoft.com/office/powerpoint/2010/main" val="15464563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C3A3A-A254-5569-DA30-A9A7A1FE45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3E4825-E1D3-2D7E-B48A-51DBE65029E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01CE029-69AF-DA01-93DA-2E37390A46B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E2EC396-76FE-373A-BB78-99DF63412379}"/>
              </a:ext>
            </a:extLst>
          </p:cNvPr>
          <p:cNvSpPr>
            <a:spLocks noGrp="1"/>
          </p:cNvSpPr>
          <p:nvPr>
            <p:ph type="sldNum" sz="quarter" idx="5"/>
          </p:nvPr>
        </p:nvSpPr>
        <p:spPr/>
        <p:txBody>
          <a:bodyPr/>
          <a:lstStyle/>
          <a:p>
            <a:fld id="{113314DB-3015-2447-B305-393638FE29EE}" type="slidenum">
              <a:rPr lang="en-US" smtClean="0"/>
              <a:t>29</a:t>
            </a:fld>
            <a:endParaRPr lang="en-US"/>
          </a:p>
        </p:txBody>
      </p:sp>
    </p:spTree>
    <p:extLst>
      <p:ext uri="{BB962C8B-B14F-4D97-AF65-F5344CB8AC3E}">
        <p14:creationId xmlns:p14="http://schemas.microsoft.com/office/powerpoint/2010/main" val="73078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18DF8-7524-6E00-25DB-186DC7ED0D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BDD222-3A67-AEEA-3B50-FF9A3F4FD10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22EC03E-0346-7BA2-E082-B97C2CAE5C7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C383B6E-E2DC-442D-0651-5816963F06FD}"/>
              </a:ext>
            </a:extLst>
          </p:cNvPr>
          <p:cNvSpPr>
            <a:spLocks noGrp="1"/>
          </p:cNvSpPr>
          <p:nvPr>
            <p:ph type="sldNum" sz="quarter" idx="5"/>
          </p:nvPr>
        </p:nvSpPr>
        <p:spPr/>
        <p:txBody>
          <a:bodyPr/>
          <a:lstStyle/>
          <a:p>
            <a:fld id="{113314DB-3015-2447-B305-393638FE29EE}" type="slidenum">
              <a:rPr lang="en-US" smtClean="0"/>
              <a:t>30</a:t>
            </a:fld>
            <a:endParaRPr lang="en-US"/>
          </a:p>
        </p:txBody>
      </p:sp>
    </p:spTree>
    <p:extLst>
      <p:ext uri="{BB962C8B-B14F-4D97-AF65-F5344CB8AC3E}">
        <p14:creationId xmlns:p14="http://schemas.microsoft.com/office/powerpoint/2010/main" val="2486353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3C847-10AA-8705-27E5-E3242E1598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0223C7-79AA-53B0-9569-ED1980FD5F7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0B9589A-49C1-CBDE-36F7-D7D5C328626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D638965-6C8F-D0BF-9E64-1603C0410199}"/>
              </a:ext>
            </a:extLst>
          </p:cNvPr>
          <p:cNvSpPr>
            <a:spLocks noGrp="1"/>
          </p:cNvSpPr>
          <p:nvPr>
            <p:ph type="sldNum" sz="quarter" idx="5"/>
          </p:nvPr>
        </p:nvSpPr>
        <p:spPr/>
        <p:txBody>
          <a:bodyPr/>
          <a:lstStyle/>
          <a:p>
            <a:fld id="{113314DB-3015-2447-B305-393638FE29EE}" type="slidenum">
              <a:rPr lang="en-US" smtClean="0"/>
              <a:t>4</a:t>
            </a:fld>
            <a:endParaRPr lang="en-US"/>
          </a:p>
        </p:txBody>
      </p:sp>
    </p:spTree>
    <p:extLst>
      <p:ext uri="{BB962C8B-B14F-4D97-AF65-F5344CB8AC3E}">
        <p14:creationId xmlns:p14="http://schemas.microsoft.com/office/powerpoint/2010/main" val="1451433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E1D54-28C3-61B6-8D84-D71933C9A4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84FC6D-5EF3-61BD-D7A1-4358F6EA657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72AA249-33CC-66B7-9124-07567796C78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E3B7A62-AB20-FEF1-1442-677B8BB3F959}"/>
              </a:ext>
            </a:extLst>
          </p:cNvPr>
          <p:cNvSpPr>
            <a:spLocks noGrp="1"/>
          </p:cNvSpPr>
          <p:nvPr>
            <p:ph type="sldNum" sz="quarter" idx="5"/>
          </p:nvPr>
        </p:nvSpPr>
        <p:spPr/>
        <p:txBody>
          <a:bodyPr/>
          <a:lstStyle/>
          <a:p>
            <a:fld id="{113314DB-3015-2447-B305-393638FE29EE}" type="slidenum">
              <a:rPr lang="en-US" smtClean="0"/>
              <a:t>31</a:t>
            </a:fld>
            <a:endParaRPr lang="en-US"/>
          </a:p>
        </p:txBody>
      </p:sp>
    </p:spTree>
    <p:extLst>
      <p:ext uri="{BB962C8B-B14F-4D97-AF65-F5344CB8AC3E}">
        <p14:creationId xmlns:p14="http://schemas.microsoft.com/office/powerpoint/2010/main" val="2213807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B9CEF-A420-A15A-211F-32F5823BA4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1ACBCB-F5FB-6474-F04A-17577AFD474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8B1907C-0257-1616-F581-9B1D4199702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450495A-2A22-3D15-C397-8094AD69AC0C}"/>
              </a:ext>
            </a:extLst>
          </p:cNvPr>
          <p:cNvSpPr>
            <a:spLocks noGrp="1"/>
          </p:cNvSpPr>
          <p:nvPr>
            <p:ph type="sldNum" sz="quarter" idx="5"/>
          </p:nvPr>
        </p:nvSpPr>
        <p:spPr/>
        <p:txBody>
          <a:bodyPr/>
          <a:lstStyle/>
          <a:p>
            <a:fld id="{113314DB-3015-2447-B305-393638FE29EE}" type="slidenum">
              <a:rPr lang="en-US" smtClean="0"/>
              <a:t>32</a:t>
            </a:fld>
            <a:endParaRPr lang="en-US"/>
          </a:p>
        </p:txBody>
      </p:sp>
    </p:spTree>
    <p:extLst>
      <p:ext uri="{BB962C8B-B14F-4D97-AF65-F5344CB8AC3E}">
        <p14:creationId xmlns:p14="http://schemas.microsoft.com/office/powerpoint/2010/main" val="254851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9DBE3-1867-B1D7-C1B3-DED7581DBB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E4921F-6574-08A8-C2AF-1A0AC96282E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54AEE5D-D314-FE34-720A-87C35B8344D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C6E04A6-61FD-13A1-E79A-40DD8F6F52C7}"/>
              </a:ext>
            </a:extLst>
          </p:cNvPr>
          <p:cNvSpPr>
            <a:spLocks noGrp="1"/>
          </p:cNvSpPr>
          <p:nvPr>
            <p:ph type="sldNum" sz="quarter" idx="5"/>
          </p:nvPr>
        </p:nvSpPr>
        <p:spPr/>
        <p:txBody>
          <a:bodyPr/>
          <a:lstStyle/>
          <a:p>
            <a:fld id="{113314DB-3015-2447-B305-393638FE29EE}" type="slidenum">
              <a:rPr lang="en-US" smtClean="0"/>
              <a:t>33</a:t>
            </a:fld>
            <a:endParaRPr lang="en-US"/>
          </a:p>
        </p:txBody>
      </p:sp>
    </p:spTree>
    <p:extLst>
      <p:ext uri="{BB962C8B-B14F-4D97-AF65-F5344CB8AC3E}">
        <p14:creationId xmlns:p14="http://schemas.microsoft.com/office/powerpoint/2010/main" val="6999342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BECF3-AE2A-E956-802B-9EB0F0F642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20AAB0-FC48-93B8-697B-CD2F1A4B18D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4A73A7B-6B2E-0D87-5A49-CB7C9ECA3B1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B282F82-79F3-DBEC-D2BA-D0A4D9E97B3B}"/>
              </a:ext>
            </a:extLst>
          </p:cNvPr>
          <p:cNvSpPr>
            <a:spLocks noGrp="1"/>
          </p:cNvSpPr>
          <p:nvPr>
            <p:ph type="sldNum" sz="quarter" idx="5"/>
          </p:nvPr>
        </p:nvSpPr>
        <p:spPr/>
        <p:txBody>
          <a:bodyPr/>
          <a:lstStyle/>
          <a:p>
            <a:fld id="{113314DB-3015-2447-B305-393638FE29EE}" type="slidenum">
              <a:rPr lang="en-US" smtClean="0"/>
              <a:t>34</a:t>
            </a:fld>
            <a:endParaRPr lang="en-US"/>
          </a:p>
        </p:txBody>
      </p:sp>
    </p:spTree>
    <p:extLst>
      <p:ext uri="{BB962C8B-B14F-4D97-AF65-F5344CB8AC3E}">
        <p14:creationId xmlns:p14="http://schemas.microsoft.com/office/powerpoint/2010/main" val="30046198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C7EA1-E28A-B93D-2AC5-C8FBCD56F7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5A6F9C-08AD-7EFB-E8CA-9F3C9B09A8C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57C1A9F-CFA7-11E3-AED9-A4356F5DB1C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C9C1185-98AE-0BC6-E5DF-D5924EC9F444}"/>
              </a:ext>
            </a:extLst>
          </p:cNvPr>
          <p:cNvSpPr>
            <a:spLocks noGrp="1"/>
          </p:cNvSpPr>
          <p:nvPr>
            <p:ph type="sldNum" sz="quarter" idx="5"/>
          </p:nvPr>
        </p:nvSpPr>
        <p:spPr/>
        <p:txBody>
          <a:bodyPr/>
          <a:lstStyle/>
          <a:p>
            <a:fld id="{113314DB-3015-2447-B305-393638FE29EE}" type="slidenum">
              <a:rPr lang="en-US" smtClean="0"/>
              <a:t>35</a:t>
            </a:fld>
            <a:endParaRPr lang="en-US"/>
          </a:p>
        </p:txBody>
      </p:sp>
    </p:spTree>
    <p:extLst>
      <p:ext uri="{BB962C8B-B14F-4D97-AF65-F5344CB8AC3E}">
        <p14:creationId xmlns:p14="http://schemas.microsoft.com/office/powerpoint/2010/main" val="7763908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2EB3F-FD5A-90B3-AE64-A47AC98A1D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6A0610-8A47-377F-1BB3-8850E728F26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3F214C3-F695-23DA-7CA7-D5EE5EC116B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B40DCBC-E317-791D-E8D4-92B19553D034}"/>
              </a:ext>
            </a:extLst>
          </p:cNvPr>
          <p:cNvSpPr>
            <a:spLocks noGrp="1"/>
          </p:cNvSpPr>
          <p:nvPr>
            <p:ph type="sldNum" sz="quarter" idx="5"/>
          </p:nvPr>
        </p:nvSpPr>
        <p:spPr/>
        <p:txBody>
          <a:bodyPr/>
          <a:lstStyle/>
          <a:p>
            <a:fld id="{113314DB-3015-2447-B305-393638FE29EE}" type="slidenum">
              <a:rPr lang="en-US" smtClean="0"/>
              <a:t>36</a:t>
            </a:fld>
            <a:endParaRPr lang="en-US"/>
          </a:p>
        </p:txBody>
      </p:sp>
    </p:spTree>
    <p:extLst>
      <p:ext uri="{BB962C8B-B14F-4D97-AF65-F5344CB8AC3E}">
        <p14:creationId xmlns:p14="http://schemas.microsoft.com/office/powerpoint/2010/main" val="12381415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C2F3E-F410-3B1C-4B54-AF8257FEEE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F34296-D615-1FC4-1082-689610A40D5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10A7972-6B11-7031-B480-79F3FC893C8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66BC8FF-F0D5-A743-ED25-A0C5D060434D}"/>
              </a:ext>
            </a:extLst>
          </p:cNvPr>
          <p:cNvSpPr>
            <a:spLocks noGrp="1"/>
          </p:cNvSpPr>
          <p:nvPr>
            <p:ph type="sldNum" sz="quarter" idx="5"/>
          </p:nvPr>
        </p:nvSpPr>
        <p:spPr/>
        <p:txBody>
          <a:bodyPr/>
          <a:lstStyle/>
          <a:p>
            <a:fld id="{113314DB-3015-2447-B305-393638FE29EE}" type="slidenum">
              <a:rPr lang="en-US" smtClean="0"/>
              <a:t>37</a:t>
            </a:fld>
            <a:endParaRPr lang="en-US"/>
          </a:p>
        </p:txBody>
      </p:sp>
    </p:spTree>
    <p:extLst>
      <p:ext uri="{BB962C8B-B14F-4D97-AF65-F5344CB8AC3E}">
        <p14:creationId xmlns:p14="http://schemas.microsoft.com/office/powerpoint/2010/main" val="15456987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49A5A-D5F6-60C4-2E40-C63E811192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7830B4-2EBD-05FF-8D1B-FC9C89655FF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CB1E3C0-42B3-C57C-6E7A-C57BBA51D75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4AFE93E-164E-8521-537A-BF9EEFF79AB1}"/>
              </a:ext>
            </a:extLst>
          </p:cNvPr>
          <p:cNvSpPr>
            <a:spLocks noGrp="1"/>
          </p:cNvSpPr>
          <p:nvPr>
            <p:ph type="sldNum" sz="quarter" idx="5"/>
          </p:nvPr>
        </p:nvSpPr>
        <p:spPr/>
        <p:txBody>
          <a:bodyPr/>
          <a:lstStyle/>
          <a:p>
            <a:fld id="{113314DB-3015-2447-B305-393638FE29EE}" type="slidenum">
              <a:rPr lang="en-US" smtClean="0"/>
              <a:t>38</a:t>
            </a:fld>
            <a:endParaRPr lang="en-US"/>
          </a:p>
        </p:txBody>
      </p:sp>
    </p:spTree>
    <p:extLst>
      <p:ext uri="{BB962C8B-B14F-4D97-AF65-F5344CB8AC3E}">
        <p14:creationId xmlns:p14="http://schemas.microsoft.com/office/powerpoint/2010/main" val="13122275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EE88C-475E-D0D9-7ADB-6989E5AAAD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3F670D-4286-CF98-4983-34E706F2E4E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44E5330-FD39-AAD5-DAE8-3AF089A76E2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25E45D8-BB44-1049-A9DA-F73AECE51579}"/>
              </a:ext>
            </a:extLst>
          </p:cNvPr>
          <p:cNvSpPr>
            <a:spLocks noGrp="1"/>
          </p:cNvSpPr>
          <p:nvPr>
            <p:ph type="sldNum" sz="quarter" idx="5"/>
          </p:nvPr>
        </p:nvSpPr>
        <p:spPr/>
        <p:txBody>
          <a:bodyPr/>
          <a:lstStyle/>
          <a:p>
            <a:fld id="{113314DB-3015-2447-B305-393638FE29EE}" type="slidenum">
              <a:rPr lang="en-US" smtClean="0"/>
              <a:t>39</a:t>
            </a:fld>
            <a:endParaRPr lang="en-US"/>
          </a:p>
        </p:txBody>
      </p:sp>
    </p:spTree>
    <p:extLst>
      <p:ext uri="{BB962C8B-B14F-4D97-AF65-F5344CB8AC3E}">
        <p14:creationId xmlns:p14="http://schemas.microsoft.com/office/powerpoint/2010/main" val="24894686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CB0CB-69ED-7593-0B8B-54A6D64ABB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C7EE99-EB3F-1503-3A59-1BF06218FBE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598CD54-377C-DDB2-4FF5-5BE2951F01A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D82CA51-6DB9-87A7-BF06-862F2E0C138E}"/>
              </a:ext>
            </a:extLst>
          </p:cNvPr>
          <p:cNvSpPr>
            <a:spLocks noGrp="1"/>
          </p:cNvSpPr>
          <p:nvPr>
            <p:ph type="sldNum" sz="quarter" idx="5"/>
          </p:nvPr>
        </p:nvSpPr>
        <p:spPr/>
        <p:txBody>
          <a:bodyPr/>
          <a:lstStyle/>
          <a:p>
            <a:fld id="{113314DB-3015-2447-B305-393638FE29EE}" type="slidenum">
              <a:rPr lang="en-US" smtClean="0"/>
              <a:t>40</a:t>
            </a:fld>
            <a:endParaRPr lang="en-US"/>
          </a:p>
        </p:txBody>
      </p:sp>
    </p:spTree>
    <p:extLst>
      <p:ext uri="{BB962C8B-B14F-4D97-AF65-F5344CB8AC3E}">
        <p14:creationId xmlns:p14="http://schemas.microsoft.com/office/powerpoint/2010/main" val="661394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FCC9A-CEB3-2974-F660-D81C39E8CC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AB5603-4474-3E8E-68A0-F1CE00ED2E0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FC8DEC9-DBD8-C208-D2BB-001110C226C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A8015A8-8ACD-46CA-0DB4-443C4C51FE2C}"/>
              </a:ext>
            </a:extLst>
          </p:cNvPr>
          <p:cNvSpPr>
            <a:spLocks noGrp="1"/>
          </p:cNvSpPr>
          <p:nvPr>
            <p:ph type="sldNum" sz="quarter" idx="5"/>
          </p:nvPr>
        </p:nvSpPr>
        <p:spPr/>
        <p:txBody>
          <a:bodyPr/>
          <a:lstStyle/>
          <a:p>
            <a:fld id="{113314DB-3015-2447-B305-393638FE29EE}" type="slidenum">
              <a:rPr lang="en-US" smtClean="0"/>
              <a:t>5</a:t>
            </a:fld>
            <a:endParaRPr lang="en-US"/>
          </a:p>
        </p:txBody>
      </p:sp>
    </p:spTree>
    <p:extLst>
      <p:ext uri="{BB962C8B-B14F-4D97-AF65-F5344CB8AC3E}">
        <p14:creationId xmlns:p14="http://schemas.microsoft.com/office/powerpoint/2010/main" val="8599553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54EC5-C26E-DD4A-3AAB-9E313D14BB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45F9C9-F507-C886-758F-4942B76A9E6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01A9178-9B76-E9B6-0B96-05B7F802E59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A90657B-8B6C-71F3-4531-AF1F1744D29B}"/>
              </a:ext>
            </a:extLst>
          </p:cNvPr>
          <p:cNvSpPr>
            <a:spLocks noGrp="1"/>
          </p:cNvSpPr>
          <p:nvPr>
            <p:ph type="sldNum" sz="quarter" idx="5"/>
          </p:nvPr>
        </p:nvSpPr>
        <p:spPr/>
        <p:txBody>
          <a:bodyPr/>
          <a:lstStyle/>
          <a:p>
            <a:fld id="{113314DB-3015-2447-B305-393638FE29EE}" type="slidenum">
              <a:rPr lang="en-US" smtClean="0"/>
              <a:t>41</a:t>
            </a:fld>
            <a:endParaRPr lang="en-US"/>
          </a:p>
        </p:txBody>
      </p:sp>
    </p:spTree>
    <p:extLst>
      <p:ext uri="{BB962C8B-B14F-4D97-AF65-F5344CB8AC3E}">
        <p14:creationId xmlns:p14="http://schemas.microsoft.com/office/powerpoint/2010/main" val="35849465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CD20A-DF80-6C87-CB98-A34AD2FFB8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3EFC12-9BA2-02B7-D3DF-4650E4DBBFF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93B95B5-7626-532B-326F-46ABBC6CA4F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198F7BF-DC54-308D-5735-F69EEBD11F96}"/>
              </a:ext>
            </a:extLst>
          </p:cNvPr>
          <p:cNvSpPr>
            <a:spLocks noGrp="1"/>
          </p:cNvSpPr>
          <p:nvPr>
            <p:ph type="sldNum" sz="quarter" idx="5"/>
          </p:nvPr>
        </p:nvSpPr>
        <p:spPr/>
        <p:txBody>
          <a:bodyPr/>
          <a:lstStyle/>
          <a:p>
            <a:fld id="{113314DB-3015-2447-B305-393638FE29EE}" type="slidenum">
              <a:rPr lang="en-US" smtClean="0"/>
              <a:t>42</a:t>
            </a:fld>
            <a:endParaRPr lang="en-US"/>
          </a:p>
        </p:txBody>
      </p:sp>
    </p:spTree>
    <p:extLst>
      <p:ext uri="{BB962C8B-B14F-4D97-AF65-F5344CB8AC3E}">
        <p14:creationId xmlns:p14="http://schemas.microsoft.com/office/powerpoint/2010/main" val="30742721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FE99E-2F9A-381B-27A3-E33D666F6B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93E8FF-0826-CD96-17FC-2F8A3635B2C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20E485C-DF2F-FDCD-7D24-54726B27B78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797BD55-AA10-F806-12A3-93654119C37D}"/>
              </a:ext>
            </a:extLst>
          </p:cNvPr>
          <p:cNvSpPr>
            <a:spLocks noGrp="1"/>
          </p:cNvSpPr>
          <p:nvPr>
            <p:ph type="sldNum" sz="quarter" idx="5"/>
          </p:nvPr>
        </p:nvSpPr>
        <p:spPr/>
        <p:txBody>
          <a:bodyPr/>
          <a:lstStyle/>
          <a:p>
            <a:fld id="{113314DB-3015-2447-B305-393638FE29EE}" type="slidenum">
              <a:rPr lang="en-US" smtClean="0"/>
              <a:t>43</a:t>
            </a:fld>
            <a:endParaRPr lang="en-US"/>
          </a:p>
        </p:txBody>
      </p:sp>
    </p:spTree>
    <p:extLst>
      <p:ext uri="{BB962C8B-B14F-4D97-AF65-F5344CB8AC3E}">
        <p14:creationId xmlns:p14="http://schemas.microsoft.com/office/powerpoint/2010/main" val="16523892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03718-D1C4-A674-DB8F-62C15DA860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8A50F-F1B2-66C7-110D-A9B57C54984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8D8278D-6EE2-D181-AFD5-6E0CA731DAB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23A5044-AF16-3AE4-3047-8771B2B3B98E}"/>
              </a:ext>
            </a:extLst>
          </p:cNvPr>
          <p:cNvSpPr>
            <a:spLocks noGrp="1"/>
          </p:cNvSpPr>
          <p:nvPr>
            <p:ph type="sldNum" sz="quarter" idx="5"/>
          </p:nvPr>
        </p:nvSpPr>
        <p:spPr/>
        <p:txBody>
          <a:bodyPr/>
          <a:lstStyle/>
          <a:p>
            <a:fld id="{113314DB-3015-2447-B305-393638FE29EE}" type="slidenum">
              <a:rPr lang="en-US" smtClean="0"/>
              <a:t>44</a:t>
            </a:fld>
            <a:endParaRPr lang="en-US"/>
          </a:p>
        </p:txBody>
      </p:sp>
    </p:spTree>
    <p:extLst>
      <p:ext uri="{BB962C8B-B14F-4D97-AF65-F5344CB8AC3E}">
        <p14:creationId xmlns:p14="http://schemas.microsoft.com/office/powerpoint/2010/main" val="38764205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56596-9257-1841-FA30-E4BD44706E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4735B2-06A2-0982-5B8D-70A4D210741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791B907-3529-2F49-94DD-748E8EFEB57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A0AD5BF-D300-AC23-F155-216945314CC8}"/>
              </a:ext>
            </a:extLst>
          </p:cNvPr>
          <p:cNvSpPr>
            <a:spLocks noGrp="1"/>
          </p:cNvSpPr>
          <p:nvPr>
            <p:ph type="sldNum" sz="quarter" idx="5"/>
          </p:nvPr>
        </p:nvSpPr>
        <p:spPr/>
        <p:txBody>
          <a:bodyPr/>
          <a:lstStyle/>
          <a:p>
            <a:fld id="{113314DB-3015-2447-B305-393638FE29EE}" type="slidenum">
              <a:rPr lang="en-US" smtClean="0"/>
              <a:t>45</a:t>
            </a:fld>
            <a:endParaRPr lang="en-US"/>
          </a:p>
        </p:txBody>
      </p:sp>
    </p:spTree>
    <p:extLst>
      <p:ext uri="{BB962C8B-B14F-4D97-AF65-F5344CB8AC3E}">
        <p14:creationId xmlns:p14="http://schemas.microsoft.com/office/powerpoint/2010/main" val="25972065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B30EF-C005-441A-143E-633DC505E9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0E5053-D634-5AFE-389C-34C84435599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F697992-23FC-042F-C6D9-F8E57F4D621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7383F0F-A9A7-CC07-D265-1C77675FEB0D}"/>
              </a:ext>
            </a:extLst>
          </p:cNvPr>
          <p:cNvSpPr>
            <a:spLocks noGrp="1"/>
          </p:cNvSpPr>
          <p:nvPr>
            <p:ph type="sldNum" sz="quarter" idx="5"/>
          </p:nvPr>
        </p:nvSpPr>
        <p:spPr/>
        <p:txBody>
          <a:bodyPr/>
          <a:lstStyle/>
          <a:p>
            <a:fld id="{113314DB-3015-2447-B305-393638FE29EE}" type="slidenum">
              <a:rPr lang="en-US" smtClean="0"/>
              <a:t>46</a:t>
            </a:fld>
            <a:endParaRPr lang="en-US"/>
          </a:p>
        </p:txBody>
      </p:sp>
    </p:spTree>
    <p:extLst>
      <p:ext uri="{BB962C8B-B14F-4D97-AF65-F5344CB8AC3E}">
        <p14:creationId xmlns:p14="http://schemas.microsoft.com/office/powerpoint/2010/main" val="15908358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59943-8FFD-964C-EB15-857910FC21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1D5C9-865D-3783-1ED6-10866E4BB15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B4CF707-EE30-2AB5-4060-44B22C7C2EF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16D4912-AD95-D66F-EFDE-E5E0ABB0DA31}"/>
              </a:ext>
            </a:extLst>
          </p:cNvPr>
          <p:cNvSpPr>
            <a:spLocks noGrp="1"/>
          </p:cNvSpPr>
          <p:nvPr>
            <p:ph type="sldNum" sz="quarter" idx="5"/>
          </p:nvPr>
        </p:nvSpPr>
        <p:spPr/>
        <p:txBody>
          <a:bodyPr/>
          <a:lstStyle/>
          <a:p>
            <a:fld id="{113314DB-3015-2447-B305-393638FE29EE}" type="slidenum">
              <a:rPr lang="en-US" smtClean="0"/>
              <a:t>47</a:t>
            </a:fld>
            <a:endParaRPr lang="en-US"/>
          </a:p>
        </p:txBody>
      </p:sp>
    </p:spTree>
    <p:extLst>
      <p:ext uri="{BB962C8B-B14F-4D97-AF65-F5344CB8AC3E}">
        <p14:creationId xmlns:p14="http://schemas.microsoft.com/office/powerpoint/2010/main" val="33422772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B4CCD-40A4-26D9-B317-077805E234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454664-68C9-6389-B7D6-5A0CEE95AC0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5661A6F-D471-5D2F-EEAD-E3AA7EEB155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73C0ECA-FD9E-352E-E17A-D2A5F4E98549}"/>
              </a:ext>
            </a:extLst>
          </p:cNvPr>
          <p:cNvSpPr>
            <a:spLocks noGrp="1"/>
          </p:cNvSpPr>
          <p:nvPr>
            <p:ph type="sldNum" sz="quarter" idx="5"/>
          </p:nvPr>
        </p:nvSpPr>
        <p:spPr/>
        <p:txBody>
          <a:bodyPr/>
          <a:lstStyle/>
          <a:p>
            <a:fld id="{113314DB-3015-2447-B305-393638FE29EE}" type="slidenum">
              <a:rPr lang="en-US" smtClean="0"/>
              <a:t>48</a:t>
            </a:fld>
            <a:endParaRPr lang="en-US"/>
          </a:p>
        </p:txBody>
      </p:sp>
    </p:spTree>
    <p:extLst>
      <p:ext uri="{BB962C8B-B14F-4D97-AF65-F5344CB8AC3E}">
        <p14:creationId xmlns:p14="http://schemas.microsoft.com/office/powerpoint/2010/main" val="36546563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BF021-10A5-FEDA-DC3A-D4BD4FF88E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BACFCC-D2C7-256B-6EE0-A3F50EE381C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1FE2F60-6D43-CF60-03D5-6C5392AEC23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94AA842-A0DB-9419-F9DD-90AFA73A792B}"/>
              </a:ext>
            </a:extLst>
          </p:cNvPr>
          <p:cNvSpPr>
            <a:spLocks noGrp="1"/>
          </p:cNvSpPr>
          <p:nvPr>
            <p:ph type="sldNum" sz="quarter" idx="5"/>
          </p:nvPr>
        </p:nvSpPr>
        <p:spPr/>
        <p:txBody>
          <a:bodyPr/>
          <a:lstStyle/>
          <a:p>
            <a:fld id="{113314DB-3015-2447-B305-393638FE29EE}" type="slidenum">
              <a:rPr lang="en-US" smtClean="0"/>
              <a:t>49</a:t>
            </a:fld>
            <a:endParaRPr lang="en-US"/>
          </a:p>
        </p:txBody>
      </p:sp>
    </p:spTree>
    <p:extLst>
      <p:ext uri="{BB962C8B-B14F-4D97-AF65-F5344CB8AC3E}">
        <p14:creationId xmlns:p14="http://schemas.microsoft.com/office/powerpoint/2010/main" val="3588042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EF254-BC07-3FC1-971E-E462C94783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AE180D-4706-33EB-4233-94320AF046B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C301F88-2A84-AE86-3B68-BE6526EA63E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BDF2D8A-480C-0AE6-5368-1E744D14D39B}"/>
              </a:ext>
            </a:extLst>
          </p:cNvPr>
          <p:cNvSpPr>
            <a:spLocks noGrp="1"/>
          </p:cNvSpPr>
          <p:nvPr>
            <p:ph type="sldNum" sz="quarter" idx="5"/>
          </p:nvPr>
        </p:nvSpPr>
        <p:spPr/>
        <p:txBody>
          <a:bodyPr/>
          <a:lstStyle/>
          <a:p>
            <a:fld id="{113314DB-3015-2447-B305-393638FE29EE}" type="slidenum">
              <a:rPr lang="en-US" smtClean="0"/>
              <a:t>50</a:t>
            </a:fld>
            <a:endParaRPr lang="en-US"/>
          </a:p>
        </p:txBody>
      </p:sp>
    </p:spTree>
    <p:extLst>
      <p:ext uri="{BB962C8B-B14F-4D97-AF65-F5344CB8AC3E}">
        <p14:creationId xmlns:p14="http://schemas.microsoft.com/office/powerpoint/2010/main" val="3817771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B1727-DCA6-8F72-7957-F32AC20356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B7AC73-8E69-87E1-1B00-2DC418DD9B6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6E08FB3-50F6-44D4-EBA5-8CD788F933F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6A889C5-946F-1DE8-26A3-F9E843C9FDAA}"/>
              </a:ext>
            </a:extLst>
          </p:cNvPr>
          <p:cNvSpPr>
            <a:spLocks noGrp="1"/>
          </p:cNvSpPr>
          <p:nvPr>
            <p:ph type="sldNum" sz="quarter" idx="5"/>
          </p:nvPr>
        </p:nvSpPr>
        <p:spPr/>
        <p:txBody>
          <a:bodyPr/>
          <a:lstStyle/>
          <a:p>
            <a:fld id="{113314DB-3015-2447-B305-393638FE29EE}" type="slidenum">
              <a:rPr lang="en-US" smtClean="0"/>
              <a:t>6</a:t>
            </a:fld>
            <a:endParaRPr lang="en-US"/>
          </a:p>
        </p:txBody>
      </p:sp>
    </p:spTree>
    <p:extLst>
      <p:ext uri="{BB962C8B-B14F-4D97-AF65-F5344CB8AC3E}">
        <p14:creationId xmlns:p14="http://schemas.microsoft.com/office/powerpoint/2010/main" val="36551030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F4AF9-F525-6B36-7F83-A780AAB647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E3AE91-E6DB-91B4-FB80-9EA7D37A830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3137718-6A38-DF03-2875-6D997080A2A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7F69E79-3F83-21B1-B07F-EC16F8F0217B}"/>
              </a:ext>
            </a:extLst>
          </p:cNvPr>
          <p:cNvSpPr>
            <a:spLocks noGrp="1"/>
          </p:cNvSpPr>
          <p:nvPr>
            <p:ph type="sldNum" sz="quarter" idx="5"/>
          </p:nvPr>
        </p:nvSpPr>
        <p:spPr/>
        <p:txBody>
          <a:bodyPr/>
          <a:lstStyle/>
          <a:p>
            <a:fld id="{113314DB-3015-2447-B305-393638FE29EE}" type="slidenum">
              <a:rPr lang="en-US" smtClean="0"/>
              <a:t>51</a:t>
            </a:fld>
            <a:endParaRPr lang="en-US"/>
          </a:p>
        </p:txBody>
      </p:sp>
    </p:spTree>
    <p:extLst>
      <p:ext uri="{BB962C8B-B14F-4D97-AF65-F5344CB8AC3E}">
        <p14:creationId xmlns:p14="http://schemas.microsoft.com/office/powerpoint/2010/main" val="27653571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4E073-F056-4708-05A0-3C6991F4DF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998C04-55A8-4D02-EABD-29CF6213852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997277C-22DD-617A-80E7-3A6C0FEA4F3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48B64B7-A1C4-1AC3-5E06-2F3C1DC857C0}"/>
              </a:ext>
            </a:extLst>
          </p:cNvPr>
          <p:cNvSpPr>
            <a:spLocks noGrp="1"/>
          </p:cNvSpPr>
          <p:nvPr>
            <p:ph type="sldNum" sz="quarter" idx="5"/>
          </p:nvPr>
        </p:nvSpPr>
        <p:spPr/>
        <p:txBody>
          <a:bodyPr/>
          <a:lstStyle/>
          <a:p>
            <a:fld id="{113314DB-3015-2447-B305-393638FE29EE}" type="slidenum">
              <a:rPr lang="en-US" smtClean="0"/>
              <a:t>52</a:t>
            </a:fld>
            <a:endParaRPr lang="en-US"/>
          </a:p>
        </p:txBody>
      </p:sp>
    </p:spTree>
    <p:extLst>
      <p:ext uri="{BB962C8B-B14F-4D97-AF65-F5344CB8AC3E}">
        <p14:creationId xmlns:p14="http://schemas.microsoft.com/office/powerpoint/2010/main" val="30246153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737BB-16F6-E134-9B3C-9198857C6A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BEFCBB-AD0C-5A6A-3381-5BF80FD067F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38E58AF-EC13-9FF7-2D97-3AFB8E577BF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92FA13E-2B79-88C0-14EE-EA040D862D46}"/>
              </a:ext>
            </a:extLst>
          </p:cNvPr>
          <p:cNvSpPr>
            <a:spLocks noGrp="1"/>
          </p:cNvSpPr>
          <p:nvPr>
            <p:ph type="sldNum" sz="quarter" idx="5"/>
          </p:nvPr>
        </p:nvSpPr>
        <p:spPr/>
        <p:txBody>
          <a:bodyPr/>
          <a:lstStyle/>
          <a:p>
            <a:fld id="{113314DB-3015-2447-B305-393638FE29EE}" type="slidenum">
              <a:rPr lang="en-US" smtClean="0"/>
              <a:t>53</a:t>
            </a:fld>
            <a:endParaRPr lang="en-US"/>
          </a:p>
        </p:txBody>
      </p:sp>
    </p:spTree>
    <p:extLst>
      <p:ext uri="{BB962C8B-B14F-4D97-AF65-F5344CB8AC3E}">
        <p14:creationId xmlns:p14="http://schemas.microsoft.com/office/powerpoint/2010/main" val="41225858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3815B-336B-F4AA-3FBC-A291BE613F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37BD99-5BA3-059B-088E-0CBD5B09E65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F604AD1-6F3D-0FBB-295B-2E83D87D243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93F1B39-FEBE-407E-8D3D-105E481B1E74}"/>
              </a:ext>
            </a:extLst>
          </p:cNvPr>
          <p:cNvSpPr>
            <a:spLocks noGrp="1"/>
          </p:cNvSpPr>
          <p:nvPr>
            <p:ph type="sldNum" sz="quarter" idx="5"/>
          </p:nvPr>
        </p:nvSpPr>
        <p:spPr/>
        <p:txBody>
          <a:bodyPr/>
          <a:lstStyle/>
          <a:p>
            <a:fld id="{113314DB-3015-2447-B305-393638FE29EE}" type="slidenum">
              <a:rPr lang="en-US" smtClean="0"/>
              <a:t>54</a:t>
            </a:fld>
            <a:endParaRPr lang="en-US"/>
          </a:p>
        </p:txBody>
      </p:sp>
    </p:spTree>
    <p:extLst>
      <p:ext uri="{BB962C8B-B14F-4D97-AF65-F5344CB8AC3E}">
        <p14:creationId xmlns:p14="http://schemas.microsoft.com/office/powerpoint/2010/main" val="8811956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460C0-18B1-6685-FDE7-79F078EB3E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AE0F67-2231-C669-4475-D2D25CCBDFC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7A0ED27-9F6B-80A6-C14D-FD7DA343034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75E2223-4087-A01D-120E-1F87232FFA2F}"/>
              </a:ext>
            </a:extLst>
          </p:cNvPr>
          <p:cNvSpPr>
            <a:spLocks noGrp="1"/>
          </p:cNvSpPr>
          <p:nvPr>
            <p:ph type="sldNum" sz="quarter" idx="5"/>
          </p:nvPr>
        </p:nvSpPr>
        <p:spPr/>
        <p:txBody>
          <a:bodyPr/>
          <a:lstStyle/>
          <a:p>
            <a:fld id="{113314DB-3015-2447-B305-393638FE29EE}" type="slidenum">
              <a:rPr lang="en-US" smtClean="0"/>
              <a:t>55</a:t>
            </a:fld>
            <a:endParaRPr lang="en-US"/>
          </a:p>
        </p:txBody>
      </p:sp>
    </p:spTree>
    <p:extLst>
      <p:ext uri="{BB962C8B-B14F-4D97-AF65-F5344CB8AC3E}">
        <p14:creationId xmlns:p14="http://schemas.microsoft.com/office/powerpoint/2010/main" val="26949469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C661F-DC21-E666-5B5B-D987B387C7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4F4665-A40C-D0DB-3E6C-F8013E12DD1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8A07F49-B0FF-6B22-E02D-D80C9AAB44C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391EBD2-9AF4-CAEA-CF06-1670518C79C9}"/>
              </a:ext>
            </a:extLst>
          </p:cNvPr>
          <p:cNvSpPr>
            <a:spLocks noGrp="1"/>
          </p:cNvSpPr>
          <p:nvPr>
            <p:ph type="sldNum" sz="quarter" idx="5"/>
          </p:nvPr>
        </p:nvSpPr>
        <p:spPr/>
        <p:txBody>
          <a:bodyPr/>
          <a:lstStyle/>
          <a:p>
            <a:fld id="{113314DB-3015-2447-B305-393638FE29EE}" type="slidenum">
              <a:rPr lang="en-US" smtClean="0"/>
              <a:t>56</a:t>
            </a:fld>
            <a:endParaRPr lang="en-US"/>
          </a:p>
        </p:txBody>
      </p:sp>
    </p:spTree>
    <p:extLst>
      <p:ext uri="{BB962C8B-B14F-4D97-AF65-F5344CB8AC3E}">
        <p14:creationId xmlns:p14="http://schemas.microsoft.com/office/powerpoint/2010/main" val="15630310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EBDCD-C2A0-1B7E-D89F-4548740400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121FD4-B40A-1398-C6AD-D4DCFC00730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C2612F3-D02C-CB85-2B22-88B557C8482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32A811B-4DA2-2996-DB42-946FCE0B07EC}"/>
              </a:ext>
            </a:extLst>
          </p:cNvPr>
          <p:cNvSpPr>
            <a:spLocks noGrp="1"/>
          </p:cNvSpPr>
          <p:nvPr>
            <p:ph type="sldNum" sz="quarter" idx="5"/>
          </p:nvPr>
        </p:nvSpPr>
        <p:spPr/>
        <p:txBody>
          <a:bodyPr/>
          <a:lstStyle/>
          <a:p>
            <a:fld id="{113314DB-3015-2447-B305-393638FE29EE}" type="slidenum">
              <a:rPr lang="en-US" smtClean="0"/>
              <a:t>57</a:t>
            </a:fld>
            <a:endParaRPr lang="en-US"/>
          </a:p>
        </p:txBody>
      </p:sp>
    </p:spTree>
    <p:extLst>
      <p:ext uri="{BB962C8B-B14F-4D97-AF65-F5344CB8AC3E}">
        <p14:creationId xmlns:p14="http://schemas.microsoft.com/office/powerpoint/2010/main" val="32715880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39A04-04F3-BEA0-0BFF-EB88016493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98C1DD-8DCF-CC10-A0FE-F81AF78A82A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BBB64C0-2769-9D9D-BE74-FF085325240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5A8D6EA-301C-0116-4481-7478B8713823}"/>
              </a:ext>
            </a:extLst>
          </p:cNvPr>
          <p:cNvSpPr>
            <a:spLocks noGrp="1"/>
          </p:cNvSpPr>
          <p:nvPr>
            <p:ph type="sldNum" sz="quarter" idx="5"/>
          </p:nvPr>
        </p:nvSpPr>
        <p:spPr/>
        <p:txBody>
          <a:bodyPr/>
          <a:lstStyle/>
          <a:p>
            <a:fld id="{113314DB-3015-2447-B305-393638FE29EE}" type="slidenum">
              <a:rPr lang="en-US" smtClean="0"/>
              <a:t>58</a:t>
            </a:fld>
            <a:endParaRPr lang="en-US"/>
          </a:p>
        </p:txBody>
      </p:sp>
    </p:spTree>
    <p:extLst>
      <p:ext uri="{BB962C8B-B14F-4D97-AF65-F5344CB8AC3E}">
        <p14:creationId xmlns:p14="http://schemas.microsoft.com/office/powerpoint/2010/main" val="15952128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15E7E-A8B1-F5E6-4455-3A8980A8B7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915EF-39C0-4C0F-8055-5BC16B140B1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F2B25F5-E446-0178-3C9F-87545912029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BE622D1-284F-715E-13A6-F1FF09221DF8}"/>
              </a:ext>
            </a:extLst>
          </p:cNvPr>
          <p:cNvSpPr>
            <a:spLocks noGrp="1"/>
          </p:cNvSpPr>
          <p:nvPr>
            <p:ph type="sldNum" sz="quarter" idx="5"/>
          </p:nvPr>
        </p:nvSpPr>
        <p:spPr/>
        <p:txBody>
          <a:bodyPr/>
          <a:lstStyle/>
          <a:p>
            <a:fld id="{113314DB-3015-2447-B305-393638FE29EE}" type="slidenum">
              <a:rPr lang="en-US" smtClean="0"/>
              <a:t>59</a:t>
            </a:fld>
            <a:endParaRPr lang="en-US"/>
          </a:p>
        </p:txBody>
      </p:sp>
    </p:spTree>
    <p:extLst>
      <p:ext uri="{BB962C8B-B14F-4D97-AF65-F5344CB8AC3E}">
        <p14:creationId xmlns:p14="http://schemas.microsoft.com/office/powerpoint/2010/main" val="34113748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E933A-824B-C00E-9FA0-99297030A6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7A8D48-D8A6-A175-F6DE-41936192934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1931898-F962-F139-6872-4D8B4890312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799E2C9-FAA5-834E-E0D5-26F4AEC42EAC}"/>
              </a:ext>
            </a:extLst>
          </p:cNvPr>
          <p:cNvSpPr>
            <a:spLocks noGrp="1"/>
          </p:cNvSpPr>
          <p:nvPr>
            <p:ph type="sldNum" sz="quarter" idx="5"/>
          </p:nvPr>
        </p:nvSpPr>
        <p:spPr/>
        <p:txBody>
          <a:bodyPr/>
          <a:lstStyle/>
          <a:p>
            <a:fld id="{113314DB-3015-2447-B305-393638FE29EE}" type="slidenum">
              <a:rPr lang="en-US" smtClean="0"/>
              <a:t>60</a:t>
            </a:fld>
            <a:endParaRPr lang="en-US"/>
          </a:p>
        </p:txBody>
      </p:sp>
    </p:spTree>
    <p:extLst>
      <p:ext uri="{BB962C8B-B14F-4D97-AF65-F5344CB8AC3E}">
        <p14:creationId xmlns:p14="http://schemas.microsoft.com/office/powerpoint/2010/main" val="3644389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F6D68-5438-6790-03F5-D1B56A7CAC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DCBF91-DFF4-DFFA-B6D7-D431CC3FFEB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C357071-BAC9-672E-C2D8-AF0D8F08330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BB027FC-F2B6-5FAE-F481-9099F4130988}"/>
              </a:ext>
            </a:extLst>
          </p:cNvPr>
          <p:cNvSpPr>
            <a:spLocks noGrp="1"/>
          </p:cNvSpPr>
          <p:nvPr>
            <p:ph type="sldNum" sz="quarter" idx="5"/>
          </p:nvPr>
        </p:nvSpPr>
        <p:spPr/>
        <p:txBody>
          <a:bodyPr/>
          <a:lstStyle/>
          <a:p>
            <a:fld id="{113314DB-3015-2447-B305-393638FE29EE}" type="slidenum">
              <a:rPr lang="en-US" smtClean="0"/>
              <a:t>7</a:t>
            </a:fld>
            <a:endParaRPr lang="en-US"/>
          </a:p>
        </p:txBody>
      </p:sp>
    </p:spTree>
    <p:extLst>
      <p:ext uri="{BB962C8B-B14F-4D97-AF65-F5344CB8AC3E}">
        <p14:creationId xmlns:p14="http://schemas.microsoft.com/office/powerpoint/2010/main" val="21187052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5879B-AED7-5E22-3279-DF83600D4C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40B549-3ACE-4E9D-6DAD-3CB8BBC6396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5EB48D5-6AD3-0CC4-C53A-721ACB0165E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2C3C8AE-DC24-98C1-EB2D-39FD7A982E3A}"/>
              </a:ext>
            </a:extLst>
          </p:cNvPr>
          <p:cNvSpPr>
            <a:spLocks noGrp="1"/>
          </p:cNvSpPr>
          <p:nvPr>
            <p:ph type="sldNum" sz="quarter" idx="5"/>
          </p:nvPr>
        </p:nvSpPr>
        <p:spPr/>
        <p:txBody>
          <a:bodyPr/>
          <a:lstStyle/>
          <a:p>
            <a:fld id="{113314DB-3015-2447-B305-393638FE29EE}" type="slidenum">
              <a:rPr lang="en-US" smtClean="0"/>
              <a:t>61</a:t>
            </a:fld>
            <a:endParaRPr lang="en-US"/>
          </a:p>
        </p:txBody>
      </p:sp>
    </p:spTree>
    <p:extLst>
      <p:ext uri="{BB962C8B-B14F-4D97-AF65-F5344CB8AC3E}">
        <p14:creationId xmlns:p14="http://schemas.microsoft.com/office/powerpoint/2010/main" val="5929444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E00EF-F44F-0A72-D1CD-83A855D8F9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33FBB4-BF78-6B42-3E90-C706421467E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B11CFAA-F287-6226-E33D-AFEB24AF144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637DBC0-FED0-9777-44FE-436791E45E6C}"/>
              </a:ext>
            </a:extLst>
          </p:cNvPr>
          <p:cNvSpPr>
            <a:spLocks noGrp="1"/>
          </p:cNvSpPr>
          <p:nvPr>
            <p:ph type="sldNum" sz="quarter" idx="5"/>
          </p:nvPr>
        </p:nvSpPr>
        <p:spPr/>
        <p:txBody>
          <a:bodyPr/>
          <a:lstStyle/>
          <a:p>
            <a:fld id="{113314DB-3015-2447-B305-393638FE29EE}" type="slidenum">
              <a:rPr lang="en-US" smtClean="0"/>
              <a:t>62</a:t>
            </a:fld>
            <a:endParaRPr lang="en-US"/>
          </a:p>
        </p:txBody>
      </p:sp>
    </p:spTree>
    <p:extLst>
      <p:ext uri="{BB962C8B-B14F-4D97-AF65-F5344CB8AC3E}">
        <p14:creationId xmlns:p14="http://schemas.microsoft.com/office/powerpoint/2010/main" val="2487028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09A79-D99C-F24B-EAD1-02F346B8CA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BF33CD-B9F3-01E3-E20C-367C124C47C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2036972-D8EE-6D04-4B31-2C7AD3C74B0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509C7A8-1CD7-9268-929A-41C3ADE32DE8}"/>
              </a:ext>
            </a:extLst>
          </p:cNvPr>
          <p:cNvSpPr>
            <a:spLocks noGrp="1"/>
          </p:cNvSpPr>
          <p:nvPr>
            <p:ph type="sldNum" sz="quarter" idx="5"/>
          </p:nvPr>
        </p:nvSpPr>
        <p:spPr/>
        <p:txBody>
          <a:bodyPr/>
          <a:lstStyle/>
          <a:p>
            <a:fld id="{113314DB-3015-2447-B305-393638FE29EE}" type="slidenum">
              <a:rPr lang="en-US" smtClean="0"/>
              <a:t>63</a:t>
            </a:fld>
            <a:endParaRPr lang="en-US"/>
          </a:p>
        </p:txBody>
      </p:sp>
    </p:spTree>
    <p:extLst>
      <p:ext uri="{BB962C8B-B14F-4D97-AF65-F5344CB8AC3E}">
        <p14:creationId xmlns:p14="http://schemas.microsoft.com/office/powerpoint/2010/main" val="12055860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D4FF0-75B9-9265-7441-95F43770B9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250640-5062-3F15-FD1E-F1CF3B8B683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A3D4075-A569-07A7-2A52-6137D270E4D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E653A99-1391-13CD-FB57-6C7BA915BE01}"/>
              </a:ext>
            </a:extLst>
          </p:cNvPr>
          <p:cNvSpPr>
            <a:spLocks noGrp="1"/>
          </p:cNvSpPr>
          <p:nvPr>
            <p:ph type="sldNum" sz="quarter" idx="5"/>
          </p:nvPr>
        </p:nvSpPr>
        <p:spPr/>
        <p:txBody>
          <a:bodyPr/>
          <a:lstStyle/>
          <a:p>
            <a:fld id="{113314DB-3015-2447-B305-393638FE29EE}" type="slidenum">
              <a:rPr lang="en-US" smtClean="0"/>
              <a:t>64</a:t>
            </a:fld>
            <a:endParaRPr lang="en-US"/>
          </a:p>
        </p:txBody>
      </p:sp>
    </p:spTree>
    <p:extLst>
      <p:ext uri="{BB962C8B-B14F-4D97-AF65-F5344CB8AC3E}">
        <p14:creationId xmlns:p14="http://schemas.microsoft.com/office/powerpoint/2010/main" val="19625838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57369-A361-B0B4-9D32-A168569C49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3BC26A-E408-A810-4E13-9E06126A8DF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69AA49A-5885-264B-AFB0-5FF108F7BF5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1DC925A-4499-9649-DD5C-8B0B77712BA0}"/>
              </a:ext>
            </a:extLst>
          </p:cNvPr>
          <p:cNvSpPr>
            <a:spLocks noGrp="1"/>
          </p:cNvSpPr>
          <p:nvPr>
            <p:ph type="sldNum" sz="quarter" idx="5"/>
          </p:nvPr>
        </p:nvSpPr>
        <p:spPr/>
        <p:txBody>
          <a:bodyPr/>
          <a:lstStyle/>
          <a:p>
            <a:fld id="{113314DB-3015-2447-B305-393638FE29EE}" type="slidenum">
              <a:rPr lang="en-US" smtClean="0"/>
              <a:t>65</a:t>
            </a:fld>
            <a:endParaRPr lang="en-US"/>
          </a:p>
        </p:txBody>
      </p:sp>
    </p:spTree>
    <p:extLst>
      <p:ext uri="{BB962C8B-B14F-4D97-AF65-F5344CB8AC3E}">
        <p14:creationId xmlns:p14="http://schemas.microsoft.com/office/powerpoint/2010/main" val="22683086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7BCB3-0CEC-BC12-FCB2-50CC1B240E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002602-E41E-B015-E285-D02A3F23560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4E0BA00-4FAC-0DA4-7C9B-C13A7CD3437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6745275-5983-9BCC-8357-A534ED5ED6A5}"/>
              </a:ext>
            </a:extLst>
          </p:cNvPr>
          <p:cNvSpPr>
            <a:spLocks noGrp="1"/>
          </p:cNvSpPr>
          <p:nvPr>
            <p:ph type="sldNum" sz="quarter" idx="5"/>
          </p:nvPr>
        </p:nvSpPr>
        <p:spPr/>
        <p:txBody>
          <a:bodyPr/>
          <a:lstStyle/>
          <a:p>
            <a:fld id="{113314DB-3015-2447-B305-393638FE29EE}" type="slidenum">
              <a:rPr lang="en-US" smtClean="0"/>
              <a:t>66</a:t>
            </a:fld>
            <a:endParaRPr lang="en-US"/>
          </a:p>
        </p:txBody>
      </p:sp>
    </p:spTree>
    <p:extLst>
      <p:ext uri="{BB962C8B-B14F-4D97-AF65-F5344CB8AC3E}">
        <p14:creationId xmlns:p14="http://schemas.microsoft.com/office/powerpoint/2010/main" val="2161440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D3A9C-7880-D446-434B-92B7626E55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FE3B41-E616-11DF-8393-C01520C13A6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72DFFF7-4EAE-34E3-10A7-9B4A2AF02EF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44C4B47-8248-A7A9-84A7-3CC138E3BB27}"/>
              </a:ext>
            </a:extLst>
          </p:cNvPr>
          <p:cNvSpPr>
            <a:spLocks noGrp="1"/>
          </p:cNvSpPr>
          <p:nvPr>
            <p:ph type="sldNum" sz="quarter" idx="5"/>
          </p:nvPr>
        </p:nvSpPr>
        <p:spPr/>
        <p:txBody>
          <a:bodyPr/>
          <a:lstStyle/>
          <a:p>
            <a:fld id="{113314DB-3015-2447-B305-393638FE29EE}" type="slidenum">
              <a:rPr lang="en-US" smtClean="0"/>
              <a:t>67</a:t>
            </a:fld>
            <a:endParaRPr lang="en-US"/>
          </a:p>
        </p:txBody>
      </p:sp>
    </p:spTree>
    <p:extLst>
      <p:ext uri="{BB962C8B-B14F-4D97-AF65-F5344CB8AC3E}">
        <p14:creationId xmlns:p14="http://schemas.microsoft.com/office/powerpoint/2010/main" val="24339133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82260-22F9-BD6B-2B38-6785F87B5A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DE1D41-D162-5EF3-35E5-16846C115D1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081E286-4582-8B85-6318-7227D5E9567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FBD859B-3255-1FB7-E439-FE90101FEC19}"/>
              </a:ext>
            </a:extLst>
          </p:cNvPr>
          <p:cNvSpPr>
            <a:spLocks noGrp="1"/>
          </p:cNvSpPr>
          <p:nvPr>
            <p:ph type="sldNum" sz="quarter" idx="5"/>
          </p:nvPr>
        </p:nvSpPr>
        <p:spPr/>
        <p:txBody>
          <a:bodyPr/>
          <a:lstStyle/>
          <a:p>
            <a:fld id="{113314DB-3015-2447-B305-393638FE29EE}" type="slidenum">
              <a:rPr lang="en-US" smtClean="0"/>
              <a:t>68</a:t>
            </a:fld>
            <a:endParaRPr lang="en-US"/>
          </a:p>
        </p:txBody>
      </p:sp>
    </p:spTree>
    <p:extLst>
      <p:ext uri="{BB962C8B-B14F-4D97-AF65-F5344CB8AC3E}">
        <p14:creationId xmlns:p14="http://schemas.microsoft.com/office/powerpoint/2010/main" val="29078653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9D4E0-10A8-A3A8-414D-338DC1A731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172D21-54F8-F667-530A-7C3AB9FF211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0725BD9-8E5E-E17D-BA43-D104355B989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43F2040-7DBA-748D-FE6D-2D653A707A16}"/>
              </a:ext>
            </a:extLst>
          </p:cNvPr>
          <p:cNvSpPr>
            <a:spLocks noGrp="1"/>
          </p:cNvSpPr>
          <p:nvPr>
            <p:ph type="sldNum" sz="quarter" idx="5"/>
          </p:nvPr>
        </p:nvSpPr>
        <p:spPr/>
        <p:txBody>
          <a:bodyPr/>
          <a:lstStyle/>
          <a:p>
            <a:fld id="{113314DB-3015-2447-B305-393638FE29EE}" type="slidenum">
              <a:rPr lang="en-US" smtClean="0"/>
              <a:t>69</a:t>
            </a:fld>
            <a:endParaRPr lang="en-US"/>
          </a:p>
        </p:txBody>
      </p:sp>
    </p:spTree>
    <p:extLst>
      <p:ext uri="{BB962C8B-B14F-4D97-AF65-F5344CB8AC3E}">
        <p14:creationId xmlns:p14="http://schemas.microsoft.com/office/powerpoint/2010/main" val="30184079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62F6F-C49E-0237-FA4D-93A0AE8C59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CE6E34-DCDC-DF25-9F7D-28F73A90847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B101528-EEC2-7B82-BBCC-D320FBC156E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E253A68-36AC-A9D5-1AAA-5E6F5833CC3F}"/>
              </a:ext>
            </a:extLst>
          </p:cNvPr>
          <p:cNvSpPr>
            <a:spLocks noGrp="1"/>
          </p:cNvSpPr>
          <p:nvPr>
            <p:ph type="sldNum" sz="quarter" idx="5"/>
          </p:nvPr>
        </p:nvSpPr>
        <p:spPr/>
        <p:txBody>
          <a:bodyPr/>
          <a:lstStyle/>
          <a:p>
            <a:fld id="{113314DB-3015-2447-B305-393638FE29EE}" type="slidenum">
              <a:rPr lang="en-US" smtClean="0"/>
              <a:t>70</a:t>
            </a:fld>
            <a:endParaRPr lang="en-US"/>
          </a:p>
        </p:txBody>
      </p:sp>
    </p:spTree>
    <p:extLst>
      <p:ext uri="{BB962C8B-B14F-4D97-AF65-F5344CB8AC3E}">
        <p14:creationId xmlns:p14="http://schemas.microsoft.com/office/powerpoint/2010/main" val="349082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B74CF-446F-BE62-D9D4-92BC7B80A4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8FF1BB-B50F-7B6D-B756-E1A15A28E07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115F894-B9A2-C097-B567-B14B12020F1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2D786C9-67AF-32D2-2F28-BB32CC1C6090}"/>
              </a:ext>
            </a:extLst>
          </p:cNvPr>
          <p:cNvSpPr>
            <a:spLocks noGrp="1"/>
          </p:cNvSpPr>
          <p:nvPr>
            <p:ph type="sldNum" sz="quarter" idx="5"/>
          </p:nvPr>
        </p:nvSpPr>
        <p:spPr/>
        <p:txBody>
          <a:bodyPr/>
          <a:lstStyle/>
          <a:p>
            <a:fld id="{113314DB-3015-2447-B305-393638FE29EE}" type="slidenum">
              <a:rPr lang="en-US" smtClean="0"/>
              <a:t>8</a:t>
            </a:fld>
            <a:endParaRPr lang="en-US"/>
          </a:p>
        </p:txBody>
      </p:sp>
    </p:spTree>
    <p:extLst>
      <p:ext uri="{BB962C8B-B14F-4D97-AF65-F5344CB8AC3E}">
        <p14:creationId xmlns:p14="http://schemas.microsoft.com/office/powerpoint/2010/main" val="88893449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71673-17BF-556B-EF23-FFA151B83B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CF2DE3-3104-1385-477E-517F246D552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B04512D-9014-F4FD-7804-3867C84FBDB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EBDE210-30F7-DDA3-9935-E2D744AF795C}"/>
              </a:ext>
            </a:extLst>
          </p:cNvPr>
          <p:cNvSpPr>
            <a:spLocks noGrp="1"/>
          </p:cNvSpPr>
          <p:nvPr>
            <p:ph type="sldNum" sz="quarter" idx="5"/>
          </p:nvPr>
        </p:nvSpPr>
        <p:spPr/>
        <p:txBody>
          <a:bodyPr/>
          <a:lstStyle/>
          <a:p>
            <a:fld id="{113314DB-3015-2447-B305-393638FE29EE}" type="slidenum">
              <a:rPr lang="en-US" smtClean="0"/>
              <a:t>71</a:t>
            </a:fld>
            <a:endParaRPr lang="en-US"/>
          </a:p>
        </p:txBody>
      </p:sp>
    </p:spTree>
    <p:extLst>
      <p:ext uri="{BB962C8B-B14F-4D97-AF65-F5344CB8AC3E}">
        <p14:creationId xmlns:p14="http://schemas.microsoft.com/office/powerpoint/2010/main" val="1313344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003BA-7561-E4BC-AC9E-46E10676B7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B43AF-8BEF-BFEF-0BED-3168EAAA39F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5FEE032-24DA-ABD3-89F8-46C483D0016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E225A49-E5E2-D74A-A126-5A57C41A8894}"/>
              </a:ext>
            </a:extLst>
          </p:cNvPr>
          <p:cNvSpPr>
            <a:spLocks noGrp="1"/>
          </p:cNvSpPr>
          <p:nvPr>
            <p:ph type="sldNum" sz="quarter" idx="5"/>
          </p:nvPr>
        </p:nvSpPr>
        <p:spPr/>
        <p:txBody>
          <a:bodyPr/>
          <a:lstStyle/>
          <a:p>
            <a:fld id="{113314DB-3015-2447-B305-393638FE29EE}" type="slidenum">
              <a:rPr lang="en-US" smtClean="0"/>
              <a:t>72</a:t>
            </a:fld>
            <a:endParaRPr lang="en-US"/>
          </a:p>
        </p:txBody>
      </p:sp>
    </p:spTree>
    <p:extLst>
      <p:ext uri="{BB962C8B-B14F-4D97-AF65-F5344CB8AC3E}">
        <p14:creationId xmlns:p14="http://schemas.microsoft.com/office/powerpoint/2010/main" val="21321933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1A5B1-D298-5F78-B27C-0536973A88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C7AD7E-74E4-F5E0-1208-E7DBD529BF1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49DE136-5353-C767-CD49-5170E98E6D9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6274052-7559-0D84-03C8-599E9FF4983F}"/>
              </a:ext>
            </a:extLst>
          </p:cNvPr>
          <p:cNvSpPr>
            <a:spLocks noGrp="1"/>
          </p:cNvSpPr>
          <p:nvPr>
            <p:ph type="sldNum" sz="quarter" idx="5"/>
          </p:nvPr>
        </p:nvSpPr>
        <p:spPr/>
        <p:txBody>
          <a:bodyPr/>
          <a:lstStyle/>
          <a:p>
            <a:fld id="{113314DB-3015-2447-B305-393638FE29EE}" type="slidenum">
              <a:rPr lang="en-US" smtClean="0"/>
              <a:t>73</a:t>
            </a:fld>
            <a:endParaRPr lang="en-US"/>
          </a:p>
        </p:txBody>
      </p:sp>
    </p:spTree>
    <p:extLst>
      <p:ext uri="{BB962C8B-B14F-4D97-AF65-F5344CB8AC3E}">
        <p14:creationId xmlns:p14="http://schemas.microsoft.com/office/powerpoint/2010/main" val="10558961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5693F-C6F6-5F32-F874-3E20E19541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9246A0-FD78-E01F-F58E-2B454C967C6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CB832A0-EF85-C8EB-FD3A-C78B50F982A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E2E6114-C143-B289-0A8B-4A68388E3C76}"/>
              </a:ext>
            </a:extLst>
          </p:cNvPr>
          <p:cNvSpPr>
            <a:spLocks noGrp="1"/>
          </p:cNvSpPr>
          <p:nvPr>
            <p:ph type="sldNum" sz="quarter" idx="5"/>
          </p:nvPr>
        </p:nvSpPr>
        <p:spPr/>
        <p:txBody>
          <a:bodyPr/>
          <a:lstStyle/>
          <a:p>
            <a:fld id="{113314DB-3015-2447-B305-393638FE29EE}" type="slidenum">
              <a:rPr lang="en-US" smtClean="0"/>
              <a:t>74</a:t>
            </a:fld>
            <a:endParaRPr lang="en-US"/>
          </a:p>
        </p:txBody>
      </p:sp>
    </p:spTree>
    <p:extLst>
      <p:ext uri="{BB962C8B-B14F-4D97-AF65-F5344CB8AC3E}">
        <p14:creationId xmlns:p14="http://schemas.microsoft.com/office/powerpoint/2010/main" val="5158667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AF8C7-A805-8545-7B45-715B7C5098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79E43C-82F5-945B-0944-CB6DEDDE2B1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ADE4E6B-08B1-8B82-6E63-7D8DA7F02EE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A461DC3-8412-5544-9AC0-B14C065D5123}"/>
              </a:ext>
            </a:extLst>
          </p:cNvPr>
          <p:cNvSpPr>
            <a:spLocks noGrp="1"/>
          </p:cNvSpPr>
          <p:nvPr>
            <p:ph type="sldNum" sz="quarter" idx="5"/>
          </p:nvPr>
        </p:nvSpPr>
        <p:spPr/>
        <p:txBody>
          <a:bodyPr/>
          <a:lstStyle/>
          <a:p>
            <a:fld id="{113314DB-3015-2447-B305-393638FE29EE}" type="slidenum">
              <a:rPr lang="en-US" smtClean="0"/>
              <a:t>75</a:t>
            </a:fld>
            <a:endParaRPr lang="en-US"/>
          </a:p>
        </p:txBody>
      </p:sp>
    </p:spTree>
    <p:extLst>
      <p:ext uri="{BB962C8B-B14F-4D97-AF65-F5344CB8AC3E}">
        <p14:creationId xmlns:p14="http://schemas.microsoft.com/office/powerpoint/2010/main" val="3785245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422DF-C188-575D-7576-09D15E9F00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EA28E6-DFA5-4565-5B50-D2AF16A218D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71AC0A3-EB2C-F1DB-5D15-510A1CEA8D1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232BE12-41FA-099C-1A51-3733F90B5ADF}"/>
              </a:ext>
            </a:extLst>
          </p:cNvPr>
          <p:cNvSpPr>
            <a:spLocks noGrp="1"/>
          </p:cNvSpPr>
          <p:nvPr>
            <p:ph type="sldNum" sz="quarter" idx="5"/>
          </p:nvPr>
        </p:nvSpPr>
        <p:spPr/>
        <p:txBody>
          <a:bodyPr/>
          <a:lstStyle/>
          <a:p>
            <a:fld id="{113314DB-3015-2447-B305-393638FE29EE}" type="slidenum">
              <a:rPr lang="en-US" smtClean="0"/>
              <a:t>76</a:t>
            </a:fld>
            <a:endParaRPr lang="en-US"/>
          </a:p>
        </p:txBody>
      </p:sp>
    </p:spTree>
    <p:extLst>
      <p:ext uri="{BB962C8B-B14F-4D97-AF65-F5344CB8AC3E}">
        <p14:creationId xmlns:p14="http://schemas.microsoft.com/office/powerpoint/2010/main" val="259202074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68578-6616-2C3D-0F1D-A13413DF4D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31F7D3-92E9-0517-6E16-38F5EEC3C49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BC9BE5B-EAAD-8A71-313D-D478144633F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048B5D5-67DC-5D2E-724B-A23E6FEFC76B}"/>
              </a:ext>
            </a:extLst>
          </p:cNvPr>
          <p:cNvSpPr>
            <a:spLocks noGrp="1"/>
          </p:cNvSpPr>
          <p:nvPr>
            <p:ph type="sldNum" sz="quarter" idx="5"/>
          </p:nvPr>
        </p:nvSpPr>
        <p:spPr/>
        <p:txBody>
          <a:bodyPr/>
          <a:lstStyle/>
          <a:p>
            <a:fld id="{113314DB-3015-2447-B305-393638FE29EE}" type="slidenum">
              <a:rPr lang="en-US" smtClean="0"/>
              <a:t>77</a:t>
            </a:fld>
            <a:endParaRPr lang="en-US"/>
          </a:p>
        </p:txBody>
      </p:sp>
    </p:spTree>
    <p:extLst>
      <p:ext uri="{BB962C8B-B14F-4D97-AF65-F5344CB8AC3E}">
        <p14:creationId xmlns:p14="http://schemas.microsoft.com/office/powerpoint/2010/main" val="386015003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8ED34-12CB-DE2C-3A95-59D280B726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B1EC1B-15EE-0119-8929-9E3B422EC43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83EA768-10AF-6440-F527-9ACB4219FD7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DADB2D6-31C0-F89F-187B-3B6DB892915A}"/>
              </a:ext>
            </a:extLst>
          </p:cNvPr>
          <p:cNvSpPr>
            <a:spLocks noGrp="1"/>
          </p:cNvSpPr>
          <p:nvPr>
            <p:ph type="sldNum" sz="quarter" idx="5"/>
          </p:nvPr>
        </p:nvSpPr>
        <p:spPr/>
        <p:txBody>
          <a:bodyPr/>
          <a:lstStyle/>
          <a:p>
            <a:fld id="{113314DB-3015-2447-B305-393638FE29EE}" type="slidenum">
              <a:rPr lang="en-US" smtClean="0"/>
              <a:t>78</a:t>
            </a:fld>
            <a:endParaRPr lang="en-US"/>
          </a:p>
        </p:txBody>
      </p:sp>
    </p:spTree>
    <p:extLst>
      <p:ext uri="{BB962C8B-B14F-4D97-AF65-F5344CB8AC3E}">
        <p14:creationId xmlns:p14="http://schemas.microsoft.com/office/powerpoint/2010/main" val="252930925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748FD-2FDA-30E1-ECD6-9D4DE0B1D1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D3E8E6-9BBF-BEEA-9BA9-F51F62E7514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76F5226-E865-55DC-4C44-FD1C45073E3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702459B-232A-65B3-BA45-21CCC59FEEFB}"/>
              </a:ext>
            </a:extLst>
          </p:cNvPr>
          <p:cNvSpPr>
            <a:spLocks noGrp="1"/>
          </p:cNvSpPr>
          <p:nvPr>
            <p:ph type="sldNum" sz="quarter" idx="5"/>
          </p:nvPr>
        </p:nvSpPr>
        <p:spPr/>
        <p:txBody>
          <a:bodyPr/>
          <a:lstStyle/>
          <a:p>
            <a:fld id="{113314DB-3015-2447-B305-393638FE29EE}" type="slidenum">
              <a:rPr lang="en-US" smtClean="0"/>
              <a:t>79</a:t>
            </a:fld>
            <a:endParaRPr lang="en-US"/>
          </a:p>
        </p:txBody>
      </p:sp>
    </p:spTree>
    <p:extLst>
      <p:ext uri="{BB962C8B-B14F-4D97-AF65-F5344CB8AC3E}">
        <p14:creationId xmlns:p14="http://schemas.microsoft.com/office/powerpoint/2010/main" val="413546915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CD5DC-48B1-A495-2B67-8AC020CCE5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3AAB5E-EC19-84C5-1FDB-A1FDE9BB7D9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078FEDE-54C8-C8E3-66AE-DD50C3DC9C4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666AFEF-B29B-ED7B-7591-D7A614FAC457}"/>
              </a:ext>
            </a:extLst>
          </p:cNvPr>
          <p:cNvSpPr>
            <a:spLocks noGrp="1"/>
          </p:cNvSpPr>
          <p:nvPr>
            <p:ph type="sldNum" sz="quarter" idx="5"/>
          </p:nvPr>
        </p:nvSpPr>
        <p:spPr/>
        <p:txBody>
          <a:bodyPr/>
          <a:lstStyle/>
          <a:p>
            <a:fld id="{113314DB-3015-2447-B305-393638FE29EE}" type="slidenum">
              <a:rPr lang="en-US" smtClean="0"/>
              <a:t>80</a:t>
            </a:fld>
            <a:endParaRPr lang="en-US"/>
          </a:p>
        </p:txBody>
      </p:sp>
    </p:spTree>
    <p:extLst>
      <p:ext uri="{BB962C8B-B14F-4D97-AF65-F5344CB8AC3E}">
        <p14:creationId xmlns:p14="http://schemas.microsoft.com/office/powerpoint/2010/main" val="3489718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3E33D-ECFF-65DF-BAF5-2E7B568BC7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5BC159-1830-65FE-49F5-02A68220B00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9ABA0AA-5819-5C60-4FDE-A9A79D0BBA8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2A79698-EA4A-0914-FFD3-7D3AF6084961}"/>
              </a:ext>
            </a:extLst>
          </p:cNvPr>
          <p:cNvSpPr>
            <a:spLocks noGrp="1"/>
          </p:cNvSpPr>
          <p:nvPr>
            <p:ph type="sldNum" sz="quarter" idx="5"/>
          </p:nvPr>
        </p:nvSpPr>
        <p:spPr/>
        <p:txBody>
          <a:bodyPr/>
          <a:lstStyle/>
          <a:p>
            <a:fld id="{113314DB-3015-2447-B305-393638FE29EE}" type="slidenum">
              <a:rPr lang="en-US" smtClean="0"/>
              <a:t>9</a:t>
            </a:fld>
            <a:endParaRPr lang="en-US"/>
          </a:p>
        </p:txBody>
      </p:sp>
    </p:spTree>
    <p:extLst>
      <p:ext uri="{BB962C8B-B14F-4D97-AF65-F5344CB8AC3E}">
        <p14:creationId xmlns:p14="http://schemas.microsoft.com/office/powerpoint/2010/main" val="39820507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342E9-4147-D80D-6EDE-79132CA408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378851-598C-DCA0-98C2-A3B498DF2B3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666AD26-5428-C6B1-9AE9-2DA07299485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2084869-0A0D-D2AF-B4EC-152978D79B3F}"/>
              </a:ext>
            </a:extLst>
          </p:cNvPr>
          <p:cNvSpPr>
            <a:spLocks noGrp="1"/>
          </p:cNvSpPr>
          <p:nvPr>
            <p:ph type="sldNum" sz="quarter" idx="5"/>
          </p:nvPr>
        </p:nvSpPr>
        <p:spPr/>
        <p:txBody>
          <a:bodyPr/>
          <a:lstStyle/>
          <a:p>
            <a:fld id="{113314DB-3015-2447-B305-393638FE29EE}" type="slidenum">
              <a:rPr lang="en-US" smtClean="0"/>
              <a:t>81</a:t>
            </a:fld>
            <a:endParaRPr lang="en-US"/>
          </a:p>
        </p:txBody>
      </p:sp>
    </p:spTree>
    <p:extLst>
      <p:ext uri="{BB962C8B-B14F-4D97-AF65-F5344CB8AC3E}">
        <p14:creationId xmlns:p14="http://schemas.microsoft.com/office/powerpoint/2010/main" val="12942109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5137F-2566-FADD-D198-DDFF0D081C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BA4DEF-33B0-3B6C-FE56-CD058CF0AD4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18E73AC-ADA2-A2E7-9133-D6B6417136A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AB71A03-F0A3-2A0F-812A-F8B7EB432039}"/>
              </a:ext>
            </a:extLst>
          </p:cNvPr>
          <p:cNvSpPr>
            <a:spLocks noGrp="1"/>
          </p:cNvSpPr>
          <p:nvPr>
            <p:ph type="sldNum" sz="quarter" idx="5"/>
          </p:nvPr>
        </p:nvSpPr>
        <p:spPr/>
        <p:txBody>
          <a:bodyPr/>
          <a:lstStyle/>
          <a:p>
            <a:fld id="{113314DB-3015-2447-B305-393638FE29EE}" type="slidenum">
              <a:rPr lang="en-US" smtClean="0"/>
              <a:t>82</a:t>
            </a:fld>
            <a:endParaRPr lang="en-US"/>
          </a:p>
        </p:txBody>
      </p:sp>
    </p:spTree>
    <p:extLst>
      <p:ext uri="{BB962C8B-B14F-4D97-AF65-F5344CB8AC3E}">
        <p14:creationId xmlns:p14="http://schemas.microsoft.com/office/powerpoint/2010/main" val="309348630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D6394-E8A9-7213-2B9D-B0AA01F1F0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56A3AA-23AC-97A8-7763-6403E9B8EEA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8DF6172-4858-B0C0-105E-D9A4E173C18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44CF87B-D99A-6C16-6BD3-D8EB5D7ED9E2}"/>
              </a:ext>
            </a:extLst>
          </p:cNvPr>
          <p:cNvSpPr>
            <a:spLocks noGrp="1"/>
          </p:cNvSpPr>
          <p:nvPr>
            <p:ph type="sldNum" sz="quarter" idx="5"/>
          </p:nvPr>
        </p:nvSpPr>
        <p:spPr/>
        <p:txBody>
          <a:bodyPr/>
          <a:lstStyle/>
          <a:p>
            <a:fld id="{113314DB-3015-2447-B305-393638FE29EE}" type="slidenum">
              <a:rPr lang="en-US" smtClean="0"/>
              <a:t>83</a:t>
            </a:fld>
            <a:endParaRPr lang="en-US"/>
          </a:p>
        </p:txBody>
      </p:sp>
    </p:spTree>
    <p:extLst>
      <p:ext uri="{BB962C8B-B14F-4D97-AF65-F5344CB8AC3E}">
        <p14:creationId xmlns:p14="http://schemas.microsoft.com/office/powerpoint/2010/main" val="178667065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22FB6-A53D-D26F-294C-26F1294D85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70FA54-EBB0-6D33-ECF8-BD1FBB45A77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39EF498-FB71-C717-3C0D-DAEF97CF9B7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005EBB1-A89B-9479-EBE5-46FCCA144DD3}"/>
              </a:ext>
            </a:extLst>
          </p:cNvPr>
          <p:cNvSpPr>
            <a:spLocks noGrp="1"/>
          </p:cNvSpPr>
          <p:nvPr>
            <p:ph type="sldNum" sz="quarter" idx="5"/>
          </p:nvPr>
        </p:nvSpPr>
        <p:spPr/>
        <p:txBody>
          <a:bodyPr/>
          <a:lstStyle/>
          <a:p>
            <a:fld id="{113314DB-3015-2447-B305-393638FE29EE}" type="slidenum">
              <a:rPr lang="en-US" smtClean="0"/>
              <a:t>84</a:t>
            </a:fld>
            <a:endParaRPr lang="en-US"/>
          </a:p>
        </p:txBody>
      </p:sp>
    </p:spTree>
    <p:extLst>
      <p:ext uri="{BB962C8B-B14F-4D97-AF65-F5344CB8AC3E}">
        <p14:creationId xmlns:p14="http://schemas.microsoft.com/office/powerpoint/2010/main" val="171324292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B8FDC-855D-C971-898B-00AB928178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87EFCD-C3D1-0ED2-CDE8-A047FF0178D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878F605-FC9C-E253-9F7F-0F314AE1809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2DC1A91-6CC8-0100-056D-7661AB0A0990}"/>
              </a:ext>
            </a:extLst>
          </p:cNvPr>
          <p:cNvSpPr>
            <a:spLocks noGrp="1"/>
          </p:cNvSpPr>
          <p:nvPr>
            <p:ph type="sldNum" sz="quarter" idx="5"/>
          </p:nvPr>
        </p:nvSpPr>
        <p:spPr/>
        <p:txBody>
          <a:bodyPr/>
          <a:lstStyle/>
          <a:p>
            <a:fld id="{113314DB-3015-2447-B305-393638FE29EE}" type="slidenum">
              <a:rPr lang="en-US" smtClean="0"/>
              <a:t>85</a:t>
            </a:fld>
            <a:endParaRPr lang="en-US"/>
          </a:p>
        </p:txBody>
      </p:sp>
    </p:spTree>
    <p:extLst>
      <p:ext uri="{BB962C8B-B14F-4D97-AF65-F5344CB8AC3E}">
        <p14:creationId xmlns:p14="http://schemas.microsoft.com/office/powerpoint/2010/main" val="236062471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13314DB-3015-2447-B305-393638FE29EE}" type="slidenum">
              <a:rPr lang="en-US" smtClean="0"/>
              <a:t>86</a:t>
            </a:fld>
            <a:endParaRPr lang="en-US"/>
          </a:p>
        </p:txBody>
      </p:sp>
    </p:spTree>
    <p:extLst>
      <p:ext uri="{BB962C8B-B14F-4D97-AF65-F5344CB8AC3E}">
        <p14:creationId xmlns:p14="http://schemas.microsoft.com/office/powerpoint/2010/main" val="1755172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DB94A-3474-1AA7-15EC-3C3E6A4876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E4E283-54EF-2AC6-46C0-65FCE4101CA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CE97DE6-352C-F0B3-4A3C-97278088672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EAA3386-C27F-D4B1-110C-5DCD736324E4}"/>
              </a:ext>
            </a:extLst>
          </p:cNvPr>
          <p:cNvSpPr>
            <a:spLocks noGrp="1"/>
          </p:cNvSpPr>
          <p:nvPr>
            <p:ph type="sldNum" sz="quarter" idx="5"/>
          </p:nvPr>
        </p:nvSpPr>
        <p:spPr/>
        <p:txBody>
          <a:bodyPr/>
          <a:lstStyle/>
          <a:p>
            <a:fld id="{113314DB-3015-2447-B305-393638FE29EE}" type="slidenum">
              <a:rPr lang="en-US" smtClean="0"/>
              <a:t>10</a:t>
            </a:fld>
            <a:endParaRPr lang="en-US"/>
          </a:p>
        </p:txBody>
      </p:sp>
    </p:spTree>
    <p:extLst>
      <p:ext uri="{BB962C8B-B14F-4D97-AF65-F5344CB8AC3E}">
        <p14:creationId xmlns:p14="http://schemas.microsoft.com/office/powerpoint/2010/main" val="2691619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1B22-8D3F-404F-9DD0-8BC41F3ED0D7}"/>
              </a:ext>
            </a:extLst>
          </p:cNvPr>
          <p:cNvSpPr>
            <a:spLocks noGrp="1"/>
          </p:cNvSpPr>
          <p:nvPr>
            <p:ph type="ctrTitle" hasCustomPrompt="1"/>
          </p:nvPr>
        </p:nvSpPr>
        <p:spPr>
          <a:xfrm>
            <a:off x="1524000" y="1821607"/>
            <a:ext cx="9144000" cy="2387600"/>
          </a:xfrm>
        </p:spPr>
        <p:txBody>
          <a:bodyPr anchor="t"/>
          <a:lstStyle>
            <a:lvl1pPr algn="ctr">
              <a:defRPr sz="6000">
                <a:solidFill>
                  <a:schemeClr val="tx1"/>
                </a:solidFill>
              </a:defRPr>
            </a:lvl1pPr>
          </a:lstStyle>
          <a:p>
            <a:r>
              <a:rPr lang="en-GB" dirty="0"/>
              <a:t>Click to edit Presentation Title</a:t>
            </a:r>
            <a:endParaRPr lang="en-US" dirty="0"/>
          </a:p>
        </p:txBody>
      </p:sp>
      <p:sp>
        <p:nvSpPr>
          <p:cNvPr id="3" name="Subtitle 2">
            <a:extLst>
              <a:ext uri="{FF2B5EF4-FFF2-40B4-BE49-F238E27FC236}">
                <a16:creationId xmlns:a16="http://schemas.microsoft.com/office/drawing/2014/main" id="{7E10DA17-BAAF-2747-B8EB-9ADE136E7061}"/>
              </a:ext>
            </a:extLst>
          </p:cNvPr>
          <p:cNvSpPr>
            <a:spLocks noGrp="1"/>
          </p:cNvSpPr>
          <p:nvPr>
            <p:ph type="subTitle" idx="1" hasCustomPrompt="1"/>
          </p:nvPr>
        </p:nvSpPr>
        <p:spPr>
          <a:xfrm>
            <a:off x="1524000" y="4301282"/>
            <a:ext cx="9144000" cy="579997"/>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Subheading - optional</a:t>
            </a:r>
            <a:endParaRPr lang="en-US" dirty="0"/>
          </a:p>
        </p:txBody>
      </p:sp>
      <p:grpSp>
        <p:nvGrpSpPr>
          <p:cNvPr id="19" name="Group 18">
            <a:extLst>
              <a:ext uri="{FF2B5EF4-FFF2-40B4-BE49-F238E27FC236}">
                <a16:creationId xmlns:a16="http://schemas.microsoft.com/office/drawing/2014/main" id="{008FB450-DF19-3047-B799-5182953A91E5}"/>
              </a:ext>
            </a:extLst>
          </p:cNvPr>
          <p:cNvGrpSpPr/>
          <p:nvPr userDrawn="1"/>
        </p:nvGrpSpPr>
        <p:grpSpPr>
          <a:xfrm>
            <a:off x="0" y="5410880"/>
            <a:ext cx="12192000" cy="1447120"/>
            <a:chOff x="0" y="5174319"/>
            <a:chExt cx="12192000" cy="1447120"/>
          </a:xfrm>
        </p:grpSpPr>
        <p:sp>
          <p:nvSpPr>
            <p:cNvPr id="11" name="Rectangle 10">
              <a:extLst>
                <a:ext uri="{FF2B5EF4-FFF2-40B4-BE49-F238E27FC236}">
                  <a16:creationId xmlns:a16="http://schemas.microsoft.com/office/drawing/2014/main" id="{195BA09B-2A92-F640-953A-D81D5F4A0BA0}"/>
                </a:ext>
              </a:extLst>
            </p:cNvPr>
            <p:cNvSpPr/>
            <p:nvPr userDrawn="1"/>
          </p:nvSpPr>
          <p:spPr>
            <a:xfrm>
              <a:off x="0" y="6075679"/>
              <a:ext cx="9072000" cy="180000"/>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F56DE87-1F47-7541-944B-71737DB343DD}"/>
                </a:ext>
              </a:extLst>
            </p:cNvPr>
            <p:cNvSpPr/>
            <p:nvPr userDrawn="1"/>
          </p:nvSpPr>
          <p:spPr>
            <a:xfrm>
              <a:off x="9072000" y="5895679"/>
              <a:ext cx="3120000" cy="180000"/>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1068A3-A545-AD46-8DAA-207101793945}"/>
                </a:ext>
              </a:extLst>
            </p:cNvPr>
            <p:cNvSpPr/>
            <p:nvPr userDrawn="1"/>
          </p:nvSpPr>
          <p:spPr>
            <a:xfrm>
              <a:off x="0" y="5720079"/>
              <a:ext cx="9072000" cy="180000"/>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026284-5F50-B840-90E0-4656A9C40D4F}"/>
                </a:ext>
              </a:extLst>
            </p:cNvPr>
            <p:cNvSpPr/>
            <p:nvPr userDrawn="1"/>
          </p:nvSpPr>
          <p:spPr>
            <a:xfrm>
              <a:off x="9072000" y="5540079"/>
              <a:ext cx="3120000" cy="180000"/>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6CC73B-0166-E943-AFFE-CD9FF01E5EDD}"/>
                </a:ext>
              </a:extLst>
            </p:cNvPr>
            <p:cNvSpPr/>
            <p:nvPr userDrawn="1"/>
          </p:nvSpPr>
          <p:spPr>
            <a:xfrm>
              <a:off x="0" y="5354319"/>
              <a:ext cx="9072000" cy="180000"/>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FF412D0-B6F8-AA4B-9E9B-834FDD210793}"/>
                </a:ext>
              </a:extLst>
            </p:cNvPr>
            <p:cNvSpPr/>
            <p:nvPr userDrawn="1"/>
          </p:nvSpPr>
          <p:spPr>
            <a:xfrm>
              <a:off x="9072000" y="5174319"/>
              <a:ext cx="3120000" cy="180000"/>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B3C201B-667C-494E-A3BF-9BD957EC18FB}"/>
                </a:ext>
              </a:extLst>
            </p:cNvPr>
            <p:cNvSpPr/>
            <p:nvPr userDrawn="1"/>
          </p:nvSpPr>
          <p:spPr>
            <a:xfrm>
              <a:off x="0" y="6441439"/>
              <a:ext cx="9072000" cy="180000"/>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F99D2BB-8752-F842-B238-C0FD6CFACD9C}"/>
                </a:ext>
              </a:extLst>
            </p:cNvPr>
            <p:cNvSpPr/>
            <p:nvPr userDrawn="1"/>
          </p:nvSpPr>
          <p:spPr>
            <a:xfrm>
              <a:off x="9072000" y="6261439"/>
              <a:ext cx="3120000" cy="180000"/>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descr="A picture containing shape&#10;&#10;Description automatically generated">
            <a:extLst>
              <a:ext uri="{FF2B5EF4-FFF2-40B4-BE49-F238E27FC236}">
                <a16:creationId xmlns:a16="http://schemas.microsoft.com/office/drawing/2014/main" id="{701BF333-ACA1-5240-9FD5-E79304AC111E}"/>
              </a:ext>
            </a:extLst>
          </p:cNvPr>
          <p:cNvPicPr>
            <a:picLocks noChangeAspect="1"/>
          </p:cNvPicPr>
          <p:nvPr userDrawn="1"/>
        </p:nvPicPr>
        <p:blipFill>
          <a:blip r:embed="rId2"/>
          <a:stretch>
            <a:fillRect/>
          </a:stretch>
        </p:blipFill>
        <p:spPr>
          <a:xfrm>
            <a:off x="5363427" y="642409"/>
            <a:ext cx="1443990" cy="580554"/>
          </a:xfrm>
          <a:prstGeom prst="rect">
            <a:avLst/>
          </a:prstGeom>
        </p:spPr>
      </p:pic>
    </p:spTree>
    <p:extLst>
      <p:ext uri="{BB962C8B-B14F-4D97-AF65-F5344CB8AC3E}">
        <p14:creationId xmlns:p14="http://schemas.microsoft.com/office/powerpoint/2010/main" val="3895313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915E397-454C-424E-887D-4A09094C0428}"/>
              </a:ext>
            </a:extLst>
          </p:cNvPr>
          <p:cNvSpPr>
            <a:spLocks noGrp="1"/>
          </p:cNvSpPr>
          <p:nvPr>
            <p:ph type="title" hasCustomPrompt="1"/>
          </p:nvPr>
        </p:nvSpPr>
        <p:spPr>
          <a:xfrm>
            <a:off x="672160" y="708562"/>
            <a:ext cx="5347641" cy="1117063"/>
          </a:xfrm>
        </p:spPr>
        <p:txBody>
          <a:bodyPr anchor="t">
            <a:normAutofit/>
          </a:bodyPr>
          <a:lstStyle>
            <a:lvl1pPr>
              <a:defRPr sz="2800"/>
            </a:lvl1pPr>
          </a:lstStyle>
          <a:p>
            <a:r>
              <a:rPr lang="en-GB" dirty="0"/>
              <a:t>Slide Heading</a:t>
            </a:r>
            <a:endParaRPr lang="en-US" dirty="0"/>
          </a:p>
        </p:txBody>
      </p:sp>
      <p:sp>
        <p:nvSpPr>
          <p:cNvPr id="8" name="Rectangle 7">
            <a:extLst>
              <a:ext uri="{FF2B5EF4-FFF2-40B4-BE49-F238E27FC236}">
                <a16:creationId xmlns:a16="http://schemas.microsoft.com/office/drawing/2014/main" id="{BE112423-40D9-8E4D-B449-327C086AE6FE}"/>
              </a:ext>
            </a:extLst>
          </p:cNvPr>
          <p:cNvSpPr/>
          <p:nvPr userDrawn="1"/>
        </p:nvSpPr>
        <p:spPr>
          <a:xfrm>
            <a:off x="651840" y="6126479"/>
            <a:ext cx="9072000" cy="108000"/>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A0E257A-16C1-B24B-AAC4-9B6EE5EDF37F}"/>
              </a:ext>
            </a:extLst>
          </p:cNvPr>
          <p:cNvSpPr/>
          <p:nvPr userDrawn="1"/>
        </p:nvSpPr>
        <p:spPr>
          <a:xfrm>
            <a:off x="9723840" y="6018479"/>
            <a:ext cx="1800000" cy="108000"/>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shape&#10;&#10;Description automatically generated">
            <a:extLst>
              <a:ext uri="{FF2B5EF4-FFF2-40B4-BE49-F238E27FC236}">
                <a16:creationId xmlns:a16="http://schemas.microsoft.com/office/drawing/2014/main" id="{653F1F71-C981-D244-8F13-7BA50427D12B}"/>
              </a:ext>
            </a:extLst>
          </p:cNvPr>
          <p:cNvPicPr>
            <a:picLocks noChangeAspect="1"/>
          </p:cNvPicPr>
          <p:nvPr userDrawn="1"/>
        </p:nvPicPr>
        <p:blipFill>
          <a:blip r:embed="rId2"/>
          <a:stretch>
            <a:fillRect/>
          </a:stretch>
        </p:blipFill>
        <p:spPr>
          <a:xfrm>
            <a:off x="10598038" y="6315710"/>
            <a:ext cx="908161" cy="365125"/>
          </a:xfrm>
          <a:prstGeom prst="rect">
            <a:avLst/>
          </a:prstGeom>
        </p:spPr>
      </p:pic>
      <p:graphicFrame>
        <p:nvGraphicFramePr>
          <p:cNvPr id="12" name="Chart 11">
            <a:extLst>
              <a:ext uri="{FF2B5EF4-FFF2-40B4-BE49-F238E27FC236}">
                <a16:creationId xmlns:a16="http://schemas.microsoft.com/office/drawing/2014/main" id="{DCB01415-8704-A14C-B330-D32DBBBCF12B}"/>
              </a:ext>
            </a:extLst>
          </p:cNvPr>
          <p:cNvGraphicFramePr/>
          <p:nvPr userDrawn="1">
            <p:extLst>
              <p:ext uri="{D42A27DB-BD31-4B8C-83A1-F6EECF244321}">
                <p14:modId xmlns:p14="http://schemas.microsoft.com/office/powerpoint/2010/main" val="3296745661"/>
              </p:ext>
            </p:extLst>
          </p:nvPr>
        </p:nvGraphicFramePr>
        <p:xfrm>
          <a:off x="5730240" y="812801"/>
          <a:ext cx="6116320" cy="4410873"/>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2">
            <a:extLst>
              <a:ext uri="{FF2B5EF4-FFF2-40B4-BE49-F238E27FC236}">
                <a16:creationId xmlns:a16="http://schemas.microsoft.com/office/drawing/2014/main" id="{E0BBF0DE-89FE-2D45-ACA9-CEF1341D1234}"/>
              </a:ext>
            </a:extLst>
          </p:cNvPr>
          <p:cNvSpPr>
            <a:spLocks noGrp="1"/>
          </p:cNvSpPr>
          <p:nvPr>
            <p:ph idx="1"/>
          </p:nvPr>
        </p:nvSpPr>
        <p:spPr>
          <a:xfrm>
            <a:off x="672160" y="1825625"/>
            <a:ext cx="5347641" cy="4003574"/>
          </a:xfrm>
        </p:spPr>
        <p:txBody>
          <a:bodyPr>
            <a:norm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5717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915E397-454C-424E-887D-4A09094C0428}"/>
              </a:ext>
            </a:extLst>
          </p:cNvPr>
          <p:cNvSpPr>
            <a:spLocks noGrp="1"/>
          </p:cNvSpPr>
          <p:nvPr>
            <p:ph type="title" hasCustomPrompt="1"/>
          </p:nvPr>
        </p:nvSpPr>
        <p:spPr>
          <a:xfrm>
            <a:off x="672160" y="708562"/>
            <a:ext cx="5347641" cy="1117063"/>
          </a:xfrm>
        </p:spPr>
        <p:txBody>
          <a:bodyPr anchor="t">
            <a:normAutofit/>
          </a:bodyPr>
          <a:lstStyle>
            <a:lvl1pPr>
              <a:defRPr sz="2800"/>
            </a:lvl1pPr>
          </a:lstStyle>
          <a:p>
            <a:r>
              <a:rPr lang="en-GB" dirty="0"/>
              <a:t>Slide Heading</a:t>
            </a:r>
            <a:endParaRPr lang="en-US" dirty="0"/>
          </a:p>
        </p:txBody>
      </p:sp>
      <p:sp>
        <p:nvSpPr>
          <p:cNvPr id="8" name="Rectangle 7">
            <a:extLst>
              <a:ext uri="{FF2B5EF4-FFF2-40B4-BE49-F238E27FC236}">
                <a16:creationId xmlns:a16="http://schemas.microsoft.com/office/drawing/2014/main" id="{BE112423-40D9-8E4D-B449-327C086AE6FE}"/>
              </a:ext>
            </a:extLst>
          </p:cNvPr>
          <p:cNvSpPr/>
          <p:nvPr userDrawn="1"/>
        </p:nvSpPr>
        <p:spPr>
          <a:xfrm>
            <a:off x="651840" y="6126479"/>
            <a:ext cx="9072000" cy="108000"/>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A0E257A-16C1-B24B-AAC4-9B6EE5EDF37F}"/>
              </a:ext>
            </a:extLst>
          </p:cNvPr>
          <p:cNvSpPr/>
          <p:nvPr userDrawn="1"/>
        </p:nvSpPr>
        <p:spPr>
          <a:xfrm>
            <a:off x="9723840" y="6018479"/>
            <a:ext cx="1800000" cy="108000"/>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shape&#10;&#10;Description automatically generated">
            <a:extLst>
              <a:ext uri="{FF2B5EF4-FFF2-40B4-BE49-F238E27FC236}">
                <a16:creationId xmlns:a16="http://schemas.microsoft.com/office/drawing/2014/main" id="{653F1F71-C981-D244-8F13-7BA50427D12B}"/>
              </a:ext>
            </a:extLst>
          </p:cNvPr>
          <p:cNvPicPr>
            <a:picLocks noChangeAspect="1"/>
          </p:cNvPicPr>
          <p:nvPr userDrawn="1"/>
        </p:nvPicPr>
        <p:blipFill>
          <a:blip r:embed="rId2"/>
          <a:stretch>
            <a:fillRect/>
          </a:stretch>
        </p:blipFill>
        <p:spPr>
          <a:xfrm>
            <a:off x="10598038" y="6315710"/>
            <a:ext cx="908161" cy="365125"/>
          </a:xfrm>
          <a:prstGeom prst="rect">
            <a:avLst/>
          </a:prstGeom>
        </p:spPr>
      </p:pic>
      <p:graphicFrame>
        <p:nvGraphicFramePr>
          <p:cNvPr id="12" name="Chart 11">
            <a:extLst>
              <a:ext uri="{FF2B5EF4-FFF2-40B4-BE49-F238E27FC236}">
                <a16:creationId xmlns:a16="http://schemas.microsoft.com/office/drawing/2014/main" id="{DCB01415-8704-A14C-B330-D32DBBBCF12B}"/>
              </a:ext>
            </a:extLst>
          </p:cNvPr>
          <p:cNvGraphicFramePr/>
          <p:nvPr userDrawn="1">
            <p:extLst>
              <p:ext uri="{D42A27DB-BD31-4B8C-83A1-F6EECF244321}">
                <p14:modId xmlns:p14="http://schemas.microsoft.com/office/powerpoint/2010/main" val="728383684"/>
              </p:ext>
            </p:extLst>
          </p:nvPr>
        </p:nvGraphicFramePr>
        <p:xfrm>
          <a:off x="6482080" y="704801"/>
          <a:ext cx="5024119" cy="4610313"/>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2">
            <a:extLst>
              <a:ext uri="{FF2B5EF4-FFF2-40B4-BE49-F238E27FC236}">
                <a16:creationId xmlns:a16="http://schemas.microsoft.com/office/drawing/2014/main" id="{DD89B260-9B99-1740-B5BB-A79A88D55199}"/>
              </a:ext>
            </a:extLst>
          </p:cNvPr>
          <p:cNvSpPr>
            <a:spLocks noGrp="1"/>
          </p:cNvSpPr>
          <p:nvPr>
            <p:ph idx="1"/>
          </p:nvPr>
        </p:nvSpPr>
        <p:spPr>
          <a:xfrm>
            <a:off x="672160" y="1825625"/>
            <a:ext cx="5347641" cy="4003574"/>
          </a:xfrm>
        </p:spPr>
        <p:txBody>
          <a:bodyPr>
            <a:norm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8175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915E397-454C-424E-887D-4A09094C0428}"/>
              </a:ext>
            </a:extLst>
          </p:cNvPr>
          <p:cNvSpPr>
            <a:spLocks noGrp="1"/>
          </p:cNvSpPr>
          <p:nvPr>
            <p:ph type="title" hasCustomPrompt="1"/>
          </p:nvPr>
        </p:nvSpPr>
        <p:spPr>
          <a:xfrm>
            <a:off x="672160" y="708562"/>
            <a:ext cx="5347641" cy="1117063"/>
          </a:xfrm>
        </p:spPr>
        <p:txBody>
          <a:bodyPr anchor="t">
            <a:normAutofit/>
          </a:bodyPr>
          <a:lstStyle>
            <a:lvl1pPr>
              <a:defRPr sz="2800"/>
            </a:lvl1pPr>
          </a:lstStyle>
          <a:p>
            <a:r>
              <a:rPr lang="en-GB" dirty="0"/>
              <a:t>Slide Heading</a:t>
            </a:r>
            <a:endParaRPr lang="en-US" dirty="0"/>
          </a:p>
        </p:txBody>
      </p:sp>
      <p:sp>
        <p:nvSpPr>
          <p:cNvPr id="8" name="Rectangle 7">
            <a:extLst>
              <a:ext uri="{FF2B5EF4-FFF2-40B4-BE49-F238E27FC236}">
                <a16:creationId xmlns:a16="http://schemas.microsoft.com/office/drawing/2014/main" id="{BE112423-40D9-8E4D-B449-327C086AE6FE}"/>
              </a:ext>
            </a:extLst>
          </p:cNvPr>
          <p:cNvSpPr/>
          <p:nvPr userDrawn="1"/>
        </p:nvSpPr>
        <p:spPr>
          <a:xfrm>
            <a:off x="651840" y="6126479"/>
            <a:ext cx="9072000" cy="108000"/>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A0E257A-16C1-B24B-AAC4-9B6EE5EDF37F}"/>
              </a:ext>
            </a:extLst>
          </p:cNvPr>
          <p:cNvSpPr/>
          <p:nvPr userDrawn="1"/>
        </p:nvSpPr>
        <p:spPr>
          <a:xfrm>
            <a:off x="9723840" y="6018479"/>
            <a:ext cx="1800000" cy="108000"/>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shape&#10;&#10;Description automatically generated">
            <a:extLst>
              <a:ext uri="{FF2B5EF4-FFF2-40B4-BE49-F238E27FC236}">
                <a16:creationId xmlns:a16="http://schemas.microsoft.com/office/drawing/2014/main" id="{653F1F71-C981-D244-8F13-7BA50427D12B}"/>
              </a:ext>
            </a:extLst>
          </p:cNvPr>
          <p:cNvPicPr>
            <a:picLocks noChangeAspect="1"/>
          </p:cNvPicPr>
          <p:nvPr userDrawn="1"/>
        </p:nvPicPr>
        <p:blipFill>
          <a:blip r:embed="rId2"/>
          <a:stretch>
            <a:fillRect/>
          </a:stretch>
        </p:blipFill>
        <p:spPr>
          <a:xfrm>
            <a:off x="10598038" y="6315710"/>
            <a:ext cx="908161" cy="365125"/>
          </a:xfrm>
          <a:prstGeom prst="rect">
            <a:avLst/>
          </a:prstGeom>
        </p:spPr>
      </p:pic>
      <p:graphicFrame>
        <p:nvGraphicFramePr>
          <p:cNvPr id="2" name="Chart 1">
            <a:extLst>
              <a:ext uri="{FF2B5EF4-FFF2-40B4-BE49-F238E27FC236}">
                <a16:creationId xmlns:a16="http://schemas.microsoft.com/office/drawing/2014/main" id="{8366A1A2-7830-AF43-B101-EE60C81F0994}"/>
              </a:ext>
            </a:extLst>
          </p:cNvPr>
          <p:cNvGraphicFramePr/>
          <p:nvPr userDrawn="1">
            <p:extLst>
              <p:ext uri="{D42A27DB-BD31-4B8C-83A1-F6EECF244321}">
                <p14:modId xmlns:p14="http://schemas.microsoft.com/office/powerpoint/2010/main" val="3000141877"/>
              </p:ext>
            </p:extLst>
          </p:nvPr>
        </p:nvGraphicFramePr>
        <p:xfrm>
          <a:off x="651840" y="1825625"/>
          <a:ext cx="8128000" cy="41115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0134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tx1"/>
        </a:solidFill>
        <a:effectLst/>
      </p:bgPr>
    </p:bg>
    <p:spTree>
      <p:nvGrpSpPr>
        <p:cNvPr id="1" name=""/>
        <p:cNvGrpSpPr/>
        <p:nvPr/>
      </p:nvGrpSpPr>
      <p:grpSpPr>
        <a:xfrm>
          <a:off x="0" y="0"/>
          <a:ext cx="0" cy="0"/>
          <a:chOff x="0" y="0"/>
          <a:chExt cx="0" cy="0"/>
        </a:xfrm>
      </p:grpSpPr>
      <p:pic>
        <p:nvPicPr>
          <p:cNvPr id="7" name="Picture 6" descr="A picture containing text, outdoor&#10;&#10;Description automatically generated">
            <a:extLst>
              <a:ext uri="{FF2B5EF4-FFF2-40B4-BE49-F238E27FC236}">
                <a16:creationId xmlns:a16="http://schemas.microsoft.com/office/drawing/2014/main" id="{8566BE10-1413-2647-A948-16486FD6EFE3}"/>
              </a:ext>
            </a:extLst>
          </p:cNvPr>
          <p:cNvPicPr>
            <a:picLocks noChangeAspect="1"/>
          </p:cNvPicPr>
          <p:nvPr userDrawn="1"/>
        </p:nvPicPr>
        <p:blipFill>
          <a:blip r:embed="rId2"/>
          <a:stretch>
            <a:fillRect/>
          </a:stretch>
        </p:blipFill>
        <p:spPr>
          <a:xfrm rot="10800000">
            <a:off x="0" y="0"/>
            <a:ext cx="12192000" cy="3706368"/>
          </a:xfrm>
          <a:prstGeom prst="rect">
            <a:avLst/>
          </a:prstGeom>
        </p:spPr>
      </p:pic>
      <p:sp>
        <p:nvSpPr>
          <p:cNvPr id="2" name="Title 1">
            <a:extLst>
              <a:ext uri="{FF2B5EF4-FFF2-40B4-BE49-F238E27FC236}">
                <a16:creationId xmlns:a16="http://schemas.microsoft.com/office/drawing/2014/main" id="{078F1B22-8D3F-404F-9DD0-8BC41F3ED0D7}"/>
              </a:ext>
            </a:extLst>
          </p:cNvPr>
          <p:cNvSpPr>
            <a:spLocks noGrp="1"/>
          </p:cNvSpPr>
          <p:nvPr>
            <p:ph type="ctrTitle" hasCustomPrompt="1"/>
          </p:nvPr>
        </p:nvSpPr>
        <p:spPr>
          <a:xfrm>
            <a:off x="7360920" y="5659428"/>
            <a:ext cx="4135120" cy="483383"/>
          </a:xfrm>
        </p:spPr>
        <p:txBody>
          <a:bodyPr anchor="t">
            <a:noAutofit/>
          </a:bodyPr>
          <a:lstStyle>
            <a:lvl1pPr algn="r">
              <a:defRPr sz="3600">
                <a:solidFill>
                  <a:schemeClr val="bg1"/>
                </a:solidFill>
              </a:defRPr>
            </a:lvl1pPr>
          </a:lstStyle>
          <a:p>
            <a:r>
              <a:rPr lang="en-GB" dirty="0" err="1"/>
              <a:t>www.tus.ie</a:t>
            </a:r>
            <a:endParaRPr lang="en-US" dirty="0"/>
          </a:p>
        </p:txBody>
      </p:sp>
      <p:pic>
        <p:nvPicPr>
          <p:cNvPr id="5" name="Picture 4" descr="A picture containing text, clipart&#10;&#10;Description automatically generated">
            <a:extLst>
              <a:ext uri="{FF2B5EF4-FFF2-40B4-BE49-F238E27FC236}">
                <a16:creationId xmlns:a16="http://schemas.microsoft.com/office/drawing/2014/main" id="{489DDCF4-9EA4-A947-A1EC-A896C1FDCE90}"/>
              </a:ext>
            </a:extLst>
          </p:cNvPr>
          <p:cNvPicPr>
            <a:picLocks noChangeAspect="1"/>
          </p:cNvPicPr>
          <p:nvPr userDrawn="1"/>
        </p:nvPicPr>
        <p:blipFill>
          <a:blip r:embed="rId3"/>
          <a:stretch>
            <a:fillRect/>
          </a:stretch>
        </p:blipFill>
        <p:spPr>
          <a:xfrm>
            <a:off x="767870" y="5470377"/>
            <a:ext cx="1940579" cy="780207"/>
          </a:xfrm>
          <a:prstGeom prst="rect">
            <a:avLst/>
          </a:prstGeom>
        </p:spPr>
      </p:pic>
      <p:sp>
        <p:nvSpPr>
          <p:cNvPr id="21" name="Content Placeholder 2">
            <a:extLst>
              <a:ext uri="{FF2B5EF4-FFF2-40B4-BE49-F238E27FC236}">
                <a16:creationId xmlns:a16="http://schemas.microsoft.com/office/drawing/2014/main" id="{52FE59F2-300F-524C-A6D3-512856B347F8}"/>
              </a:ext>
            </a:extLst>
          </p:cNvPr>
          <p:cNvSpPr>
            <a:spLocks noGrp="1"/>
          </p:cNvSpPr>
          <p:nvPr>
            <p:ph idx="10" hasCustomPrompt="1"/>
          </p:nvPr>
        </p:nvSpPr>
        <p:spPr>
          <a:xfrm>
            <a:off x="1738160" y="3389339"/>
            <a:ext cx="8715680" cy="927799"/>
          </a:xfrm>
        </p:spPr>
        <p:txBody>
          <a:bodyPr>
            <a:noAutofit/>
          </a:bodyPr>
          <a:lstStyle>
            <a:lvl1pPr marL="0" indent="0" algn="ctr">
              <a:lnSpc>
                <a:spcPct val="100000"/>
              </a:lnSpc>
              <a:buNone/>
              <a:defRPr sz="2400">
                <a:solidFill>
                  <a:schemeClr val="bg1"/>
                </a:solidFill>
              </a:defRPr>
            </a:lvl1pPr>
            <a:lvl2pPr marL="457200" indent="0" algn="ctr">
              <a:lnSpc>
                <a:spcPct val="100000"/>
              </a:lnSpc>
              <a:buNone/>
              <a:defRPr sz="2000">
                <a:solidFill>
                  <a:schemeClr val="bg1"/>
                </a:solidFill>
              </a:defRPr>
            </a:lvl2pPr>
            <a:lvl3pPr marL="914400" indent="0" algn="ctr">
              <a:lnSpc>
                <a:spcPct val="100000"/>
              </a:lnSpc>
              <a:buNone/>
              <a:defRPr sz="2000">
                <a:solidFill>
                  <a:schemeClr val="bg1"/>
                </a:solidFill>
              </a:defRPr>
            </a:lvl3pPr>
            <a:lvl4pPr marL="1371600" indent="0" algn="ctr">
              <a:lnSpc>
                <a:spcPct val="100000"/>
              </a:lnSpc>
              <a:buNone/>
              <a:defRPr sz="2000">
                <a:solidFill>
                  <a:schemeClr val="bg1"/>
                </a:solidFill>
              </a:defRPr>
            </a:lvl4pPr>
            <a:lvl5pPr marL="1828800" indent="0" algn="ctr">
              <a:lnSpc>
                <a:spcPct val="100000"/>
              </a:lnSpc>
              <a:buNone/>
              <a:defRPr sz="2000">
                <a:solidFill>
                  <a:schemeClr val="bg1"/>
                </a:solidFill>
              </a:defRPr>
            </a:lvl5pPr>
          </a:lstStyle>
          <a:p>
            <a:pPr lvl="0"/>
            <a:r>
              <a:rPr lang="en-GB" dirty="0"/>
              <a:t>Thank you!</a:t>
            </a:r>
          </a:p>
          <a:p>
            <a:pPr lvl="0"/>
            <a:r>
              <a:rPr lang="en-GB" dirty="0"/>
              <a:t>Click to edit Master text styles</a:t>
            </a:r>
            <a:endParaRPr lang="en-US" dirty="0"/>
          </a:p>
        </p:txBody>
      </p:sp>
    </p:spTree>
    <p:extLst>
      <p:ext uri="{BB962C8B-B14F-4D97-AF65-F5344CB8AC3E}">
        <p14:creationId xmlns:p14="http://schemas.microsoft.com/office/powerpoint/2010/main" val="1657792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7265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vox basic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72F2E-3F20-0DC0-CFA3-D11D49B01C69}"/>
              </a:ext>
            </a:extLst>
          </p:cNvPr>
          <p:cNvSpPr>
            <a:spLocks noGrp="1"/>
          </p:cNvSpPr>
          <p:nvPr>
            <p:ph type="title"/>
          </p:nvPr>
        </p:nvSpPr>
        <p:spPr/>
        <p:txBody>
          <a:bodyPr/>
          <a:lstStyle/>
          <a:p>
            <a:r>
              <a:rPr lang="en-US"/>
              <a:t>Click to edit Master title style</a:t>
            </a:r>
            <a:endParaRPr lang="en-FI"/>
          </a:p>
        </p:txBody>
      </p:sp>
      <p:sp>
        <p:nvSpPr>
          <p:cNvPr id="3" name="Date Placeholder 2">
            <a:extLst>
              <a:ext uri="{FF2B5EF4-FFF2-40B4-BE49-F238E27FC236}">
                <a16:creationId xmlns:a16="http://schemas.microsoft.com/office/drawing/2014/main" id="{33DD3D74-F972-E096-E828-44B6C11A314C}"/>
              </a:ext>
            </a:extLst>
          </p:cNvPr>
          <p:cNvSpPr>
            <a:spLocks noGrp="1"/>
          </p:cNvSpPr>
          <p:nvPr>
            <p:ph type="dt" sz="half" idx="10"/>
          </p:nvPr>
        </p:nvSpPr>
        <p:spPr/>
        <p:txBody>
          <a:bodyPr/>
          <a:lstStyle/>
          <a:p>
            <a:fld id="{1663657D-8E22-4681-BD7E-16E8F6F56673}" type="datetimeFigureOut">
              <a:rPr lang="en-FI" smtClean="0"/>
              <a:t>03/25/2026</a:t>
            </a:fld>
            <a:endParaRPr lang="en-FI"/>
          </a:p>
        </p:txBody>
      </p:sp>
      <p:sp>
        <p:nvSpPr>
          <p:cNvPr id="4" name="Footer Placeholder 3">
            <a:extLst>
              <a:ext uri="{FF2B5EF4-FFF2-40B4-BE49-F238E27FC236}">
                <a16:creationId xmlns:a16="http://schemas.microsoft.com/office/drawing/2014/main" id="{03087A18-8950-3A86-D6FB-14BF0F08BA1C}"/>
              </a:ext>
            </a:extLst>
          </p:cNvPr>
          <p:cNvSpPr>
            <a:spLocks noGrp="1"/>
          </p:cNvSpPr>
          <p:nvPr>
            <p:ph type="ftr" sz="quarter" idx="11"/>
          </p:nvPr>
        </p:nvSpPr>
        <p:spPr/>
        <p:txBody>
          <a:bodyPr/>
          <a:lstStyle/>
          <a:p>
            <a:endParaRPr lang="en-FI"/>
          </a:p>
        </p:txBody>
      </p:sp>
      <p:sp>
        <p:nvSpPr>
          <p:cNvPr id="5" name="Slide Number Placeholder 4">
            <a:extLst>
              <a:ext uri="{FF2B5EF4-FFF2-40B4-BE49-F238E27FC236}">
                <a16:creationId xmlns:a16="http://schemas.microsoft.com/office/drawing/2014/main" id="{AED9F6BC-1B26-1DC3-0C4B-4C12F07C71C1}"/>
              </a:ext>
            </a:extLst>
          </p:cNvPr>
          <p:cNvSpPr>
            <a:spLocks noGrp="1"/>
          </p:cNvSpPr>
          <p:nvPr>
            <p:ph type="sldNum" sz="quarter" idx="12"/>
          </p:nvPr>
        </p:nvSpPr>
        <p:spPr/>
        <p:txBody>
          <a:bodyPr/>
          <a:lstStyle/>
          <a:p>
            <a:fld id="{9D4AD3D6-B89C-4D82-B254-B84B3D342745}" type="slidenum">
              <a:rPr lang="en-FI" smtClean="0"/>
              <a:t>‹#›</a:t>
            </a:fld>
            <a:endParaRPr lang="en-FI"/>
          </a:p>
        </p:txBody>
      </p:sp>
      <p:sp>
        <p:nvSpPr>
          <p:cNvPr id="7" name="Content Placeholder 6">
            <a:extLst>
              <a:ext uri="{FF2B5EF4-FFF2-40B4-BE49-F238E27FC236}">
                <a16:creationId xmlns:a16="http://schemas.microsoft.com/office/drawing/2014/main" id="{1CADAFE8-3608-FDE7-C3ED-12BD6811F72B}"/>
              </a:ext>
            </a:extLst>
          </p:cNvPr>
          <p:cNvSpPr>
            <a:spLocks noGrp="1"/>
          </p:cNvSpPr>
          <p:nvPr>
            <p:ph sz="quarter" idx="13"/>
          </p:nvPr>
        </p:nvSpPr>
        <p:spPr>
          <a:xfrm>
            <a:off x="838200" y="1798320"/>
            <a:ext cx="10515600" cy="4429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Tree>
    <p:extLst>
      <p:ext uri="{BB962C8B-B14F-4D97-AF65-F5344CB8AC3E}">
        <p14:creationId xmlns:p14="http://schemas.microsoft.com/office/powerpoint/2010/main" val="503437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1B22-8D3F-404F-9DD0-8BC41F3ED0D7}"/>
              </a:ext>
            </a:extLst>
          </p:cNvPr>
          <p:cNvSpPr>
            <a:spLocks noGrp="1"/>
          </p:cNvSpPr>
          <p:nvPr>
            <p:ph type="ctrTitle" hasCustomPrompt="1"/>
          </p:nvPr>
        </p:nvSpPr>
        <p:spPr>
          <a:xfrm>
            <a:off x="812800" y="1122363"/>
            <a:ext cx="8401684" cy="2387600"/>
          </a:xfrm>
        </p:spPr>
        <p:txBody>
          <a:bodyPr anchor="t"/>
          <a:lstStyle>
            <a:lvl1pPr algn="l">
              <a:defRPr sz="6000">
                <a:solidFill>
                  <a:schemeClr val="tx1"/>
                </a:solidFill>
              </a:defRPr>
            </a:lvl1pPr>
          </a:lstStyle>
          <a:p>
            <a:r>
              <a:rPr lang="en-GB" dirty="0"/>
              <a:t>Click to edit Presentation Title</a:t>
            </a:r>
            <a:endParaRPr lang="en-US" dirty="0"/>
          </a:p>
        </p:txBody>
      </p:sp>
      <p:sp>
        <p:nvSpPr>
          <p:cNvPr id="3" name="Subtitle 2">
            <a:extLst>
              <a:ext uri="{FF2B5EF4-FFF2-40B4-BE49-F238E27FC236}">
                <a16:creationId xmlns:a16="http://schemas.microsoft.com/office/drawing/2014/main" id="{7E10DA17-BAAF-2747-B8EB-9ADE136E7061}"/>
              </a:ext>
            </a:extLst>
          </p:cNvPr>
          <p:cNvSpPr>
            <a:spLocks noGrp="1"/>
          </p:cNvSpPr>
          <p:nvPr>
            <p:ph type="subTitle" idx="1" hasCustomPrompt="1"/>
          </p:nvPr>
        </p:nvSpPr>
        <p:spPr>
          <a:xfrm>
            <a:off x="812800" y="3602038"/>
            <a:ext cx="8401684" cy="1245535"/>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Subheading - optional</a:t>
            </a:r>
            <a:endParaRPr lang="en-US" dirty="0"/>
          </a:p>
        </p:txBody>
      </p:sp>
      <p:grpSp>
        <p:nvGrpSpPr>
          <p:cNvPr id="8" name="Group 7">
            <a:extLst>
              <a:ext uri="{FF2B5EF4-FFF2-40B4-BE49-F238E27FC236}">
                <a16:creationId xmlns:a16="http://schemas.microsoft.com/office/drawing/2014/main" id="{116F3420-0307-3F49-B0C0-388C85B60E49}"/>
              </a:ext>
            </a:extLst>
          </p:cNvPr>
          <p:cNvGrpSpPr/>
          <p:nvPr userDrawn="1"/>
        </p:nvGrpSpPr>
        <p:grpSpPr>
          <a:xfrm>
            <a:off x="9212126" y="0"/>
            <a:ext cx="3183073" cy="6858000"/>
            <a:chOff x="9214484" y="5080"/>
            <a:chExt cx="3180715" cy="6852920"/>
          </a:xfrm>
        </p:grpSpPr>
        <p:pic>
          <p:nvPicPr>
            <p:cNvPr id="7" name="Picture 6" descr="A picture containing qr code&#10;&#10;Description automatically generated">
              <a:extLst>
                <a:ext uri="{FF2B5EF4-FFF2-40B4-BE49-F238E27FC236}">
                  <a16:creationId xmlns:a16="http://schemas.microsoft.com/office/drawing/2014/main" id="{37B94FE1-2DA1-5441-8E43-A3A1B38882FA}"/>
                </a:ext>
              </a:extLst>
            </p:cNvPr>
            <p:cNvPicPr>
              <a:picLocks noChangeAspect="1"/>
            </p:cNvPicPr>
            <p:nvPr userDrawn="1"/>
          </p:nvPicPr>
          <p:blipFill>
            <a:blip r:embed="rId2"/>
            <a:stretch>
              <a:fillRect/>
            </a:stretch>
          </p:blipFill>
          <p:spPr>
            <a:xfrm>
              <a:off x="9214484" y="3429000"/>
              <a:ext cx="2977515" cy="3429000"/>
            </a:xfrm>
            <a:prstGeom prst="rect">
              <a:avLst/>
            </a:prstGeom>
          </p:spPr>
        </p:pic>
        <p:pic>
          <p:nvPicPr>
            <p:cNvPr id="20" name="Picture 19" descr="A picture containing qr code&#10;&#10;Description automatically generated">
              <a:extLst>
                <a:ext uri="{FF2B5EF4-FFF2-40B4-BE49-F238E27FC236}">
                  <a16:creationId xmlns:a16="http://schemas.microsoft.com/office/drawing/2014/main" id="{49A5AA3C-7390-8745-B0D8-B630FAEEAE6A}"/>
                </a:ext>
              </a:extLst>
            </p:cNvPr>
            <p:cNvPicPr>
              <a:picLocks noChangeAspect="1"/>
            </p:cNvPicPr>
            <p:nvPr userDrawn="1"/>
          </p:nvPicPr>
          <p:blipFill>
            <a:blip r:embed="rId2"/>
            <a:stretch>
              <a:fillRect/>
            </a:stretch>
          </p:blipFill>
          <p:spPr>
            <a:xfrm>
              <a:off x="9417684" y="5080"/>
              <a:ext cx="2977515" cy="3429000"/>
            </a:xfrm>
            <a:prstGeom prst="rect">
              <a:avLst/>
            </a:prstGeom>
          </p:spPr>
        </p:pic>
      </p:grpSp>
      <p:pic>
        <p:nvPicPr>
          <p:cNvPr id="10" name="Picture 9" descr="A picture containing shape&#10;&#10;Description automatically generated">
            <a:extLst>
              <a:ext uri="{FF2B5EF4-FFF2-40B4-BE49-F238E27FC236}">
                <a16:creationId xmlns:a16="http://schemas.microsoft.com/office/drawing/2014/main" id="{22036045-C79C-3F48-9150-734AD61FF1B4}"/>
              </a:ext>
            </a:extLst>
          </p:cNvPr>
          <p:cNvPicPr>
            <a:picLocks noChangeAspect="1"/>
          </p:cNvPicPr>
          <p:nvPr userDrawn="1"/>
        </p:nvPicPr>
        <p:blipFill>
          <a:blip r:embed="rId3"/>
          <a:stretch>
            <a:fillRect/>
          </a:stretch>
        </p:blipFill>
        <p:spPr>
          <a:xfrm>
            <a:off x="812800" y="5289867"/>
            <a:ext cx="2217492" cy="891539"/>
          </a:xfrm>
          <a:prstGeom prst="rect">
            <a:avLst/>
          </a:prstGeom>
        </p:spPr>
      </p:pic>
    </p:spTree>
    <p:extLst>
      <p:ext uri="{BB962C8B-B14F-4D97-AF65-F5344CB8AC3E}">
        <p14:creationId xmlns:p14="http://schemas.microsoft.com/office/powerpoint/2010/main" val="2718275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80E0A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1B22-8D3F-404F-9DD0-8BC41F3ED0D7}"/>
              </a:ext>
            </a:extLst>
          </p:cNvPr>
          <p:cNvSpPr>
            <a:spLocks noGrp="1"/>
          </p:cNvSpPr>
          <p:nvPr>
            <p:ph type="ctrTitle" hasCustomPrompt="1"/>
          </p:nvPr>
        </p:nvSpPr>
        <p:spPr>
          <a:xfrm>
            <a:off x="812800" y="1122363"/>
            <a:ext cx="7985760" cy="2387600"/>
          </a:xfrm>
        </p:spPr>
        <p:txBody>
          <a:bodyPr anchor="t">
            <a:normAutofit/>
          </a:bodyPr>
          <a:lstStyle>
            <a:lvl1pPr algn="l">
              <a:defRPr sz="4800">
                <a:solidFill>
                  <a:schemeClr val="tx1"/>
                </a:solidFill>
              </a:defRPr>
            </a:lvl1pPr>
          </a:lstStyle>
          <a:p>
            <a:r>
              <a:rPr lang="en-GB" dirty="0"/>
              <a:t>Click to edit </a:t>
            </a:r>
            <a:br>
              <a:rPr lang="en-GB" dirty="0"/>
            </a:br>
            <a:r>
              <a:rPr lang="en-GB" dirty="0"/>
              <a:t>Chapter Divider</a:t>
            </a:r>
            <a:endParaRPr lang="en-US" dirty="0"/>
          </a:p>
        </p:txBody>
      </p:sp>
      <p:grpSp>
        <p:nvGrpSpPr>
          <p:cNvPr id="4" name="Group 3">
            <a:extLst>
              <a:ext uri="{FF2B5EF4-FFF2-40B4-BE49-F238E27FC236}">
                <a16:creationId xmlns:a16="http://schemas.microsoft.com/office/drawing/2014/main" id="{7707C054-6C21-3845-9B4F-6A543B8C4B12}"/>
              </a:ext>
            </a:extLst>
          </p:cNvPr>
          <p:cNvGrpSpPr/>
          <p:nvPr userDrawn="1"/>
        </p:nvGrpSpPr>
        <p:grpSpPr>
          <a:xfrm rot="10800000">
            <a:off x="812800" y="3119118"/>
            <a:ext cx="1152000" cy="206401"/>
            <a:chOff x="651840" y="6045198"/>
            <a:chExt cx="1152000" cy="206401"/>
          </a:xfrm>
        </p:grpSpPr>
        <p:sp>
          <p:nvSpPr>
            <p:cNvPr id="9" name="Rectangle 8">
              <a:extLst>
                <a:ext uri="{FF2B5EF4-FFF2-40B4-BE49-F238E27FC236}">
                  <a16:creationId xmlns:a16="http://schemas.microsoft.com/office/drawing/2014/main" id="{892888E3-21CA-D24E-9D7D-8EAB4C652B26}"/>
                </a:ext>
              </a:extLst>
            </p:cNvPr>
            <p:cNvSpPr>
              <a:spLocks/>
            </p:cNvSpPr>
            <p:nvPr userDrawn="1"/>
          </p:nvSpPr>
          <p:spPr>
            <a:xfrm>
              <a:off x="651840" y="6045198"/>
              <a:ext cx="720000" cy="108000"/>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DCB76DA-A9B3-0D46-9015-D7CFEB670060}"/>
                </a:ext>
              </a:extLst>
            </p:cNvPr>
            <p:cNvSpPr/>
            <p:nvPr userDrawn="1"/>
          </p:nvSpPr>
          <p:spPr>
            <a:xfrm>
              <a:off x="1371840" y="6143599"/>
              <a:ext cx="432000" cy="108000"/>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A picture containing light&#10;&#10;Description automatically generated">
            <a:extLst>
              <a:ext uri="{FF2B5EF4-FFF2-40B4-BE49-F238E27FC236}">
                <a16:creationId xmlns:a16="http://schemas.microsoft.com/office/drawing/2014/main" id="{576EF6A5-8F93-644C-A7B7-2F4E0C2FE6FE}"/>
              </a:ext>
            </a:extLst>
          </p:cNvPr>
          <p:cNvPicPr>
            <a:picLocks noChangeAspect="1"/>
          </p:cNvPicPr>
          <p:nvPr userDrawn="1"/>
        </p:nvPicPr>
        <p:blipFill>
          <a:blip r:embed="rId2"/>
          <a:stretch>
            <a:fillRect/>
          </a:stretch>
        </p:blipFill>
        <p:spPr>
          <a:xfrm>
            <a:off x="9177346" y="0"/>
            <a:ext cx="3038094" cy="6858000"/>
          </a:xfrm>
          <a:prstGeom prst="rect">
            <a:avLst/>
          </a:prstGeom>
        </p:spPr>
      </p:pic>
      <p:sp>
        <p:nvSpPr>
          <p:cNvPr id="10" name="Content Placeholder 2">
            <a:extLst>
              <a:ext uri="{FF2B5EF4-FFF2-40B4-BE49-F238E27FC236}">
                <a16:creationId xmlns:a16="http://schemas.microsoft.com/office/drawing/2014/main" id="{87752CDC-5110-CE4E-954B-7EDCB7C6F642}"/>
              </a:ext>
            </a:extLst>
          </p:cNvPr>
          <p:cNvSpPr>
            <a:spLocks noGrp="1"/>
          </p:cNvSpPr>
          <p:nvPr>
            <p:ph idx="1" hasCustomPrompt="1"/>
          </p:nvPr>
        </p:nvSpPr>
        <p:spPr>
          <a:xfrm>
            <a:off x="812800" y="3608363"/>
            <a:ext cx="8364546" cy="2220835"/>
          </a:xfrm>
        </p:spPr>
        <p:txBody>
          <a:bodyPr>
            <a:normAutofit/>
          </a:bodyPr>
          <a:lstStyle>
            <a:lvl1pPr marL="0" indent="0">
              <a:lnSpc>
                <a:spcPct val="100000"/>
              </a:lnSpc>
              <a:buNone/>
              <a:defRPr sz="2000"/>
            </a:lvl1pPr>
            <a:lvl2pPr marL="457200" indent="0">
              <a:lnSpc>
                <a:spcPct val="100000"/>
              </a:lnSpc>
              <a:buNone/>
              <a:defRPr sz="2000"/>
            </a:lvl2pPr>
            <a:lvl3pPr marL="914400" indent="0">
              <a:lnSpc>
                <a:spcPct val="100000"/>
              </a:lnSpc>
              <a:buNone/>
              <a:defRPr sz="2000"/>
            </a:lvl3pPr>
            <a:lvl4pPr marL="1371600" indent="0">
              <a:lnSpc>
                <a:spcPct val="100000"/>
              </a:lnSpc>
              <a:buNone/>
              <a:defRPr sz="2000"/>
            </a:lvl4pPr>
            <a:lvl5pPr marL="1828800" indent="0">
              <a:lnSpc>
                <a:spcPct val="100000"/>
              </a:lnSpc>
              <a:buNone/>
              <a:defRPr sz="2000"/>
            </a:lvl5pPr>
          </a:lstStyle>
          <a:p>
            <a:pPr lvl="0"/>
            <a:r>
              <a:rPr lang="en-GB" dirty="0"/>
              <a:t>Click to edit Intro Paragraph</a:t>
            </a:r>
            <a:endParaRPr lang="en-US" dirty="0"/>
          </a:p>
        </p:txBody>
      </p:sp>
    </p:spTree>
    <p:extLst>
      <p:ext uri="{BB962C8B-B14F-4D97-AF65-F5344CB8AC3E}">
        <p14:creationId xmlns:p14="http://schemas.microsoft.com/office/powerpoint/2010/main" val="2166078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pic>
        <p:nvPicPr>
          <p:cNvPr id="12" name="Picture 11" descr="A picture containing light&#10;&#10;Description automatically generated">
            <a:extLst>
              <a:ext uri="{FF2B5EF4-FFF2-40B4-BE49-F238E27FC236}">
                <a16:creationId xmlns:a16="http://schemas.microsoft.com/office/drawing/2014/main" id="{576EF6A5-8F93-644C-A7B7-2F4E0C2FE6FE}"/>
              </a:ext>
            </a:extLst>
          </p:cNvPr>
          <p:cNvPicPr>
            <a:picLocks noChangeAspect="1"/>
          </p:cNvPicPr>
          <p:nvPr userDrawn="1"/>
        </p:nvPicPr>
        <p:blipFill>
          <a:blip r:embed="rId2"/>
          <a:stretch>
            <a:fillRect/>
          </a:stretch>
        </p:blipFill>
        <p:spPr>
          <a:xfrm>
            <a:off x="9177346" y="0"/>
            <a:ext cx="3038094" cy="6858000"/>
          </a:xfrm>
          <a:prstGeom prst="rect">
            <a:avLst/>
          </a:prstGeom>
        </p:spPr>
      </p:pic>
      <p:sp>
        <p:nvSpPr>
          <p:cNvPr id="8" name="Title 1">
            <a:extLst>
              <a:ext uri="{FF2B5EF4-FFF2-40B4-BE49-F238E27FC236}">
                <a16:creationId xmlns:a16="http://schemas.microsoft.com/office/drawing/2014/main" id="{E8713C64-F576-3347-B803-3F3D3FA73F2F}"/>
              </a:ext>
            </a:extLst>
          </p:cNvPr>
          <p:cNvSpPr>
            <a:spLocks noGrp="1"/>
          </p:cNvSpPr>
          <p:nvPr>
            <p:ph type="title" hasCustomPrompt="1"/>
          </p:nvPr>
        </p:nvSpPr>
        <p:spPr>
          <a:xfrm>
            <a:off x="672160" y="708562"/>
            <a:ext cx="8505186" cy="1117063"/>
          </a:xfrm>
        </p:spPr>
        <p:txBody>
          <a:bodyPr anchor="t">
            <a:normAutofit/>
          </a:bodyPr>
          <a:lstStyle>
            <a:lvl1pPr>
              <a:defRPr sz="2800"/>
            </a:lvl1pPr>
          </a:lstStyle>
          <a:p>
            <a:r>
              <a:rPr lang="en-GB" dirty="0"/>
              <a:t>Slide Heading</a:t>
            </a:r>
            <a:endParaRPr lang="en-US" dirty="0"/>
          </a:p>
        </p:txBody>
      </p:sp>
      <p:sp>
        <p:nvSpPr>
          <p:cNvPr id="10" name="Content Placeholder 2">
            <a:extLst>
              <a:ext uri="{FF2B5EF4-FFF2-40B4-BE49-F238E27FC236}">
                <a16:creationId xmlns:a16="http://schemas.microsoft.com/office/drawing/2014/main" id="{9CAD1FBC-C452-A841-BE81-9BFE70460865}"/>
              </a:ext>
            </a:extLst>
          </p:cNvPr>
          <p:cNvSpPr>
            <a:spLocks noGrp="1"/>
          </p:cNvSpPr>
          <p:nvPr>
            <p:ph idx="1"/>
          </p:nvPr>
        </p:nvSpPr>
        <p:spPr>
          <a:xfrm>
            <a:off x="672160" y="1825625"/>
            <a:ext cx="8505186" cy="4003574"/>
          </a:xfrm>
        </p:spPr>
        <p:txBody>
          <a:bodyPr>
            <a:norm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82654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F9267A86-9229-DC4E-B1AA-8F0E3F7FB983}"/>
              </a:ext>
            </a:extLst>
          </p:cNvPr>
          <p:cNvSpPr>
            <a:spLocks noGrp="1"/>
          </p:cNvSpPr>
          <p:nvPr>
            <p:ph type="pic" idx="1"/>
          </p:nvPr>
        </p:nvSpPr>
        <p:spPr>
          <a:xfrm>
            <a:off x="0" y="0"/>
            <a:ext cx="12191848" cy="6858000"/>
          </a:xfrm>
        </p:spPr>
        <p:txBody>
          <a:bodyPr>
            <a:normAutofit/>
          </a:bodyPr>
          <a:lstStyle>
            <a:lvl1pPr marL="0" indent="0">
              <a:buNone/>
              <a:defRPr sz="3200">
                <a:solidFill>
                  <a:schemeClr val="bg1"/>
                </a:solidFill>
              </a:defRPr>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GB" dirty="0"/>
              <a:t>Click icon to add picture</a:t>
            </a:r>
            <a:endParaRPr lang="en-US" dirty="0"/>
          </a:p>
        </p:txBody>
      </p:sp>
      <p:pic>
        <p:nvPicPr>
          <p:cNvPr id="7" name="Picture 6" descr="A picture containing qr code&#10;&#10;Description automatically generated">
            <a:extLst>
              <a:ext uri="{FF2B5EF4-FFF2-40B4-BE49-F238E27FC236}">
                <a16:creationId xmlns:a16="http://schemas.microsoft.com/office/drawing/2014/main" id="{37B94FE1-2DA1-5441-8E43-A3A1B38882FA}"/>
              </a:ext>
            </a:extLst>
          </p:cNvPr>
          <p:cNvPicPr>
            <a:picLocks noChangeAspect="1"/>
          </p:cNvPicPr>
          <p:nvPr userDrawn="1"/>
        </p:nvPicPr>
        <p:blipFill>
          <a:blip r:embed="rId3"/>
          <a:stretch>
            <a:fillRect/>
          </a:stretch>
        </p:blipFill>
        <p:spPr>
          <a:xfrm>
            <a:off x="6228080" y="-10064"/>
            <a:ext cx="5963768" cy="6868064"/>
          </a:xfrm>
          <a:prstGeom prst="rect">
            <a:avLst/>
          </a:prstGeom>
        </p:spPr>
      </p:pic>
    </p:spTree>
    <p:extLst>
      <p:ext uri="{BB962C8B-B14F-4D97-AF65-F5344CB8AC3E}">
        <p14:creationId xmlns:p14="http://schemas.microsoft.com/office/powerpoint/2010/main" val="597220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tx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56AF46C-A220-A44A-838E-0FEC5B4E27C9}"/>
              </a:ext>
            </a:extLst>
          </p:cNvPr>
          <p:cNvSpPr>
            <a:spLocks noGrp="1"/>
          </p:cNvSpPr>
          <p:nvPr>
            <p:ph type="pic" idx="1"/>
          </p:nvPr>
        </p:nvSpPr>
        <p:spPr>
          <a:xfrm>
            <a:off x="0" y="0"/>
            <a:ext cx="8162365" cy="6858000"/>
          </a:xfrm>
        </p:spPr>
        <p:txBody>
          <a:bodyPr>
            <a:normAutofit/>
          </a:bodyPr>
          <a:lstStyle>
            <a:lvl1pPr marL="0" indent="0">
              <a:buNone/>
              <a:defRPr sz="3200">
                <a:solidFill>
                  <a:schemeClr val="bg1"/>
                </a:solidFill>
              </a:defRPr>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GB" dirty="0"/>
              <a:t>Click icon to add picture</a:t>
            </a:r>
            <a:endParaRPr lang="en-US" dirty="0"/>
          </a:p>
        </p:txBody>
      </p:sp>
      <p:grpSp>
        <p:nvGrpSpPr>
          <p:cNvPr id="2" name="Group 1">
            <a:extLst>
              <a:ext uri="{FF2B5EF4-FFF2-40B4-BE49-F238E27FC236}">
                <a16:creationId xmlns:a16="http://schemas.microsoft.com/office/drawing/2014/main" id="{920E01B8-EDDD-AA4D-919A-85C497427E9E}"/>
              </a:ext>
            </a:extLst>
          </p:cNvPr>
          <p:cNvGrpSpPr/>
          <p:nvPr userDrawn="1"/>
        </p:nvGrpSpPr>
        <p:grpSpPr>
          <a:xfrm>
            <a:off x="8162365" y="0"/>
            <a:ext cx="4029635" cy="6858000"/>
            <a:chOff x="8162365" y="0"/>
            <a:chExt cx="4029635" cy="6858000"/>
          </a:xfrm>
        </p:grpSpPr>
        <p:grpSp>
          <p:nvGrpSpPr>
            <p:cNvPr id="4" name="Group 3">
              <a:extLst>
                <a:ext uri="{FF2B5EF4-FFF2-40B4-BE49-F238E27FC236}">
                  <a16:creationId xmlns:a16="http://schemas.microsoft.com/office/drawing/2014/main" id="{2A5DF090-5F4D-8840-8F21-A3BC97F175A0}"/>
                </a:ext>
              </a:extLst>
            </p:cNvPr>
            <p:cNvGrpSpPr/>
            <p:nvPr userDrawn="1"/>
          </p:nvGrpSpPr>
          <p:grpSpPr>
            <a:xfrm>
              <a:off x="8162365" y="0"/>
              <a:ext cx="4029635" cy="3429000"/>
              <a:chOff x="0" y="5174319"/>
              <a:chExt cx="12192000" cy="1447120"/>
            </a:xfrm>
          </p:grpSpPr>
          <p:sp>
            <p:nvSpPr>
              <p:cNvPr id="5" name="Rectangle 4">
                <a:extLst>
                  <a:ext uri="{FF2B5EF4-FFF2-40B4-BE49-F238E27FC236}">
                    <a16:creationId xmlns:a16="http://schemas.microsoft.com/office/drawing/2014/main" id="{0EA095DC-70AA-DF48-AE36-4B5D00FDDDCE}"/>
                  </a:ext>
                </a:extLst>
              </p:cNvPr>
              <p:cNvSpPr/>
              <p:nvPr userDrawn="1"/>
            </p:nvSpPr>
            <p:spPr>
              <a:xfrm>
                <a:off x="0" y="6075679"/>
                <a:ext cx="9072000" cy="180000"/>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00C8D77-9231-074A-914A-28CBD8B81F32}"/>
                  </a:ext>
                </a:extLst>
              </p:cNvPr>
              <p:cNvSpPr/>
              <p:nvPr userDrawn="1"/>
            </p:nvSpPr>
            <p:spPr>
              <a:xfrm>
                <a:off x="9072000" y="5895679"/>
                <a:ext cx="3120000" cy="180000"/>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438F590-F127-1E42-A63B-E17A2AA8BBB6}"/>
                  </a:ext>
                </a:extLst>
              </p:cNvPr>
              <p:cNvSpPr/>
              <p:nvPr userDrawn="1"/>
            </p:nvSpPr>
            <p:spPr>
              <a:xfrm>
                <a:off x="0" y="5720079"/>
                <a:ext cx="9072000" cy="180000"/>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A799B40-5B74-234E-A6A9-ECAD94DF9738}"/>
                  </a:ext>
                </a:extLst>
              </p:cNvPr>
              <p:cNvSpPr/>
              <p:nvPr userDrawn="1"/>
            </p:nvSpPr>
            <p:spPr>
              <a:xfrm>
                <a:off x="9072000" y="5540079"/>
                <a:ext cx="3120000" cy="180000"/>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9741C07-A048-8E4B-A694-6C2C15AC6414}"/>
                  </a:ext>
                </a:extLst>
              </p:cNvPr>
              <p:cNvSpPr/>
              <p:nvPr userDrawn="1"/>
            </p:nvSpPr>
            <p:spPr>
              <a:xfrm>
                <a:off x="0" y="5354319"/>
                <a:ext cx="9072000" cy="180000"/>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FE86C26-B19E-6848-8BA5-AEAE44617826}"/>
                  </a:ext>
                </a:extLst>
              </p:cNvPr>
              <p:cNvSpPr/>
              <p:nvPr userDrawn="1"/>
            </p:nvSpPr>
            <p:spPr>
              <a:xfrm>
                <a:off x="9072000" y="5174319"/>
                <a:ext cx="3120000" cy="180000"/>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784491-BA72-C243-B30F-8987F1928EF8}"/>
                  </a:ext>
                </a:extLst>
              </p:cNvPr>
              <p:cNvSpPr/>
              <p:nvPr userDrawn="1"/>
            </p:nvSpPr>
            <p:spPr>
              <a:xfrm>
                <a:off x="0" y="6441439"/>
                <a:ext cx="9072000" cy="180000"/>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277C658-4C32-4C4D-A362-D24FBC18A100}"/>
                  </a:ext>
                </a:extLst>
              </p:cNvPr>
              <p:cNvSpPr/>
              <p:nvPr userDrawn="1"/>
            </p:nvSpPr>
            <p:spPr>
              <a:xfrm>
                <a:off x="9072000" y="6261439"/>
                <a:ext cx="3120000" cy="180000"/>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64F5C73D-ECCA-1144-A827-63EF05972F12}"/>
                </a:ext>
              </a:extLst>
            </p:cNvPr>
            <p:cNvGrpSpPr/>
            <p:nvPr userDrawn="1"/>
          </p:nvGrpSpPr>
          <p:grpSpPr>
            <a:xfrm>
              <a:off x="8162365" y="3429000"/>
              <a:ext cx="4029635" cy="3429000"/>
              <a:chOff x="0" y="5174319"/>
              <a:chExt cx="12192000" cy="1447120"/>
            </a:xfrm>
          </p:grpSpPr>
          <p:sp>
            <p:nvSpPr>
              <p:cNvPr id="15" name="Rectangle 14">
                <a:extLst>
                  <a:ext uri="{FF2B5EF4-FFF2-40B4-BE49-F238E27FC236}">
                    <a16:creationId xmlns:a16="http://schemas.microsoft.com/office/drawing/2014/main" id="{4DDC19E7-7D26-834B-8D9D-4358671D06FD}"/>
                  </a:ext>
                </a:extLst>
              </p:cNvPr>
              <p:cNvSpPr/>
              <p:nvPr userDrawn="1"/>
            </p:nvSpPr>
            <p:spPr>
              <a:xfrm>
                <a:off x="0" y="6075679"/>
                <a:ext cx="9072000" cy="180000"/>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5A7B0BA-9732-4A47-9C9D-F27D3D0E9558}"/>
                  </a:ext>
                </a:extLst>
              </p:cNvPr>
              <p:cNvSpPr/>
              <p:nvPr userDrawn="1"/>
            </p:nvSpPr>
            <p:spPr>
              <a:xfrm>
                <a:off x="9072000" y="5895679"/>
                <a:ext cx="3120000" cy="180000"/>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C9A5EE3-B18F-EA41-A551-780CCC68F939}"/>
                  </a:ext>
                </a:extLst>
              </p:cNvPr>
              <p:cNvSpPr/>
              <p:nvPr userDrawn="1"/>
            </p:nvSpPr>
            <p:spPr>
              <a:xfrm>
                <a:off x="0" y="5720079"/>
                <a:ext cx="9072000" cy="180000"/>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082A18B-EC08-094D-8CBE-624DBAC96BB7}"/>
                  </a:ext>
                </a:extLst>
              </p:cNvPr>
              <p:cNvSpPr/>
              <p:nvPr userDrawn="1"/>
            </p:nvSpPr>
            <p:spPr>
              <a:xfrm>
                <a:off x="9072000" y="5540079"/>
                <a:ext cx="3120000" cy="180000"/>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9934A4-CAA0-B44D-993C-B1840A8BEAC3}"/>
                  </a:ext>
                </a:extLst>
              </p:cNvPr>
              <p:cNvSpPr/>
              <p:nvPr userDrawn="1"/>
            </p:nvSpPr>
            <p:spPr>
              <a:xfrm>
                <a:off x="0" y="5354319"/>
                <a:ext cx="9072000" cy="180000"/>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38D9FC2-BF51-5249-9DE4-23A4166B8889}"/>
                  </a:ext>
                </a:extLst>
              </p:cNvPr>
              <p:cNvSpPr/>
              <p:nvPr userDrawn="1"/>
            </p:nvSpPr>
            <p:spPr>
              <a:xfrm>
                <a:off x="9072000" y="5174319"/>
                <a:ext cx="3120000" cy="180000"/>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48E6494-42A9-3742-9D97-7D1705E8EBA3}"/>
                  </a:ext>
                </a:extLst>
              </p:cNvPr>
              <p:cNvSpPr/>
              <p:nvPr userDrawn="1"/>
            </p:nvSpPr>
            <p:spPr>
              <a:xfrm>
                <a:off x="0" y="6441439"/>
                <a:ext cx="9072000" cy="180000"/>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002A858-FE74-4C4E-BB93-B16A856707C4}"/>
                  </a:ext>
                </a:extLst>
              </p:cNvPr>
              <p:cNvSpPr/>
              <p:nvPr userDrawn="1"/>
            </p:nvSpPr>
            <p:spPr>
              <a:xfrm>
                <a:off x="9072000" y="6261439"/>
                <a:ext cx="3120000" cy="180000"/>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667089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56AF46C-A220-A44A-838E-0FEC5B4E27C9}"/>
              </a:ext>
            </a:extLst>
          </p:cNvPr>
          <p:cNvSpPr>
            <a:spLocks noGrp="1"/>
          </p:cNvSpPr>
          <p:nvPr>
            <p:ph type="pic" idx="1"/>
          </p:nvPr>
        </p:nvSpPr>
        <p:spPr>
          <a:xfrm>
            <a:off x="0" y="0"/>
            <a:ext cx="8162365" cy="6858000"/>
          </a:xfrm>
        </p:spPr>
        <p:txBody>
          <a:bodyPr>
            <a:normAutofit/>
          </a:bodyPr>
          <a:lstStyle>
            <a:lvl1pPr marL="0" indent="0">
              <a:buNone/>
              <a:defRPr sz="3200">
                <a:solidFill>
                  <a:schemeClr val="bg1"/>
                </a:solidFill>
              </a:defRPr>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GB" dirty="0"/>
              <a:t>Click icon to add picture</a:t>
            </a:r>
            <a:endParaRPr lang="en-US" dirty="0"/>
          </a:p>
        </p:txBody>
      </p:sp>
      <p:grpSp>
        <p:nvGrpSpPr>
          <p:cNvPr id="43" name="Group 42">
            <a:extLst>
              <a:ext uri="{FF2B5EF4-FFF2-40B4-BE49-F238E27FC236}">
                <a16:creationId xmlns:a16="http://schemas.microsoft.com/office/drawing/2014/main" id="{280DC3A5-7717-6842-94D4-8C2E18858210}"/>
              </a:ext>
            </a:extLst>
          </p:cNvPr>
          <p:cNvGrpSpPr/>
          <p:nvPr userDrawn="1"/>
        </p:nvGrpSpPr>
        <p:grpSpPr>
          <a:xfrm>
            <a:off x="8162365" y="0"/>
            <a:ext cx="4029635" cy="6858000"/>
            <a:chOff x="8162365" y="423582"/>
            <a:chExt cx="4222376" cy="6434418"/>
          </a:xfrm>
        </p:grpSpPr>
        <p:sp>
          <p:nvSpPr>
            <p:cNvPr id="5" name="Rectangle 4">
              <a:extLst>
                <a:ext uri="{FF2B5EF4-FFF2-40B4-BE49-F238E27FC236}">
                  <a16:creationId xmlns:a16="http://schemas.microsoft.com/office/drawing/2014/main" id="{0EA095DC-70AA-DF48-AE36-4B5D00FDDDCE}"/>
                </a:ext>
              </a:extLst>
            </p:cNvPr>
            <p:cNvSpPr/>
            <p:nvPr userDrawn="1"/>
          </p:nvSpPr>
          <p:spPr>
            <a:xfrm>
              <a:off x="8162365" y="3904312"/>
              <a:ext cx="2341376" cy="266782"/>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00C8D77-9231-074A-914A-28CBD8B81F32}"/>
                </a:ext>
              </a:extLst>
            </p:cNvPr>
            <p:cNvSpPr/>
            <p:nvPr userDrawn="1"/>
          </p:nvSpPr>
          <p:spPr>
            <a:xfrm>
              <a:off x="10503741" y="3637530"/>
              <a:ext cx="805235" cy="266782"/>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438F590-F127-1E42-A63B-E17A2AA8BBB6}"/>
                </a:ext>
              </a:extLst>
            </p:cNvPr>
            <p:cNvSpPr/>
            <p:nvPr userDrawn="1"/>
          </p:nvSpPr>
          <p:spPr>
            <a:xfrm>
              <a:off x="8162365" y="3377270"/>
              <a:ext cx="2341376" cy="266782"/>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A799B40-5B74-234E-A6A9-ECAD94DF9738}"/>
                </a:ext>
              </a:extLst>
            </p:cNvPr>
            <p:cNvSpPr/>
            <p:nvPr userDrawn="1"/>
          </p:nvSpPr>
          <p:spPr>
            <a:xfrm>
              <a:off x="10503741" y="3110488"/>
              <a:ext cx="805235" cy="266782"/>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9741C07-A048-8E4B-A694-6C2C15AC6414}"/>
                </a:ext>
              </a:extLst>
            </p:cNvPr>
            <p:cNvSpPr/>
            <p:nvPr userDrawn="1"/>
          </p:nvSpPr>
          <p:spPr>
            <a:xfrm>
              <a:off x="8162365" y="2835170"/>
              <a:ext cx="2341376" cy="266782"/>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FE86C26-B19E-6848-8BA5-AEAE44617826}"/>
                </a:ext>
              </a:extLst>
            </p:cNvPr>
            <p:cNvSpPr/>
            <p:nvPr userDrawn="1"/>
          </p:nvSpPr>
          <p:spPr>
            <a:xfrm>
              <a:off x="10503741" y="2568388"/>
              <a:ext cx="805235" cy="266782"/>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784491-BA72-C243-B30F-8987F1928EF8}"/>
                </a:ext>
              </a:extLst>
            </p:cNvPr>
            <p:cNvSpPr/>
            <p:nvPr userDrawn="1"/>
          </p:nvSpPr>
          <p:spPr>
            <a:xfrm>
              <a:off x="8162365" y="4446412"/>
              <a:ext cx="2341376" cy="266782"/>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277C658-4C32-4C4D-A362-D24FBC18A100}"/>
                </a:ext>
              </a:extLst>
            </p:cNvPr>
            <p:cNvSpPr/>
            <p:nvPr userDrawn="1"/>
          </p:nvSpPr>
          <p:spPr>
            <a:xfrm>
              <a:off x="10503741" y="4179631"/>
              <a:ext cx="805235" cy="266782"/>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DDC19E7-7D26-834B-8D9D-4358671D06FD}"/>
                </a:ext>
              </a:extLst>
            </p:cNvPr>
            <p:cNvSpPr/>
            <p:nvPr userDrawn="1"/>
          </p:nvSpPr>
          <p:spPr>
            <a:xfrm>
              <a:off x="8162365" y="6049118"/>
              <a:ext cx="2341376" cy="266782"/>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5A7B0BA-9732-4A47-9C9D-F27D3D0E9558}"/>
                </a:ext>
              </a:extLst>
            </p:cNvPr>
            <p:cNvSpPr/>
            <p:nvPr userDrawn="1"/>
          </p:nvSpPr>
          <p:spPr>
            <a:xfrm>
              <a:off x="10503741" y="5782336"/>
              <a:ext cx="805235" cy="266782"/>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C9A5EE3-B18F-EA41-A551-780CCC68F939}"/>
                </a:ext>
              </a:extLst>
            </p:cNvPr>
            <p:cNvSpPr/>
            <p:nvPr userDrawn="1"/>
          </p:nvSpPr>
          <p:spPr>
            <a:xfrm>
              <a:off x="8162365" y="5522076"/>
              <a:ext cx="2341376" cy="266782"/>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082A18B-EC08-094D-8CBE-624DBAC96BB7}"/>
                </a:ext>
              </a:extLst>
            </p:cNvPr>
            <p:cNvSpPr/>
            <p:nvPr userDrawn="1"/>
          </p:nvSpPr>
          <p:spPr>
            <a:xfrm>
              <a:off x="10503741" y="5255294"/>
              <a:ext cx="805235" cy="266782"/>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9934A4-CAA0-B44D-993C-B1840A8BEAC3}"/>
                </a:ext>
              </a:extLst>
            </p:cNvPr>
            <p:cNvSpPr/>
            <p:nvPr userDrawn="1"/>
          </p:nvSpPr>
          <p:spPr>
            <a:xfrm>
              <a:off x="8162365" y="4979976"/>
              <a:ext cx="2341376" cy="266782"/>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38D9FC2-BF51-5249-9DE4-23A4166B8889}"/>
                </a:ext>
              </a:extLst>
            </p:cNvPr>
            <p:cNvSpPr/>
            <p:nvPr userDrawn="1"/>
          </p:nvSpPr>
          <p:spPr>
            <a:xfrm>
              <a:off x="10503741" y="4713194"/>
              <a:ext cx="805235" cy="266782"/>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48E6494-42A9-3742-9D97-7D1705E8EBA3}"/>
                </a:ext>
              </a:extLst>
            </p:cNvPr>
            <p:cNvSpPr/>
            <p:nvPr userDrawn="1"/>
          </p:nvSpPr>
          <p:spPr>
            <a:xfrm>
              <a:off x="8162365" y="6591218"/>
              <a:ext cx="2341376" cy="266782"/>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002A858-FE74-4C4E-BB93-B16A856707C4}"/>
                </a:ext>
              </a:extLst>
            </p:cNvPr>
            <p:cNvSpPr/>
            <p:nvPr userDrawn="1"/>
          </p:nvSpPr>
          <p:spPr>
            <a:xfrm>
              <a:off x="10503741" y="6324437"/>
              <a:ext cx="805235" cy="266782"/>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78B143E-0974-B744-B9C0-1DB1DC7C6451}"/>
                </a:ext>
              </a:extLst>
            </p:cNvPr>
            <p:cNvSpPr/>
            <p:nvPr userDrawn="1"/>
          </p:nvSpPr>
          <p:spPr>
            <a:xfrm>
              <a:off x="8162365" y="1759506"/>
              <a:ext cx="2341376" cy="266782"/>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79808C7-D434-5942-930F-D35A22CEF746}"/>
                </a:ext>
              </a:extLst>
            </p:cNvPr>
            <p:cNvSpPr/>
            <p:nvPr userDrawn="1"/>
          </p:nvSpPr>
          <p:spPr>
            <a:xfrm>
              <a:off x="10503741" y="1492724"/>
              <a:ext cx="805235" cy="266782"/>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3205D81-438F-9349-B74E-6F9C5430C470}"/>
                </a:ext>
              </a:extLst>
            </p:cNvPr>
            <p:cNvSpPr/>
            <p:nvPr userDrawn="1"/>
          </p:nvSpPr>
          <p:spPr>
            <a:xfrm>
              <a:off x="8162365" y="1232464"/>
              <a:ext cx="2341376" cy="266782"/>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077C2F8D-4406-4E4C-B545-CBBE2F662F95}"/>
                </a:ext>
              </a:extLst>
            </p:cNvPr>
            <p:cNvSpPr/>
            <p:nvPr userDrawn="1"/>
          </p:nvSpPr>
          <p:spPr>
            <a:xfrm>
              <a:off x="10503741" y="965682"/>
              <a:ext cx="805235" cy="266782"/>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11CE260-FFA7-6045-BCF7-49FE518DE0EF}"/>
                </a:ext>
              </a:extLst>
            </p:cNvPr>
            <p:cNvSpPr/>
            <p:nvPr userDrawn="1"/>
          </p:nvSpPr>
          <p:spPr>
            <a:xfrm>
              <a:off x="8162365" y="690364"/>
              <a:ext cx="2341376" cy="266782"/>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40129C5-412C-D14A-A094-82CF257BFEFA}"/>
                </a:ext>
              </a:extLst>
            </p:cNvPr>
            <p:cNvSpPr/>
            <p:nvPr userDrawn="1"/>
          </p:nvSpPr>
          <p:spPr>
            <a:xfrm>
              <a:off x="10503741" y="423582"/>
              <a:ext cx="805235" cy="266782"/>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A318FAD-652A-AB40-A276-AC72124179C0}"/>
                </a:ext>
              </a:extLst>
            </p:cNvPr>
            <p:cNvSpPr/>
            <p:nvPr userDrawn="1"/>
          </p:nvSpPr>
          <p:spPr>
            <a:xfrm>
              <a:off x="8162365" y="2301606"/>
              <a:ext cx="2341376" cy="266782"/>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F933C9A-8950-A04D-919F-E3805161B482}"/>
                </a:ext>
              </a:extLst>
            </p:cNvPr>
            <p:cNvSpPr/>
            <p:nvPr userDrawn="1"/>
          </p:nvSpPr>
          <p:spPr>
            <a:xfrm>
              <a:off x="10503741" y="2034825"/>
              <a:ext cx="805235" cy="266782"/>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3D78EF92-1255-F64A-8C79-78C6E78EED49}"/>
                </a:ext>
              </a:extLst>
            </p:cNvPr>
            <p:cNvGrpSpPr/>
            <p:nvPr userDrawn="1"/>
          </p:nvGrpSpPr>
          <p:grpSpPr>
            <a:xfrm>
              <a:off x="11308976" y="690364"/>
              <a:ext cx="1075765" cy="6167636"/>
              <a:chOff x="11308976" y="690364"/>
              <a:chExt cx="2341376" cy="6167636"/>
            </a:xfrm>
          </p:grpSpPr>
          <p:sp>
            <p:nvSpPr>
              <p:cNvPr id="31" name="Rectangle 30">
                <a:extLst>
                  <a:ext uri="{FF2B5EF4-FFF2-40B4-BE49-F238E27FC236}">
                    <a16:creationId xmlns:a16="http://schemas.microsoft.com/office/drawing/2014/main" id="{1CB844ED-C02A-7D49-BA10-A3A11748AA37}"/>
                  </a:ext>
                </a:extLst>
              </p:cNvPr>
              <p:cNvSpPr/>
              <p:nvPr userDrawn="1"/>
            </p:nvSpPr>
            <p:spPr>
              <a:xfrm>
                <a:off x="11308976" y="3904312"/>
                <a:ext cx="2341376" cy="266782"/>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A1FF6F25-3D4B-174E-AF89-1C6DADC9E95A}"/>
                  </a:ext>
                </a:extLst>
              </p:cNvPr>
              <p:cNvSpPr/>
              <p:nvPr userDrawn="1"/>
            </p:nvSpPr>
            <p:spPr>
              <a:xfrm>
                <a:off x="11308976" y="3377270"/>
                <a:ext cx="2341376" cy="266782"/>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2422318B-1FD2-EE4B-B96C-62F44C3A5F63}"/>
                  </a:ext>
                </a:extLst>
              </p:cNvPr>
              <p:cNvSpPr/>
              <p:nvPr userDrawn="1"/>
            </p:nvSpPr>
            <p:spPr>
              <a:xfrm>
                <a:off x="11308976" y="2835170"/>
                <a:ext cx="2341376" cy="266782"/>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6D5AB558-F70E-6743-9341-FACBD4AC06FB}"/>
                  </a:ext>
                </a:extLst>
              </p:cNvPr>
              <p:cNvSpPr/>
              <p:nvPr userDrawn="1"/>
            </p:nvSpPr>
            <p:spPr>
              <a:xfrm>
                <a:off x="11308976" y="4446412"/>
                <a:ext cx="2341376" cy="266782"/>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29C515C-4B35-9444-8C0D-88AB3FBBD7D9}"/>
                  </a:ext>
                </a:extLst>
              </p:cNvPr>
              <p:cNvSpPr/>
              <p:nvPr userDrawn="1"/>
            </p:nvSpPr>
            <p:spPr>
              <a:xfrm>
                <a:off x="11308976" y="6049118"/>
                <a:ext cx="2341376" cy="266782"/>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58529FD5-9EDD-F046-A638-E1AB6F6D9759}"/>
                  </a:ext>
                </a:extLst>
              </p:cNvPr>
              <p:cNvSpPr/>
              <p:nvPr userDrawn="1"/>
            </p:nvSpPr>
            <p:spPr>
              <a:xfrm>
                <a:off x="11308976" y="5522076"/>
                <a:ext cx="2341376" cy="266782"/>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D5F46D2-E587-B948-89D0-D1FF7656E220}"/>
                  </a:ext>
                </a:extLst>
              </p:cNvPr>
              <p:cNvSpPr/>
              <p:nvPr userDrawn="1"/>
            </p:nvSpPr>
            <p:spPr>
              <a:xfrm>
                <a:off x="11308976" y="4979976"/>
                <a:ext cx="2341376" cy="266782"/>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52D33BDB-D599-434F-AC90-6FC19B877142}"/>
                  </a:ext>
                </a:extLst>
              </p:cNvPr>
              <p:cNvSpPr/>
              <p:nvPr userDrawn="1"/>
            </p:nvSpPr>
            <p:spPr>
              <a:xfrm>
                <a:off x="11308976" y="6591218"/>
                <a:ext cx="2341376" cy="266782"/>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CF553E1-5D9B-BB48-B0CA-794ACAE02DCE}"/>
                  </a:ext>
                </a:extLst>
              </p:cNvPr>
              <p:cNvSpPr/>
              <p:nvPr userDrawn="1"/>
            </p:nvSpPr>
            <p:spPr>
              <a:xfrm>
                <a:off x="11308976" y="1759506"/>
                <a:ext cx="2341376" cy="266782"/>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2D0A1E78-72F6-E448-8C19-28F6EE0E6A5B}"/>
                  </a:ext>
                </a:extLst>
              </p:cNvPr>
              <p:cNvSpPr/>
              <p:nvPr userDrawn="1"/>
            </p:nvSpPr>
            <p:spPr>
              <a:xfrm>
                <a:off x="11308976" y="1232464"/>
                <a:ext cx="2341376" cy="266782"/>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C589C229-06E6-1E47-B253-8F937467D1D1}"/>
                  </a:ext>
                </a:extLst>
              </p:cNvPr>
              <p:cNvSpPr/>
              <p:nvPr userDrawn="1"/>
            </p:nvSpPr>
            <p:spPr>
              <a:xfrm>
                <a:off x="11308976" y="690364"/>
                <a:ext cx="2341376" cy="266782"/>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8D15CBC5-62DD-AA4F-8F0B-21FF6D269BEA}"/>
                  </a:ext>
                </a:extLst>
              </p:cNvPr>
              <p:cNvSpPr/>
              <p:nvPr userDrawn="1"/>
            </p:nvSpPr>
            <p:spPr>
              <a:xfrm>
                <a:off x="11308976" y="2301606"/>
                <a:ext cx="2341376" cy="266782"/>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221157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1FEDE-5DE5-5744-9430-FA3D2A0FEF91}"/>
              </a:ext>
            </a:extLst>
          </p:cNvPr>
          <p:cNvSpPr>
            <a:spLocks noGrp="1"/>
          </p:cNvSpPr>
          <p:nvPr>
            <p:ph type="title" hasCustomPrompt="1"/>
          </p:nvPr>
        </p:nvSpPr>
        <p:spPr>
          <a:xfrm>
            <a:off x="672160" y="708562"/>
            <a:ext cx="10773080" cy="1117063"/>
          </a:xfrm>
        </p:spPr>
        <p:txBody>
          <a:bodyPr anchor="t">
            <a:normAutofit/>
          </a:bodyPr>
          <a:lstStyle>
            <a:lvl1pPr>
              <a:defRPr sz="2800"/>
            </a:lvl1pPr>
          </a:lstStyle>
          <a:p>
            <a:r>
              <a:rPr lang="en-GB" dirty="0"/>
              <a:t>Slide Heading</a:t>
            </a:r>
            <a:endParaRPr lang="en-US" dirty="0"/>
          </a:p>
        </p:txBody>
      </p:sp>
      <p:sp>
        <p:nvSpPr>
          <p:cNvPr id="3" name="Content Placeholder 2">
            <a:extLst>
              <a:ext uri="{FF2B5EF4-FFF2-40B4-BE49-F238E27FC236}">
                <a16:creationId xmlns:a16="http://schemas.microsoft.com/office/drawing/2014/main" id="{DE711703-E40F-E24B-9978-2E2CAB662D18}"/>
              </a:ext>
            </a:extLst>
          </p:cNvPr>
          <p:cNvSpPr>
            <a:spLocks noGrp="1"/>
          </p:cNvSpPr>
          <p:nvPr>
            <p:ph idx="1"/>
          </p:nvPr>
        </p:nvSpPr>
        <p:spPr/>
        <p:txBody>
          <a:bodyPr>
            <a:norm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Rectangle 8">
            <a:extLst>
              <a:ext uri="{FF2B5EF4-FFF2-40B4-BE49-F238E27FC236}">
                <a16:creationId xmlns:a16="http://schemas.microsoft.com/office/drawing/2014/main" id="{36C136E7-E855-404E-B8E5-BA7B607593BB}"/>
              </a:ext>
            </a:extLst>
          </p:cNvPr>
          <p:cNvSpPr/>
          <p:nvPr userDrawn="1"/>
        </p:nvSpPr>
        <p:spPr>
          <a:xfrm>
            <a:off x="0" y="6126479"/>
            <a:ext cx="9723840" cy="108000"/>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FC91A30-F195-5140-8E73-095C1140061E}"/>
              </a:ext>
            </a:extLst>
          </p:cNvPr>
          <p:cNvSpPr/>
          <p:nvPr userDrawn="1"/>
        </p:nvSpPr>
        <p:spPr>
          <a:xfrm>
            <a:off x="9723840" y="6018479"/>
            <a:ext cx="2468160" cy="108000"/>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shape&#10;&#10;Description automatically generated">
            <a:extLst>
              <a:ext uri="{FF2B5EF4-FFF2-40B4-BE49-F238E27FC236}">
                <a16:creationId xmlns:a16="http://schemas.microsoft.com/office/drawing/2014/main" id="{A7D18523-32DA-B146-8B4C-BC8C234E378A}"/>
              </a:ext>
            </a:extLst>
          </p:cNvPr>
          <p:cNvPicPr>
            <a:picLocks noChangeAspect="1"/>
          </p:cNvPicPr>
          <p:nvPr userDrawn="1"/>
        </p:nvPicPr>
        <p:blipFill>
          <a:blip r:embed="rId2"/>
          <a:stretch>
            <a:fillRect/>
          </a:stretch>
        </p:blipFill>
        <p:spPr>
          <a:xfrm>
            <a:off x="11121913" y="6315710"/>
            <a:ext cx="908161" cy="365125"/>
          </a:xfrm>
          <a:prstGeom prst="rect">
            <a:avLst/>
          </a:prstGeom>
        </p:spPr>
      </p:pic>
    </p:spTree>
    <p:extLst>
      <p:ext uri="{BB962C8B-B14F-4D97-AF65-F5344CB8AC3E}">
        <p14:creationId xmlns:p14="http://schemas.microsoft.com/office/powerpoint/2010/main" val="3014395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4C50091-7746-0C43-8DC2-BCAC953E3285}"/>
              </a:ext>
            </a:extLst>
          </p:cNvPr>
          <p:cNvSpPr>
            <a:spLocks noGrp="1"/>
          </p:cNvSpPr>
          <p:nvPr>
            <p:ph type="title" hasCustomPrompt="1"/>
          </p:nvPr>
        </p:nvSpPr>
        <p:spPr>
          <a:xfrm>
            <a:off x="672160" y="708562"/>
            <a:ext cx="5347641" cy="1117063"/>
          </a:xfrm>
        </p:spPr>
        <p:txBody>
          <a:bodyPr anchor="t">
            <a:normAutofit/>
          </a:bodyPr>
          <a:lstStyle>
            <a:lvl1pPr>
              <a:defRPr sz="2800"/>
            </a:lvl1pPr>
          </a:lstStyle>
          <a:p>
            <a:r>
              <a:rPr lang="en-GB" dirty="0"/>
              <a:t>Slide Heading</a:t>
            </a:r>
            <a:endParaRPr lang="en-US" dirty="0"/>
          </a:p>
        </p:txBody>
      </p:sp>
      <p:sp>
        <p:nvSpPr>
          <p:cNvPr id="11" name="Rectangle 10">
            <a:extLst>
              <a:ext uri="{FF2B5EF4-FFF2-40B4-BE49-F238E27FC236}">
                <a16:creationId xmlns:a16="http://schemas.microsoft.com/office/drawing/2014/main" id="{D919CE28-512B-604F-936D-F1D0DB96C2DD}"/>
              </a:ext>
            </a:extLst>
          </p:cNvPr>
          <p:cNvSpPr/>
          <p:nvPr userDrawn="1"/>
        </p:nvSpPr>
        <p:spPr>
          <a:xfrm>
            <a:off x="0" y="6126479"/>
            <a:ext cx="9723840" cy="108000"/>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8DF2062-BF33-0C4F-B52D-192E2E258FB4}"/>
              </a:ext>
            </a:extLst>
          </p:cNvPr>
          <p:cNvSpPr/>
          <p:nvPr userDrawn="1"/>
        </p:nvSpPr>
        <p:spPr>
          <a:xfrm>
            <a:off x="9723840" y="6018479"/>
            <a:ext cx="2468160" cy="108000"/>
          </a:xfrm>
          <a:prstGeom prst="rect">
            <a:avLst/>
          </a:prstGeom>
          <a:solidFill>
            <a:srgbClr val="A39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a:extLst>
              <a:ext uri="{FF2B5EF4-FFF2-40B4-BE49-F238E27FC236}">
                <a16:creationId xmlns:a16="http://schemas.microsoft.com/office/drawing/2014/main" id="{E0ACBC87-DC3E-E546-81DC-3CE766AFCB8A}"/>
              </a:ext>
            </a:extLst>
          </p:cNvPr>
          <p:cNvSpPr>
            <a:spLocks noGrp="1"/>
          </p:cNvSpPr>
          <p:nvPr>
            <p:ph idx="1"/>
          </p:nvPr>
        </p:nvSpPr>
        <p:spPr>
          <a:xfrm>
            <a:off x="672160" y="1825625"/>
            <a:ext cx="5347641" cy="4003574"/>
          </a:xfrm>
        </p:spPr>
        <p:txBody>
          <a:bodyPr>
            <a:norm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4" name="Picture Placeholder 2">
            <a:extLst>
              <a:ext uri="{FF2B5EF4-FFF2-40B4-BE49-F238E27FC236}">
                <a16:creationId xmlns:a16="http://schemas.microsoft.com/office/drawing/2014/main" id="{9D5EB77E-BA9C-9247-9CFB-53647D3E06C7}"/>
              </a:ext>
            </a:extLst>
          </p:cNvPr>
          <p:cNvSpPr>
            <a:spLocks noGrp="1"/>
          </p:cNvSpPr>
          <p:nvPr>
            <p:ph type="pic" idx="10"/>
          </p:nvPr>
        </p:nvSpPr>
        <p:spPr>
          <a:xfrm>
            <a:off x="6548719" y="704801"/>
            <a:ext cx="4957480" cy="5029248"/>
          </a:xfrm>
        </p:spPr>
        <p:txBody>
          <a:bodyPr>
            <a:normAutofit/>
          </a:bodyPr>
          <a:lstStyle>
            <a:lvl1pPr marL="0" indent="0">
              <a:buNone/>
              <a:defRPr sz="1800">
                <a:solidFill>
                  <a:schemeClr val="tx1"/>
                </a:solidFill>
              </a:defRPr>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GB" dirty="0"/>
              <a:t>Click icon to add picture</a:t>
            </a:r>
            <a:endParaRPr lang="en-US" dirty="0"/>
          </a:p>
        </p:txBody>
      </p:sp>
      <p:pic>
        <p:nvPicPr>
          <p:cNvPr id="2" name="Picture 1" descr="A picture containing shape&#10;&#10;Description automatically generated">
            <a:extLst>
              <a:ext uri="{FF2B5EF4-FFF2-40B4-BE49-F238E27FC236}">
                <a16:creationId xmlns:a16="http://schemas.microsoft.com/office/drawing/2014/main" id="{B31D7AAB-9F3F-4C74-042F-E25E7FEBD708}"/>
              </a:ext>
            </a:extLst>
          </p:cNvPr>
          <p:cNvPicPr>
            <a:picLocks noChangeAspect="1"/>
          </p:cNvPicPr>
          <p:nvPr userDrawn="1"/>
        </p:nvPicPr>
        <p:blipFill>
          <a:blip r:embed="rId2"/>
          <a:stretch>
            <a:fillRect/>
          </a:stretch>
        </p:blipFill>
        <p:spPr>
          <a:xfrm>
            <a:off x="11121913" y="6315710"/>
            <a:ext cx="908161" cy="365125"/>
          </a:xfrm>
          <a:prstGeom prst="rect">
            <a:avLst/>
          </a:prstGeom>
        </p:spPr>
      </p:pic>
    </p:spTree>
    <p:extLst>
      <p:ext uri="{BB962C8B-B14F-4D97-AF65-F5344CB8AC3E}">
        <p14:creationId xmlns:p14="http://schemas.microsoft.com/office/powerpoint/2010/main" val="3456882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B3E4AE-132A-8D4E-A781-72EDFCB0DBC0}"/>
              </a:ext>
            </a:extLst>
          </p:cNvPr>
          <p:cNvSpPr>
            <a:spLocks noGrp="1"/>
          </p:cNvSpPr>
          <p:nvPr>
            <p:ph type="title"/>
          </p:nvPr>
        </p:nvSpPr>
        <p:spPr>
          <a:xfrm>
            <a:off x="672160" y="365125"/>
            <a:ext cx="10773080" cy="1325563"/>
          </a:xfrm>
          <a:prstGeom prst="rect">
            <a:avLst/>
          </a:prstGeom>
        </p:spPr>
        <p:txBody>
          <a:bodyPr vert="horz" lIns="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7F976C11-F982-9546-898B-E107604207DB}"/>
              </a:ext>
            </a:extLst>
          </p:cNvPr>
          <p:cNvSpPr>
            <a:spLocks noGrp="1"/>
          </p:cNvSpPr>
          <p:nvPr>
            <p:ph type="body" idx="1"/>
          </p:nvPr>
        </p:nvSpPr>
        <p:spPr>
          <a:xfrm>
            <a:off x="672160" y="1825625"/>
            <a:ext cx="10773080" cy="4003574"/>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3">
            <a:extLst>
              <a:ext uri="{FF2B5EF4-FFF2-40B4-BE49-F238E27FC236}">
                <a16:creationId xmlns:a16="http://schemas.microsoft.com/office/drawing/2014/main" id="{062488F9-3566-C869-FC9F-47688FE7A797}"/>
              </a:ext>
            </a:extLst>
          </p:cNvPr>
          <p:cNvSpPr>
            <a:spLocks noGrp="1"/>
          </p:cNvSpPr>
          <p:nvPr>
            <p:ph type="sldNum" sz="quarter" idx="4"/>
          </p:nvPr>
        </p:nvSpPr>
        <p:spPr>
          <a:xfrm>
            <a:off x="8610600" y="6356350"/>
            <a:ext cx="19715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C8BFC-5262-458B-B008-3382411150AE}" type="slidenum">
              <a:rPr lang="en-GB" smtClean="0"/>
              <a:t>‹#›</a:t>
            </a:fld>
            <a:endParaRPr lang="en-GB"/>
          </a:p>
        </p:txBody>
      </p:sp>
    </p:spTree>
    <p:extLst>
      <p:ext uri="{BB962C8B-B14F-4D97-AF65-F5344CB8AC3E}">
        <p14:creationId xmlns:p14="http://schemas.microsoft.com/office/powerpoint/2010/main" val="3848737393"/>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60" r:id="rId4"/>
    <p:sldLayoutId id="2147483661" r:id="rId5"/>
    <p:sldLayoutId id="2147483662" r:id="rId6"/>
    <p:sldLayoutId id="2147483663" r:id="rId7"/>
    <p:sldLayoutId id="2147483650" r:id="rId8"/>
    <p:sldLayoutId id="2147483652" r:id="rId9"/>
    <p:sldLayoutId id="2147483654" r:id="rId10"/>
    <p:sldLayoutId id="2147483659" r:id="rId11"/>
    <p:sldLayoutId id="2147483658" r:id="rId12"/>
    <p:sldLayoutId id="2147483664" r:id="rId13"/>
    <p:sldLayoutId id="2147483655" r:id="rId14"/>
    <p:sldLayoutId id="2147483665" r:id="rId15"/>
  </p:sldLayoutIdLst>
  <p:hf hdr="0" dt="0"/>
  <p:txStyles>
    <p:title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1.pn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image" Target="../media/image190.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220.png"/></Relationships>
</file>

<file path=ppt/slides/_rels/slide32.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32.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290.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8.xml"/><Relationship Id="rId5" Type="http://schemas.openxmlformats.org/officeDocument/2006/relationships/image" Target="../media/image30.sv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7.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8.xml"/><Relationship Id="rId1" Type="http://schemas.openxmlformats.org/officeDocument/2006/relationships/slideLayout" Target="../slideLayouts/slideLayout8.xml"/><Relationship Id="rId5" Type="http://schemas.openxmlformats.org/officeDocument/2006/relationships/image" Target="../media/image43.png"/><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1.xml"/><Relationship Id="rId1" Type="http://schemas.openxmlformats.org/officeDocument/2006/relationships/slideLayout" Target="../slideLayouts/slideLayout8.xml"/><Relationship Id="rId5" Type="http://schemas.openxmlformats.org/officeDocument/2006/relationships/image" Target="../media/image47.png"/><Relationship Id="rId4" Type="http://schemas.openxmlformats.org/officeDocument/2006/relationships/image" Target="../media/image46.png"/></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4.xml"/><Relationship Id="rId1" Type="http://schemas.openxmlformats.org/officeDocument/2006/relationships/slideLayout" Target="../slideLayouts/slideLayout8.xml"/><Relationship Id="rId5" Type="http://schemas.openxmlformats.org/officeDocument/2006/relationships/image" Target="../media/image51.png"/><Relationship Id="rId4" Type="http://schemas.openxmlformats.org/officeDocument/2006/relationships/image" Target="../media/image50.png"/></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5.xml"/><Relationship Id="rId1" Type="http://schemas.openxmlformats.org/officeDocument/2006/relationships/slideLayout" Target="../slideLayouts/slideLayout8.xml"/><Relationship Id="rId5" Type="http://schemas.openxmlformats.org/officeDocument/2006/relationships/image" Target="../media/image51.png"/><Relationship Id="rId4" Type="http://schemas.openxmlformats.org/officeDocument/2006/relationships/image" Target="../media/image50.png"/></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6.xml"/><Relationship Id="rId1" Type="http://schemas.openxmlformats.org/officeDocument/2006/relationships/slideLayout" Target="../slideLayouts/slideLayout8.xml"/><Relationship Id="rId5" Type="http://schemas.openxmlformats.org/officeDocument/2006/relationships/image" Target="../media/image51.png"/><Relationship Id="rId4" Type="http://schemas.openxmlformats.org/officeDocument/2006/relationships/image" Target="../media/image50.png"/></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7.xml"/><Relationship Id="rId1" Type="http://schemas.openxmlformats.org/officeDocument/2006/relationships/slideLayout" Target="../slideLayouts/slideLayout8.xml"/><Relationship Id="rId4" Type="http://schemas.openxmlformats.org/officeDocument/2006/relationships/image" Target="../media/image53.png"/></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8.xml"/><Relationship Id="rId1" Type="http://schemas.openxmlformats.org/officeDocument/2006/relationships/slideLayout" Target="../slideLayouts/slideLayout8.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1.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9.xml"/><Relationship Id="rId1" Type="http://schemas.openxmlformats.org/officeDocument/2006/relationships/slideLayout" Target="../slideLayouts/slideLayout8.xml"/><Relationship Id="rId4" Type="http://schemas.openxmlformats.org/officeDocument/2006/relationships/image" Target="../media/image52.png"/></Relationships>
</file>

<file path=ppt/slides/_rels/slide7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0.xml"/><Relationship Id="rId1" Type="http://schemas.openxmlformats.org/officeDocument/2006/relationships/slideLayout" Target="../slideLayouts/slideLayout8.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1.png"/></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2.xml"/><Relationship Id="rId1" Type="http://schemas.openxmlformats.org/officeDocument/2006/relationships/slideLayout" Target="../slideLayouts/slideLayout8.xml"/><Relationship Id="rId5" Type="http://schemas.openxmlformats.org/officeDocument/2006/relationships/image" Target="../media/image59.png"/><Relationship Id="rId4" Type="http://schemas.openxmlformats.org/officeDocument/2006/relationships/image" Target="../media/image42.png"/></Relationships>
</file>

<file path=ppt/slides/_rels/slide7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3.xml"/><Relationship Id="rId1" Type="http://schemas.openxmlformats.org/officeDocument/2006/relationships/slideLayout" Target="../slideLayouts/slideLayout8.xml"/><Relationship Id="rId5" Type="http://schemas.openxmlformats.org/officeDocument/2006/relationships/image" Target="../media/image60.png"/><Relationship Id="rId4" Type="http://schemas.openxmlformats.org/officeDocument/2006/relationships/image" Target="../media/image58.png"/></Relationships>
</file>

<file path=ppt/slides/_rels/slide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5.xml"/><Relationship Id="rId1" Type="http://schemas.openxmlformats.org/officeDocument/2006/relationships/slideLayout" Target="../slideLayouts/slideLayout8.xml"/><Relationship Id="rId4" Type="http://schemas.openxmlformats.org/officeDocument/2006/relationships/image" Target="../media/image61.png"/></Relationships>
</file>

<file path=ppt/slides/_rels/slide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6.xml"/><Relationship Id="rId1" Type="http://schemas.openxmlformats.org/officeDocument/2006/relationships/slideLayout" Target="../slideLayouts/slideLayout8.xml"/><Relationship Id="rId4" Type="http://schemas.openxmlformats.org/officeDocument/2006/relationships/image" Target="../media/image62.png"/></Relationships>
</file>

<file path=ppt/slides/_rels/slide7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7.xml"/><Relationship Id="rId1" Type="http://schemas.openxmlformats.org/officeDocument/2006/relationships/slideLayout" Target="../slideLayouts/slideLayout8.xml"/><Relationship Id="rId4" Type="http://schemas.openxmlformats.org/officeDocument/2006/relationships/image" Target="../media/image64.png"/></Relationships>
</file>

<file path=ppt/slides/_rels/slide7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8.xml"/><Relationship Id="rId1" Type="http://schemas.openxmlformats.org/officeDocument/2006/relationships/slideLayout" Target="../slideLayouts/slideLayout8.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9.xml"/><Relationship Id="rId1" Type="http://schemas.openxmlformats.org/officeDocument/2006/relationships/slideLayout" Target="../slideLayouts/slideLayout8.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8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0.xml"/><Relationship Id="rId1" Type="http://schemas.openxmlformats.org/officeDocument/2006/relationships/slideLayout" Target="../slideLayouts/slideLayout8.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8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1.xml"/><Relationship Id="rId1" Type="http://schemas.openxmlformats.org/officeDocument/2006/relationships/slideLayout" Target="../slideLayouts/slideLayout8.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8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2.xml"/><Relationship Id="rId1" Type="http://schemas.openxmlformats.org/officeDocument/2006/relationships/slideLayout" Target="../slideLayouts/slideLayout8.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8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3.xml"/><Relationship Id="rId1" Type="http://schemas.openxmlformats.org/officeDocument/2006/relationships/slideLayout" Target="../slideLayouts/slideLayout8.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8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4.xml"/><Relationship Id="rId1" Type="http://schemas.openxmlformats.org/officeDocument/2006/relationships/slideLayout" Target="../slideLayouts/slideLayout8.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23999-CAFD-E145-B0C6-6AB10395F1C6}"/>
              </a:ext>
            </a:extLst>
          </p:cNvPr>
          <p:cNvSpPr>
            <a:spLocks noGrp="1"/>
          </p:cNvSpPr>
          <p:nvPr>
            <p:ph type="ctrTitle"/>
          </p:nvPr>
        </p:nvSpPr>
        <p:spPr>
          <a:xfrm>
            <a:off x="905435" y="2108199"/>
            <a:ext cx="10381130" cy="2101007"/>
          </a:xfrm>
        </p:spPr>
        <p:txBody>
          <a:bodyPr>
            <a:noAutofit/>
          </a:bodyPr>
          <a:lstStyle/>
          <a:p>
            <a:r>
              <a:rPr lang="en-US" sz="3600" dirty="0"/>
              <a:t>Fundamentals of quantitative research: Concepts, design, and core analyses</a:t>
            </a:r>
            <a:endParaRPr lang="en-US" sz="3600" b="0" i="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B7959D22-A311-B24D-A964-D948AEEFF24E}"/>
              </a:ext>
            </a:extLst>
          </p:cNvPr>
          <p:cNvSpPr>
            <a:spLocks noGrp="1"/>
          </p:cNvSpPr>
          <p:nvPr>
            <p:ph type="subTitle" idx="1"/>
          </p:nvPr>
        </p:nvSpPr>
        <p:spPr>
          <a:xfrm>
            <a:off x="1524000" y="4209205"/>
            <a:ext cx="9144000" cy="1039069"/>
          </a:xfrm>
        </p:spPr>
        <p:txBody>
          <a:bodyPr>
            <a:normAutofit fontScale="85000" lnSpcReduction="20000"/>
          </a:bodyPr>
          <a:lstStyle/>
          <a:p>
            <a:r>
              <a:rPr lang="en-US" dirty="0"/>
              <a:t>Dr Jeffrey Buckley, PhD</a:t>
            </a:r>
          </a:p>
          <a:p>
            <a:r>
              <a:rPr lang="en-US" i="1" dirty="0"/>
              <a:t>Technological University of the Shannon: Midlands Midwest, Ireland</a:t>
            </a:r>
          </a:p>
          <a:p>
            <a:r>
              <a:rPr lang="en-US" i="1" dirty="0"/>
              <a:t>Linköping University, Sweden</a:t>
            </a:r>
          </a:p>
        </p:txBody>
      </p:sp>
    </p:spTree>
    <p:extLst>
      <p:ext uri="{BB962C8B-B14F-4D97-AF65-F5344CB8AC3E}">
        <p14:creationId xmlns:p14="http://schemas.microsoft.com/office/powerpoint/2010/main" val="1355801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5B1F6-B8D5-EA60-928C-AAB2946F6C1C}"/>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F9125C79-5379-54C0-476F-481CFC308806}"/>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BDFB626D-6759-FC56-655A-AE06ED12E34E}"/>
              </a:ext>
            </a:extLst>
          </p:cNvPr>
          <p:cNvSpPr txBox="1">
            <a:spLocks/>
          </p:cNvSpPr>
          <p:nvPr/>
        </p:nvSpPr>
        <p:spPr>
          <a:xfrm>
            <a:off x="561975" y="423043"/>
            <a:ext cx="11068050" cy="493058"/>
          </a:xfrm>
          <a:prstGeom prst="rect">
            <a:avLst/>
          </a:prstGeom>
          <a:solidFill>
            <a:schemeClr val="bg1"/>
          </a:solidFill>
        </p:spPr>
        <p:txBody>
          <a:bodyPr vert="horz" lIns="0" tIns="45720" rIns="0" bIns="45720" rtlCol="0" anchor="t">
            <a:normAutofit fontScale="82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Post-positivism and viewing the world as a quantitative researcher</a:t>
            </a:r>
            <a:endParaRPr lang="en-US" dirty="0"/>
          </a:p>
        </p:txBody>
      </p:sp>
      <p:sp>
        <p:nvSpPr>
          <p:cNvPr id="2" name="Rectangle: Rounded Corners 1">
            <a:extLst>
              <a:ext uri="{FF2B5EF4-FFF2-40B4-BE49-F238E27FC236}">
                <a16:creationId xmlns:a16="http://schemas.microsoft.com/office/drawing/2014/main" id="{5DE6CC17-E3CF-FFC3-1CC9-FF9D61933DAA}"/>
              </a:ext>
            </a:extLst>
          </p:cNvPr>
          <p:cNvSpPr/>
          <p:nvPr/>
        </p:nvSpPr>
        <p:spPr>
          <a:xfrm>
            <a:off x="1380744" y="4178808"/>
            <a:ext cx="3090672" cy="1243584"/>
          </a:xfrm>
          <a:prstGeom prst="roundRect">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ysClr val="windowText" lastClr="000000"/>
                </a:solidFill>
              </a:rPr>
              <a:t>Value-Neutrality</a:t>
            </a:r>
            <a:r>
              <a:rPr lang="en-US" sz="1400" dirty="0">
                <a:solidFill>
                  <a:sysClr val="windowText" lastClr="000000"/>
                </a:solidFill>
              </a:rPr>
              <a:t>: The commitment to "bracketing" personal values and biases to ensure that the research process and findings are dictated by the data.</a:t>
            </a:r>
          </a:p>
        </p:txBody>
      </p:sp>
      <p:sp>
        <p:nvSpPr>
          <p:cNvPr id="4" name="Rectangle: Rounded Corners 3">
            <a:extLst>
              <a:ext uri="{FF2B5EF4-FFF2-40B4-BE49-F238E27FC236}">
                <a16:creationId xmlns:a16="http://schemas.microsoft.com/office/drawing/2014/main" id="{1FA16ABB-86FD-4187-F8BD-F619C3B08E3D}"/>
              </a:ext>
            </a:extLst>
          </p:cNvPr>
          <p:cNvSpPr/>
          <p:nvPr/>
        </p:nvSpPr>
        <p:spPr>
          <a:xfrm>
            <a:off x="7720584" y="1430184"/>
            <a:ext cx="3090672" cy="1243584"/>
          </a:xfrm>
          <a:prstGeom prst="roundRect">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r"/>
            <a:r>
              <a:rPr lang="en-US" sz="1400" b="1" dirty="0">
                <a:solidFill>
                  <a:sysClr val="windowText" lastClr="000000"/>
                </a:solidFill>
              </a:rPr>
              <a:t>Modified objectivism</a:t>
            </a:r>
            <a:r>
              <a:rPr lang="en-US" sz="1400" dirty="0">
                <a:solidFill>
                  <a:sysClr val="windowText" lastClr="000000"/>
                </a:solidFill>
              </a:rPr>
              <a:t>: while absolute objectivity is the goal, knowledge is filtered through human frameworks and is therefore tentative and subject to revision.</a:t>
            </a:r>
            <a:endParaRPr lang="en-GB" sz="1400" dirty="0">
              <a:solidFill>
                <a:sysClr val="windowText" lastClr="000000"/>
              </a:solidFill>
            </a:endParaRPr>
          </a:p>
        </p:txBody>
      </p:sp>
      <p:sp>
        <p:nvSpPr>
          <p:cNvPr id="5" name="Rectangle: Rounded Corners 4">
            <a:extLst>
              <a:ext uri="{FF2B5EF4-FFF2-40B4-BE49-F238E27FC236}">
                <a16:creationId xmlns:a16="http://schemas.microsoft.com/office/drawing/2014/main" id="{9B4ADAD1-57ED-AC39-0A3B-F2FE9E07A1DB}"/>
              </a:ext>
            </a:extLst>
          </p:cNvPr>
          <p:cNvSpPr/>
          <p:nvPr/>
        </p:nvSpPr>
        <p:spPr>
          <a:xfrm>
            <a:off x="1380744" y="1430184"/>
            <a:ext cx="3090672" cy="1243584"/>
          </a:xfrm>
          <a:prstGeom prst="roundRect">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1400" b="1" dirty="0">
                <a:solidFill>
                  <a:sysClr val="windowText" lastClr="000000"/>
                </a:solidFill>
              </a:rPr>
              <a:t>Critical realism</a:t>
            </a:r>
            <a:r>
              <a:rPr lang="en-US" sz="1400" dirty="0">
                <a:solidFill>
                  <a:sysClr val="windowText" lastClr="000000"/>
                </a:solidFill>
              </a:rPr>
              <a:t>: An objective reality exists independently of human perception, but it can only be apprehended imperfectly and probabilistically.</a:t>
            </a:r>
            <a:endParaRPr lang="en-GB" sz="1400" dirty="0">
              <a:solidFill>
                <a:sysClr val="windowText" lastClr="000000"/>
              </a:solidFill>
            </a:endParaRPr>
          </a:p>
        </p:txBody>
      </p:sp>
      <p:sp>
        <p:nvSpPr>
          <p:cNvPr id="6" name="Rectangle: Rounded Corners 5">
            <a:extLst>
              <a:ext uri="{FF2B5EF4-FFF2-40B4-BE49-F238E27FC236}">
                <a16:creationId xmlns:a16="http://schemas.microsoft.com/office/drawing/2014/main" id="{A94DA566-2BFC-A276-D369-01EF6EF089DA}"/>
              </a:ext>
            </a:extLst>
          </p:cNvPr>
          <p:cNvSpPr/>
          <p:nvPr/>
        </p:nvSpPr>
        <p:spPr>
          <a:xfrm>
            <a:off x="7720584" y="4184904"/>
            <a:ext cx="3090672" cy="1243584"/>
          </a:xfrm>
          <a:prstGeom prst="roundRect">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r"/>
            <a:r>
              <a:rPr lang="en-US" sz="1400" b="1" dirty="0">
                <a:solidFill>
                  <a:sysClr val="windowText" lastClr="000000"/>
                </a:solidFill>
              </a:rPr>
              <a:t>Nomothetic</a:t>
            </a:r>
            <a:r>
              <a:rPr lang="en-US" sz="1400" dirty="0">
                <a:solidFill>
                  <a:sysClr val="windowText" lastClr="000000"/>
                </a:solidFill>
              </a:rPr>
              <a:t>: An approach focused on the discovery of general laws and universal patterns that apply to large populations or classes of phenomena.</a:t>
            </a:r>
            <a:endParaRPr lang="en-GB" sz="1400" dirty="0">
              <a:solidFill>
                <a:sysClr val="windowText" lastClr="000000"/>
              </a:solidFill>
            </a:endParaRPr>
          </a:p>
        </p:txBody>
      </p:sp>
      <p:graphicFrame>
        <p:nvGraphicFramePr>
          <p:cNvPr id="3" name="Diagram 2">
            <a:extLst>
              <a:ext uri="{FF2B5EF4-FFF2-40B4-BE49-F238E27FC236}">
                <a16:creationId xmlns:a16="http://schemas.microsoft.com/office/drawing/2014/main" id="{400248EF-B9EB-534A-4E06-54058CA91ADC}"/>
              </a:ext>
            </a:extLst>
          </p:cNvPr>
          <p:cNvGraphicFramePr/>
          <p:nvPr/>
        </p:nvGraphicFramePr>
        <p:xfrm>
          <a:off x="2032000" y="1162631"/>
          <a:ext cx="8128000" cy="4524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7955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909AE-6ED9-E68D-E119-88F380CC861E}"/>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899A61DF-B686-12B9-7700-FAA4F13D8316}"/>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5441405E-C7E1-280D-C632-63FE229A47D8}"/>
              </a:ext>
            </a:extLst>
          </p:cNvPr>
          <p:cNvSpPr txBox="1">
            <a:spLocks/>
          </p:cNvSpPr>
          <p:nvPr/>
        </p:nvSpPr>
        <p:spPr>
          <a:xfrm>
            <a:off x="815788" y="423043"/>
            <a:ext cx="10560424"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Statistical robustness and the garden of forking paths</a:t>
            </a:r>
            <a:endParaRPr lang="en-US" dirty="0"/>
          </a:p>
        </p:txBody>
      </p:sp>
      <p:pic>
        <p:nvPicPr>
          <p:cNvPr id="11" name="Picture 10">
            <a:extLst>
              <a:ext uri="{FF2B5EF4-FFF2-40B4-BE49-F238E27FC236}">
                <a16:creationId xmlns:a16="http://schemas.microsoft.com/office/drawing/2014/main" id="{B357A76E-FDA7-6DE8-7E2B-7FE08A7AE8FA}"/>
              </a:ext>
            </a:extLst>
          </p:cNvPr>
          <p:cNvPicPr>
            <a:picLocks noChangeAspect="1"/>
          </p:cNvPicPr>
          <p:nvPr/>
        </p:nvPicPr>
        <p:blipFill>
          <a:blip r:embed="rId3"/>
          <a:srcRect l="2817" t="2619" r="2641" b="2865"/>
          <a:stretch>
            <a:fillRect/>
          </a:stretch>
        </p:blipFill>
        <p:spPr>
          <a:xfrm>
            <a:off x="3693459" y="1162629"/>
            <a:ext cx="4814047" cy="4520995"/>
          </a:xfrm>
          <a:prstGeom prst="roundRect">
            <a:avLst>
              <a:gd name="adj" fmla="val 5563"/>
            </a:avLst>
          </a:prstGeom>
        </p:spPr>
      </p:pic>
    </p:spTree>
    <p:extLst>
      <p:ext uri="{BB962C8B-B14F-4D97-AF65-F5344CB8AC3E}">
        <p14:creationId xmlns:p14="http://schemas.microsoft.com/office/powerpoint/2010/main" val="3969960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26A02-2319-F76E-6BEB-7D3B754239CF}"/>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45CFDCC7-5B0A-D47C-96B1-4ABF7AB6EEF4}"/>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D95342A3-7C77-A78B-6D4C-185A2237ECC2}"/>
              </a:ext>
            </a:extLst>
          </p:cNvPr>
          <p:cNvSpPr txBox="1">
            <a:spLocks/>
          </p:cNvSpPr>
          <p:nvPr/>
        </p:nvSpPr>
        <p:spPr>
          <a:xfrm>
            <a:off x="4905375" y="423043"/>
            <a:ext cx="2381250"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Correlation</a:t>
            </a:r>
            <a:endParaRPr lang="en-US" dirty="0"/>
          </a:p>
        </p:txBody>
      </p:sp>
      <p:pic>
        <p:nvPicPr>
          <p:cNvPr id="7" name="Picture 6">
            <a:extLst>
              <a:ext uri="{FF2B5EF4-FFF2-40B4-BE49-F238E27FC236}">
                <a16:creationId xmlns:a16="http://schemas.microsoft.com/office/drawing/2014/main" id="{62F6E6EA-E0E6-AB59-7478-37DB2A06F179}"/>
              </a:ext>
            </a:extLst>
          </p:cNvPr>
          <p:cNvPicPr>
            <a:picLocks noChangeAspect="1"/>
          </p:cNvPicPr>
          <p:nvPr/>
        </p:nvPicPr>
        <p:blipFill>
          <a:blip r:embed="rId3"/>
          <a:stretch>
            <a:fillRect/>
          </a:stretch>
        </p:blipFill>
        <p:spPr>
          <a:xfrm>
            <a:off x="2343150" y="1162630"/>
            <a:ext cx="7505700" cy="4683372"/>
          </a:xfrm>
          <a:prstGeom prst="rect">
            <a:avLst/>
          </a:prstGeom>
        </p:spPr>
      </p:pic>
    </p:spTree>
    <p:extLst>
      <p:ext uri="{BB962C8B-B14F-4D97-AF65-F5344CB8AC3E}">
        <p14:creationId xmlns:p14="http://schemas.microsoft.com/office/powerpoint/2010/main" val="620276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931F0-8E8B-4FC0-8C32-B706DA7B37C4}"/>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A7FC85F4-3DCC-8151-1459-9AA5AB2B1D84}"/>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B8DA7ED7-6F0E-916C-4FD3-F6F543F2E1CB}"/>
              </a:ext>
            </a:extLst>
          </p:cNvPr>
          <p:cNvSpPr txBox="1">
            <a:spLocks/>
          </p:cNvSpPr>
          <p:nvPr/>
        </p:nvSpPr>
        <p:spPr>
          <a:xfrm>
            <a:off x="4905375" y="423043"/>
            <a:ext cx="2381250"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Correlation</a:t>
            </a:r>
            <a:endParaRPr lang="en-US" dirty="0"/>
          </a:p>
        </p:txBody>
      </p:sp>
      <p:pic>
        <p:nvPicPr>
          <p:cNvPr id="7" name="Picture 6">
            <a:extLst>
              <a:ext uri="{FF2B5EF4-FFF2-40B4-BE49-F238E27FC236}">
                <a16:creationId xmlns:a16="http://schemas.microsoft.com/office/drawing/2014/main" id="{EF2A8AAB-EF97-5A9D-B8E9-8A4A33715590}"/>
              </a:ext>
            </a:extLst>
          </p:cNvPr>
          <p:cNvPicPr>
            <a:picLocks noChangeAspect="1"/>
          </p:cNvPicPr>
          <p:nvPr/>
        </p:nvPicPr>
        <p:blipFill>
          <a:blip r:embed="rId3"/>
          <a:stretch>
            <a:fillRect/>
          </a:stretch>
        </p:blipFill>
        <p:spPr>
          <a:xfrm>
            <a:off x="447675" y="1162630"/>
            <a:ext cx="7505700" cy="4683372"/>
          </a:xfrm>
          <a:prstGeom prst="rect">
            <a:avLst/>
          </a:prstGeom>
        </p:spPr>
      </p:pic>
      <p:sp>
        <p:nvSpPr>
          <p:cNvPr id="2" name="Rectangle: Rounded Corners 1">
            <a:extLst>
              <a:ext uri="{FF2B5EF4-FFF2-40B4-BE49-F238E27FC236}">
                <a16:creationId xmlns:a16="http://schemas.microsoft.com/office/drawing/2014/main" id="{665D41D0-63A9-3D86-8F2C-0480E834BA7C}"/>
              </a:ext>
            </a:extLst>
          </p:cNvPr>
          <p:cNvSpPr/>
          <p:nvPr/>
        </p:nvSpPr>
        <p:spPr>
          <a:xfrm>
            <a:off x="6386511" y="2295525"/>
            <a:ext cx="792163" cy="600075"/>
          </a:xfrm>
          <a:prstGeom prst="roundRect">
            <a:avLst>
              <a:gd name="adj" fmla="val 7143"/>
            </a:avLst>
          </a:prstGeom>
          <a:no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Speech Bubble: Rectangle with Corners Rounded 2">
            <a:extLst>
              <a:ext uri="{FF2B5EF4-FFF2-40B4-BE49-F238E27FC236}">
                <a16:creationId xmlns:a16="http://schemas.microsoft.com/office/drawing/2014/main" id="{34D15E74-A933-4E62-24C9-B9279C52CDED}"/>
              </a:ext>
            </a:extLst>
          </p:cNvPr>
          <p:cNvSpPr/>
          <p:nvPr/>
        </p:nvSpPr>
        <p:spPr>
          <a:xfrm>
            <a:off x="8274685" y="1310640"/>
            <a:ext cx="3520440" cy="1686560"/>
          </a:xfrm>
          <a:prstGeom prst="wedgeRoundRectCallout">
            <a:avLst>
              <a:gd name="adj1" fmla="val -79067"/>
              <a:gd name="adj2" fmla="val 17887"/>
              <a:gd name="adj3" fmla="val 16667"/>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A </a:t>
            </a:r>
            <a:r>
              <a:rPr lang="en-GB" sz="1600" b="1" dirty="0">
                <a:solidFill>
                  <a:schemeClr val="tx1"/>
                </a:solidFill>
              </a:rPr>
              <a:t>significant</a:t>
            </a:r>
            <a:r>
              <a:rPr lang="en-GB" sz="1600" dirty="0">
                <a:solidFill>
                  <a:schemeClr val="tx1"/>
                </a:solidFill>
              </a:rPr>
              <a:t> correlation is observed between </a:t>
            </a:r>
            <a:r>
              <a:rPr lang="en-GB" sz="1600" dirty="0" err="1">
                <a:solidFill>
                  <a:schemeClr val="tx1"/>
                </a:solidFill>
              </a:rPr>
              <a:t>educational_performance_project</a:t>
            </a:r>
            <a:r>
              <a:rPr lang="en-GB" sz="1600" dirty="0">
                <a:solidFill>
                  <a:schemeClr val="tx1"/>
                </a:solidFill>
              </a:rPr>
              <a:t> and </a:t>
            </a:r>
            <a:r>
              <a:rPr lang="en-GB" sz="1600" dirty="0" err="1">
                <a:solidFill>
                  <a:schemeClr val="tx1"/>
                </a:solidFill>
              </a:rPr>
              <a:t>spatial_composite</a:t>
            </a:r>
            <a:r>
              <a:rPr lang="en-GB" sz="1600" dirty="0">
                <a:solidFill>
                  <a:schemeClr val="tx1"/>
                </a:solidFill>
              </a:rPr>
              <a:t>, </a:t>
            </a:r>
            <a:r>
              <a:rPr lang="en-GB" sz="1600" b="1" i="1" dirty="0">
                <a:solidFill>
                  <a:schemeClr val="tx1"/>
                </a:solidFill>
              </a:rPr>
              <a:t>r</a:t>
            </a:r>
            <a:r>
              <a:rPr lang="en-GB" sz="1600" b="1" dirty="0">
                <a:solidFill>
                  <a:schemeClr val="tx1"/>
                </a:solidFill>
              </a:rPr>
              <a:t> = .798</a:t>
            </a:r>
            <a:r>
              <a:rPr lang="en-GB" sz="1600" dirty="0">
                <a:solidFill>
                  <a:schemeClr val="tx1"/>
                </a:solidFill>
              </a:rPr>
              <a:t>, </a:t>
            </a:r>
            <a:r>
              <a:rPr lang="en-GB" sz="1600" b="1" i="1" dirty="0">
                <a:solidFill>
                  <a:schemeClr val="tx1"/>
                </a:solidFill>
              </a:rPr>
              <a:t>p</a:t>
            </a:r>
            <a:r>
              <a:rPr lang="en-GB" sz="1600" b="1" dirty="0">
                <a:solidFill>
                  <a:schemeClr val="tx1"/>
                </a:solidFill>
              </a:rPr>
              <a:t> &lt; .001</a:t>
            </a:r>
            <a:r>
              <a:rPr lang="en-GB" sz="1600" dirty="0">
                <a:solidFill>
                  <a:schemeClr val="tx1"/>
                </a:solidFill>
              </a:rPr>
              <a:t>.</a:t>
            </a:r>
          </a:p>
        </p:txBody>
      </p:sp>
    </p:spTree>
    <p:extLst>
      <p:ext uri="{BB962C8B-B14F-4D97-AF65-F5344CB8AC3E}">
        <p14:creationId xmlns:p14="http://schemas.microsoft.com/office/powerpoint/2010/main" val="1438665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DB30F-4EB0-44E8-4646-E04C5D2CCEB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76D8919-88EB-964A-8063-D9719A079E9D}"/>
              </a:ext>
            </a:extLst>
          </p:cNvPr>
          <p:cNvPicPr>
            <a:picLocks noChangeAspect="1"/>
          </p:cNvPicPr>
          <p:nvPr/>
        </p:nvPicPr>
        <p:blipFill>
          <a:blip r:embed="rId3"/>
          <a:srcRect l="27957" r="13978"/>
          <a:stretch>
            <a:fillRect/>
          </a:stretch>
        </p:blipFill>
        <p:spPr>
          <a:xfrm>
            <a:off x="190500" y="831850"/>
            <a:ext cx="3073400" cy="5293078"/>
          </a:xfrm>
          <a:prstGeom prst="rect">
            <a:avLst/>
          </a:prstGeom>
        </p:spPr>
      </p:pic>
      <p:cxnSp>
        <p:nvCxnSpPr>
          <p:cNvPr id="16" name="Straight Connector 15">
            <a:extLst>
              <a:ext uri="{FF2B5EF4-FFF2-40B4-BE49-F238E27FC236}">
                <a16:creationId xmlns:a16="http://schemas.microsoft.com/office/drawing/2014/main" id="{9E697333-7EC3-B124-C685-015B7C31FE72}"/>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CF187E44-2F73-DCEF-7F3C-23F56DDA5D32}"/>
              </a:ext>
            </a:extLst>
          </p:cNvPr>
          <p:cNvSpPr txBox="1">
            <a:spLocks/>
          </p:cNvSpPr>
          <p:nvPr/>
        </p:nvSpPr>
        <p:spPr>
          <a:xfrm>
            <a:off x="4543425" y="423043"/>
            <a:ext cx="3105150"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“Significance”</a:t>
            </a:r>
            <a:endParaRPr lang="en-US" dirty="0"/>
          </a:p>
        </p:txBody>
      </p:sp>
      <p:sp>
        <p:nvSpPr>
          <p:cNvPr id="3" name="Speech Bubble: Rectangle with Corners Rounded 2">
            <a:extLst>
              <a:ext uri="{FF2B5EF4-FFF2-40B4-BE49-F238E27FC236}">
                <a16:creationId xmlns:a16="http://schemas.microsoft.com/office/drawing/2014/main" id="{A9300FE0-C674-3197-8473-238DE93F18DD}"/>
              </a:ext>
            </a:extLst>
          </p:cNvPr>
          <p:cNvSpPr/>
          <p:nvPr/>
        </p:nvSpPr>
        <p:spPr>
          <a:xfrm>
            <a:off x="3145154" y="1162630"/>
            <a:ext cx="6976746" cy="920167"/>
          </a:xfrm>
          <a:prstGeom prst="wedgeRoundRectCallout">
            <a:avLst>
              <a:gd name="adj1" fmla="val -66642"/>
              <a:gd name="adj2" fmla="val 133078"/>
              <a:gd name="adj3" fmla="val 16667"/>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A </a:t>
            </a:r>
            <a:r>
              <a:rPr lang="en-GB" sz="1600" b="1" dirty="0">
                <a:solidFill>
                  <a:schemeClr val="tx1"/>
                </a:solidFill>
              </a:rPr>
              <a:t>significant</a:t>
            </a:r>
            <a:r>
              <a:rPr lang="en-GB" sz="1600" dirty="0">
                <a:solidFill>
                  <a:schemeClr val="tx1"/>
                </a:solidFill>
              </a:rPr>
              <a:t> correlation is observed between </a:t>
            </a:r>
            <a:r>
              <a:rPr lang="en-GB" sz="1600" dirty="0" err="1">
                <a:solidFill>
                  <a:schemeClr val="tx1"/>
                </a:solidFill>
              </a:rPr>
              <a:t>educational_performance_project</a:t>
            </a:r>
            <a:r>
              <a:rPr lang="en-GB" sz="1600" dirty="0">
                <a:solidFill>
                  <a:schemeClr val="tx1"/>
                </a:solidFill>
              </a:rPr>
              <a:t> and </a:t>
            </a:r>
            <a:r>
              <a:rPr lang="en-GB" sz="1600" dirty="0" err="1">
                <a:solidFill>
                  <a:schemeClr val="tx1"/>
                </a:solidFill>
              </a:rPr>
              <a:t>spatial_composite</a:t>
            </a:r>
            <a:r>
              <a:rPr lang="en-GB" sz="1600" dirty="0">
                <a:solidFill>
                  <a:schemeClr val="tx1"/>
                </a:solidFill>
              </a:rPr>
              <a:t>, </a:t>
            </a:r>
            <a:r>
              <a:rPr lang="en-GB" sz="1600" b="1" i="1" dirty="0">
                <a:solidFill>
                  <a:schemeClr val="tx1"/>
                </a:solidFill>
              </a:rPr>
              <a:t>r</a:t>
            </a:r>
            <a:r>
              <a:rPr lang="en-GB" sz="1600" b="1" dirty="0">
                <a:solidFill>
                  <a:schemeClr val="tx1"/>
                </a:solidFill>
              </a:rPr>
              <a:t> = .798</a:t>
            </a:r>
            <a:r>
              <a:rPr lang="en-GB" sz="1600" dirty="0">
                <a:solidFill>
                  <a:schemeClr val="tx1"/>
                </a:solidFill>
              </a:rPr>
              <a:t>, </a:t>
            </a:r>
            <a:r>
              <a:rPr lang="en-GB" sz="1600" b="1" i="1" dirty="0">
                <a:solidFill>
                  <a:schemeClr val="tx1"/>
                </a:solidFill>
              </a:rPr>
              <a:t>p</a:t>
            </a:r>
            <a:r>
              <a:rPr lang="en-GB" sz="1600" b="1" dirty="0">
                <a:solidFill>
                  <a:schemeClr val="tx1"/>
                </a:solidFill>
              </a:rPr>
              <a:t> &lt; .001</a:t>
            </a:r>
            <a:r>
              <a:rPr lang="en-GB" sz="1600" dirty="0">
                <a:solidFill>
                  <a:schemeClr val="tx1"/>
                </a:solidFill>
              </a:rPr>
              <a:t>.</a:t>
            </a:r>
          </a:p>
        </p:txBody>
      </p:sp>
      <p:graphicFrame>
        <p:nvGraphicFramePr>
          <p:cNvPr id="6" name="Diagram 5">
            <a:extLst>
              <a:ext uri="{FF2B5EF4-FFF2-40B4-BE49-F238E27FC236}">
                <a16:creationId xmlns:a16="http://schemas.microsoft.com/office/drawing/2014/main" id="{74CE706A-6AA0-D10D-7F45-443BC346AFC9}"/>
              </a:ext>
            </a:extLst>
          </p:cNvPr>
          <p:cNvGraphicFramePr/>
          <p:nvPr>
            <p:extLst>
              <p:ext uri="{D42A27DB-BD31-4B8C-83A1-F6EECF244321}">
                <p14:modId xmlns:p14="http://schemas.microsoft.com/office/powerpoint/2010/main" val="1897589282"/>
              </p:ext>
            </p:extLst>
          </p:nvPr>
        </p:nvGraphicFramePr>
        <p:xfrm>
          <a:off x="4419600" y="2329326"/>
          <a:ext cx="5702300" cy="32935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68676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269AE-59C9-8D11-DAB0-AD926DFB73C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FE79A2D-54DA-DA49-BDCB-28FE80329C47}"/>
              </a:ext>
            </a:extLst>
          </p:cNvPr>
          <p:cNvPicPr>
            <a:picLocks noChangeAspect="1"/>
          </p:cNvPicPr>
          <p:nvPr/>
        </p:nvPicPr>
        <p:blipFill>
          <a:blip r:embed="rId3"/>
          <a:srcRect l="27957" r="13978"/>
          <a:stretch>
            <a:fillRect/>
          </a:stretch>
        </p:blipFill>
        <p:spPr>
          <a:xfrm>
            <a:off x="190500" y="831850"/>
            <a:ext cx="3073400" cy="5293078"/>
          </a:xfrm>
          <a:prstGeom prst="rect">
            <a:avLst/>
          </a:prstGeom>
        </p:spPr>
      </p:pic>
      <p:cxnSp>
        <p:nvCxnSpPr>
          <p:cNvPr id="16" name="Straight Connector 15">
            <a:extLst>
              <a:ext uri="{FF2B5EF4-FFF2-40B4-BE49-F238E27FC236}">
                <a16:creationId xmlns:a16="http://schemas.microsoft.com/office/drawing/2014/main" id="{B6A00272-56F0-64A4-59FF-078A0EAF2387}"/>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3" name="Speech Bubble: Rectangle with Corners Rounded 2">
            <a:extLst>
              <a:ext uri="{FF2B5EF4-FFF2-40B4-BE49-F238E27FC236}">
                <a16:creationId xmlns:a16="http://schemas.microsoft.com/office/drawing/2014/main" id="{712C15F8-A64F-6F82-1DBB-769D7850D5FC}"/>
              </a:ext>
            </a:extLst>
          </p:cNvPr>
          <p:cNvSpPr/>
          <p:nvPr/>
        </p:nvSpPr>
        <p:spPr>
          <a:xfrm>
            <a:off x="3145154" y="1162630"/>
            <a:ext cx="6976746" cy="920167"/>
          </a:xfrm>
          <a:prstGeom prst="wedgeRoundRectCallout">
            <a:avLst>
              <a:gd name="adj1" fmla="val -66642"/>
              <a:gd name="adj2" fmla="val 133078"/>
              <a:gd name="adj3" fmla="val 16667"/>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A </a:t>
            </a:r>
            <a:r>
              <a:rPr lang="en-GB" sz="1600" b="1" u="sng" dirty="0">
                <a:solidFill>
                  <a:schemeClr val="tx1"/>
                </a:solidFill>
              </a:rPr>
              <a:t>significant</a:t>
            </a:r>
            <a:r>
              <a:rPr lang="en-GB" sz="1600" dirty="0">
                <a:solidFill>
                  <a:schemeClr val="tx1"/>
                </a:solidFill>
              </a:rPr>
              <a:t> correlation is observed between </a:t>
            </a:r>
            <a:r>
              <a:rPr lang="en-GB" sz="1600" dirty="0" err="1">
                <a:solidFill>
                  <a:schemeClr val="tx1"/>
                </a:solidFill>
              </a:rPr>
              <a:t>educational_performance_project</a:t>
            </a:r>
            <a:r>
              <a:rPr lang="en-GB" sz="1600" dirty="0">
                <a:solidFill>
                  <a:schemeClr val="tx1"/>
                </a:solidFill>
              </a:rPr>
              <a:t> and </a:t>
            </a:r>
            <a:r>
              <a:rPr lang="en-GB" sz="1600" dirty="0" err="1">
                <a:solidFill>
                  <a:schemeClr val="tx1"/>
                </a:solidFill>
              </a:rPr>
              <a:t>spatial_composite</a:t>
            </a:r>
            <a:r>
              <a:rPr lang="en-GB" sz="1600" dirty="0">
                <a:solidFill>
                  <a:schemeClr val="tx1"/>
                </a:solidFill>
              </a:rPr>
              <a:t>, </a:t>
            </a:r>
            <a:r>
              <a:rPr lang="en-GB" sz="1600" b="1" i="1" dirty="0">
                <a:solidFill>
                  <a:schemeClr val="tx1"/>
                </a:solidFill>
              </a:rPr>
              <a:t>r</a:t>
            </a:r>
            <a:r>
              <a:rPr lang="en-GB" sz="1600" b="1" dirty="0">
                <a:solidFill>
                  <a:schemeClr val="tx1"/>
                </a:solidFill>
              </a:rPr>
              <a:t> = .798</a:t>
            </a:r>
            <a:r>
              <a:rPr lang="en-GB" sz="1600" dirty="0">
                <a:solidFill>
                  <a:schemeClr val="tx1"/>
                </a:solidFill>
              </a:rPr>
              <a:t>, </a:t>
            </a:r>
            <a:r>
              <a:rPr lang="en-GB" sz="1600" b="1" i="1" u="sng" dirty="0">
                <a:solidFill>
                  <a:schemeClr val="tx1"/>
                </a:solidFill>
              </a:rPr>
              <a:t>p</a:t>
            </a:r>
            <a:r>
              <a:rPr lang="en-GB" sz="1600" b="1" u="sng" dirty="0">
                <a:solidFill>
                  <a:schemeClr val="tx1"/>
                </a:solidFill>
              </a:rPr>
              <a:t> &lt; .001</a:t>
            </a:r>
            <a:r>
              <a:rPr lang="en-GB" sz="1600" dirty="0">
                <a:solidFill>
                  <a:schemeClr val="tx1"/>
                </a:solidFill>
              </a:rPr>
              <a:t>.</a:t>
            </a:r>
          </a:p>
        </p:txBody>
      </p:sp>
      <p:sp>
        <p:nvSpPr>
          <p:cNvPr id="2" name="Rectangle 1">
            <a:extLst>
              <a:ext uri="{FF2B5EF4-FFF2-40B4-BE49-F238E27FC236}">
                <a16:creationId xmlns:a16="http://schemas.microsoft.com/office/drawing/2014/main" id="{3EB84346-93D7-9A30-E2E3-1ED6D85341A0}"/>
              </a:ext>
            </a:extLst>
          </p:cNvPr>
          <p:cNvSpPr/>
          <p:nvPr/>
        </p:nvSpPr>
        <p:spPr>
          <a:xfrm>
            <a:off x="3911600" y="2705101"/>
            <a:ext cx="8089900" cy="3149598"/>
          </a:xfrm>
          <a:prstGeom prst="rect">
            <a:avLst/>
          </a:prstGeom>
          <a:solidFill>
            <a:srgbClr val="E0FAFA"/>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400" dirty="0">
                <a:solidFill>
                  <a:schemeClr val="tx1"/>
                </a:solidFill>
              </a:rPr>
              <a:t>When we say a result or observation is </a:t>
            </a:r>
            <a:r>
              <a:rPr lang="en-GB" sz="1400" b="1" dirty="0">
                <a:solidFill>
                  <a:schemeClr val="tx1"/>
                </a:solidFill>
              </a:rPr>
              <a:t>“significant”</a:t>
            </a:r>
            <a:r>
              <a:rPr lang="en-GB" sz="1400" dirty="0">
                <a:solidFill>
                  <a:schemeClr val="tx1"/>
                </a:solidFill>
              </a:rPr>
              <a:t>, the term significant relates to the verb </a:t>
            </a:r>
            <a:r>
              <a:rPr lang="en-GB" sz="1400" b="1" dirty="0">
                <a:solidFill>
                  <a:schemeClr val="tx1"/>
                </a:solidFill>
              </a:rPr>
              <a:t>“to signify”</a:t>
            </a:r>
            <a:r>
              <a:rPr lang="en-GB" sz="1400" dirty="0">
                <a:solidFill>
                  <a:schemeClr val="tx1"/>
                </a:solidFill>
              </a:rPr>
              <a:t>, not to some quality of importance.</a:t>
            </a:r>
          </a:p>
          <a:p>
            <a:endParaRPr lang="en-GB" sz="1400" dirty="0">
              <a:solidFill>
                <a:schemeClr val="tx1"/>
              </a:solidFill>
            </a:endParaRPr>
          </a:p>
          <a:p>
            <a:r>
              <a:rPr lang="en-GB" sz="1400" dirty="0">
                <a:solidFill>
                  <a:schemeClr val="tx1"/>
                </a:solidFill>
              </a:rPr>
              <a:t>In the above example, our observation with a sample, is signifying an effect at the population level.</a:t>
            </a:r>
          </a:p>
          <a:p>
            <a:endParaRPr lang="en-GB" sz="1400" dirty="0">
              <a:solidFill>
                <a:schemeClr val="tx1"/>
              </a:solidFill>
            </a:endParaRPr>
          </a:p>
          <a:p>
            <a:r>
              <a:rPr lang="en-GB" sz="1400" dirty="0">
                <a:solidFill>
                  <a:schemeClr val="tx1"/>
                </a:solidFill>
              </a:rPr>
              <a:t>We usually make this claim based on the p-value, a probability estimate </a:t>
            </a:r>
            <a:r>
              <a:rPr lang="en-US" sz="1400" dirty="0">
                <a:solidFill>
                  <a:schemeClr val="tx1"/>
                </a:solidFill>
              </a:rPr>
              <a:t>of observing data as extreme or more extreme than the data we have observed under the assumption that the null hypothesis is true.</a:t>
            </a:r>
          </a:p>
          <a:p>
            <a:endParaRPr lang="en-US" sz="1400" dirty="0">
              <a:solidFill>
                <a:schemeClr val="tx1"/>
              </a:solidFill>
            </a:endParaRPr>
          </a:p>
          <a:p>
            <a:r>
              <a:rPr lang="en-US" sz="1400" dirty="0">
                <a:solidFill>
                  <a:schemeClr val="tx1"/>
                </a:solidFill>
              </a:rPr>
              <a:t>In other words, under the assumption of no relationship between performance in the project and the spatial composite variable, the probability of observing our data, or more extreme data, is &lt; .001.</a:t>
            </a:r>
          </a:p>
          <a:p>
            <a:endParaRPr lang="en-US" sz="1400" dirty="0">
              <a:solidFill>
                <a:schemeClr val="tx1"/>
              </a:solidFill>
            </a:endParaRPr>
          </a:p>
          <a:p>
            <a:r>
              <a:rPr lang="en-US" sz="1400" dirty="0">
                <a:solidFill>
                  <a:schemeClr val="tx1"/>
                </a:solidFill>
              </a:rPr>
              <a:t>Typically, we make a binary inference using a cut-off value (an α level) of p &lt; 0.05 in the social sciences, but other fields can be more stringent.</a:t>
            </a:r>
            <a:endParaRPr lang="en-GB" sz="1400" dirty="0">
              <a:solidFill>
                <a:schemeClr val="tx1"/>
              </a:solidFill>
            </a:endParaRPr>
          </a:p>
        </p:txBody>
      </p:sp>
      <p:sp>
        <p:nvSpPr>
          <p:cNvPr id="4" name="Title 1">
            <a:extLst>
              <a:ext uri="{FF2B5EF4-FFF2-40B4-BE49-F238E27FC236}">
                <a16:creationId xmlns:a16="http://schemas.microsoft.com/office/drawing/2014/main" id="{E5DF7158-F7FF-B242-6FC3-5BD61A5C3541}"/>
              </a:ext>
            </a:extLst>
          </p:cNvPr>
          <p:cNvSpPr txBox="1">
            <a:spLocks/>
          </p:cNvSpPr>
          <p:nvPr/>
        </p:nvSpPr>
        <p:spPr>
          <a:xfrm>
            <a:off x="4543425" y="423043"/>
            <a:ext cx="3105150"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“Significance”</a:t>
            </a:r>
            <a:endParaRPr lang="en-US" dirty="0"/>
          </a:p>
        </p:txBody>
      </p:sp>
    </p:spTree>
    <p:extLst>
      <p:ext uri="{BB962C8B-B14F-4D97-AF65-F5344CB8AC3E}">
        <p14:creationId xmlns:p14="http://schemas.microsoft.com/office/powerpoint/2010/main" val="1703231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05FDE-DD45-A891-EBA0-7784C4C3E42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6A988CA-D58A-050A-BE84-800715258CEF}"/>
              </a:ext>
            </a:extLst>
          </p:cNvPr>
          <p:cNvPicPr>
            <a:picLocks noChangeAspect="1"/>
          </p:cNvPicPr>
          <p:nvPr/>
        </p:nvPicPr>
        <p:blipFill>
          <a:blip r:embed="rId3"/>
          <a:srcRect l="27957" r="13978"/>
          <a:stretch>
            <a:fillRect/>
          </a:stretch>
        </p:blipFill>
        <p:spPr>
          <a:xfrm>
            <a:off x="190500" y="831850"/>
            <a:ext cx="3073400" cy="5293078"/>
          </a:xfrm>
          <a:prstGeom prst="rect">
            <a:avLst/>
          </a:prstGeom>
        </p:spPr>
      </p:pic>
      <p:cxnSp>
        <p:nvCxnSpPr>
          <p:cNvPr id="16" name="Straight Connector 15">
            <a:extLst>
              <a:ext uri="{FF2B5EF4-FFF2-40B4-BE49-F238E27FC236}">
                <a16:creationId xmlns:a16="http://schemas.microsoft.com/office/drawing/2014/main" id="{D9E45001-286E-28BE-90FE-9FB689F71C47}"/>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3" name="Speech Bubble: Rectangle with Corners Rounded 2">
            <a:extLst>
              <a:ext uri="{FF2B5EF4-FFF2-40B4-BE49-F238E27FC236}">
                <a16:creationId xmlns:a16="http://schemas.microsoft.com/office/drawing/2014/main" id="{289761F1-33E8-0D50-6736-728086B0760B}"/>
              </a:ext>
            </a:extLst>
          </p:cNvPr>
          <p:cNvSpPr/>
          <p:nvPr/>
        </p:nvSpPr>
        <p:spPr>
          <a:xfrm>
            <a:off x="3145154" y="1162630"/>
            <a:ext cx="6976746" cy="920167"/>
          </a:xfrm>
          <a:prstGeom prst="wedgeRoundRectCallout">
            <a:avLst>
              <a:gd name="adj1" fmla="val -66642"/>
              <a:gd name="adj2" fmla="val 133078"/>
              <a:gd name="adj3" fmla="val 16667"/>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A </a:t>
            </a:r>
            <a:r>
              <a:rPr lang="en-GB" sz="1600" b="1" dirty="0">
                <a:solidFill>
                  <a:schemeClr val="tx1"/>
                </a:solidFill>
              </a:rPr>
              <a:t>significant</a:t>
            </a:r>
            <a:r>
              <a:rPr lang="en-GB" sz="1600" dirty="0">
                <a:solidFill>
                  <a:schemeClr val="tx1"/>
                </a:solidFill>
              </a:rPr>
              <a:t> correlation is observed between </a:t>
            </a:r>
            <a:r>
              <a:rPr lang="en-GB" sz="1600" dirty="0" err="1">
                <a:solidFill>
                  <a:schemeClr val="tx1"/>
                </a:solidFill>
              </a:rPr>
              <a:t>educational_performance_project</a:t>
            </a:r>
            <a:r>
              <a:rPr lang="en-GB" sz="1600" dirty="0">
                <a:solidFill>
                  <a:schemeClr val="tx1"/>
                </a:solidFill>
              </a:rPr>
              <a:t> and </a:t>
            </a:r>
            <a:r>
              <a:rPr lang="en-GB" sz="1600" dirty="0" err="1">
                <a:solidFill>
                  <a:schemeClr val="tx1"/>
                </a:solidFill>
              </a:rPr>
              <a:t>spatial_composite</a:t>
            </a:r>
            <a:r>
              <a:rPr lang="en-GB" sz="1600" dirty="0">
                <a:solidFill>
                  <a:schemeClr val="tx1"/>
                </a:solidFill>
              </a:rPr>
              <a:t>, </a:t>
            </a:r>
            <a:r>
              <a:rPr lang="en-GB" sz="1600" b="1" i="1" dirty="0">
                <a:solidFill>
                  <a:schemeClr val="tx1"/>
                </a:solidFill>
              </a:rPr>
              <a:t>r</a:t>
            </a:r>
            <a:r>
              <a:rPr lang="en-GB" sz="1600" b="1" dirty="0">
                <a:solidFill>
                  <a:schemeClr val="tx1"/>
                </a:solidFill>
              </a:rPr>
              <a:t> = .798</a:t>
            </a:r>
            <a:r>
              <a:rPr lang="en-GB" sz="1600" dirty="0">
                <a:solidFill>
                  <a:schemeClr val="tx1"/>
                </a:solidFill>
              </a:rPr>
              <a:t>, </a:t>
            </a:r>
            <a:r>
              <a:rPr lang="en-GB" sz="1600" b="1" i="1" dirty="0">
                <a:solidFill>
                  <a:schemeClr val="tx1"/>
                </a:solidFill>
              </a:rPr>
              <a:t>p</a:t>
            </a:r>
            <a:r>
              <a:rPr lang="en-GB" sz="1600" b="1" dirty="0">
                <a:solidFill>
                  <a:schemeClr val="tx1"/>
                </a:solidFill>
              </a:rPr>
              <a:t> &lt; .001</a:t>
            </a:r>
            <a:r>
              <a:rPr lang="en-GB" sz="1600" dirty="0">
                <a:solidFill>
                  <a:schemeClr val="tx1"/>
                </a:solidFill>
              </a:rPr>
              <a:t>.</a:t>
            </a:r>
          </a:p>
        </p:txBody>
      </p:sp>
      <p:sp>
        <p:nvSpPr>
          <p:cNvPr id="2" name="Rectangle 1">
            <a:extLst>
              <a:ext uri="{FF2B5EF4-FFF2-40B4-BE49-F238E27FC236}">
                <a16:creationId xmlns:a16="http://schemas.microsoft.com/office/drawing/2014/main" id="{99DFD49B-2A43-81C2-6107-0F3EE1FC9B22}"/>
              </a:ext>
            </a:extLst>
          </p:cNvPr>
          <p:cNvSpPr/>
          <p:nvPr/>
        </p:nvSpPr>
        <p:spPr>
          <a:xfrm>
            <a:off x="3911600" y="2705101"/>
            <a:ext cx="8089900" cy="2486024"/>
          </a:xfrm>
          <a:prstGeom prst="rect">
            <a:avLst/>
          </a:prstGeom>
          <a:solidFill>
            <a:srgbClr val="E0FAFA"/>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400" dirty="0">
                <a:solidFill>
                  <a:schemeClr val="tx1"/>
                </a:solidFill>
              </a:rPr>
              <a:t>What then about practical significance?</a:t>
            </a:r>
          </a:p>
          <a:p>
            <a:endParaRPr lang="en-GB" sz="1400" dirty="0">
              <a:solidFill>
                <a:schemeClr val="tx1"/>
              </a:solidFill>
            </a:endParaRPr>
          </a:p>
          <a:p>
            <a:r>
              <a:rPr lang="en-GB" sz="1400" dirty="0">
                <a:solidFill>
                  <a:schemeClr val="tx1"/>
                </a:solidFill>
              </a:rPr>
              <a:t>All statistical tests have one, or multiple, relevant </a:t>
            </a:r>
            <a:r>
              <a:rPr lang="en-GB" sz="1400" b="1" dirty="0">
                <a:solidFill>
                  <a:schemeClr val="tx1"/>
                </a:solidFill>
              </a:rPr>
              <a:t>effect sizes</a:t>
            </a:r>
            <a:r>
              <a:rPr lang="en-GB" sz="1400" dirty="0">
                <a:solidFill>
                  <a:schemeClr val="tx1"/>
                </a:solidFill>
              </a:rPr>
              <a:t>.</a:t>
            </a:r>
          </a:p>
          <a:p>
            <a:endParaRPr lang="en-GB" sz="1400" dirty="0">
              <a:solidFill>
                <a:schemeClr val="tx1"/>
              </a:solidFill>
            </a:endParaRPr>
          </a:p>
          <a:p>
            <a:r>
              <a:rPr lang="en-GB" sz="1400" dirty="0">
                <a:solidFill>
                  <a:schemeClr val="tx1"/>
                </a:solidFill>
              </a:rPr>
              <a:t>These can be standardised or unstandardised, and are used to aid interpreting practical importance.</a:t>
            </a:r>
          </a:p>
          <a:p>
            <a:endParaRPr lang="en-GB" sz="1400" dirty="0">
              <a:solidFill>
                <a:schemeClr val="tx1"/>
              </a:solidFill>
            </a:endParaRPr>
          </a:p>
          <a:p>
            <a:r>
              <a:rPr lang="en-GB" sz="1400" dirty="0">
                <a:solidFill>
                  <a:schemeClr val="tx1"/>
                </a:solidFill>
              </a:rPr>
              <a:t>For this correlation, the r effect size is presented, which is the describing the strength and direction of a linear relationship between two variables.</a:t>
            </a:r>
          </a:p>
          <a:p>
            <a:endParaRPr lang="en-GB" sz="1400" dirty="0">
              <a:solidFill>
                <a:schemeClr val="tx1"/>
              </a:solidFill>
            </a:endParaRPr>
          </a:p>
          <a:p>
            <a:r>
              <a:rPr lang="en-GB" sz="1400" dirty="0">
                <a:solidFill>
                  <a:schemeClr val="tx1"/>
                </a:solidFill>
              </a:rPr>
              <a:t>It can range from -1 to 1 in size.</a:t>
            </a:r>
          </a:p>
        </p:txBody>
      </p:sp>
      <p:sp>
        <p:nvSpPr>
          <p:cNvPr id="4" name="Title 1">
            <a:extLst>
              <a:ext uri="{FF2B5EF4-FFF2-40B4-BE49-F238E27FC236}">
                <a16:creationId xmlns:a16="http://schemas.microsoft.com/office/drawing/2014/main" id="{DA52BEFC-CC74-C093-719B-C0E7BE19A044}"/>
              </a:ext>
            </a:extLst>
          </p:cNvPr>
          <p:cNvSpPr txBox="1">
            <a:spLocks/>
          </p:cNvSpPr>
          <p:nvPr/>
        </p:nvSpPr>
        <p:spPr>
          <a:xfrm>
            <a:off x="4543425" y="423043"/>
            <a:ext cx="3105150"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“Significance”</a:t>
            </a:r>
            <a:endParaRPr lang="en-US" dirty="0"/>
          </a:p>
        </p:txBody>
      </p:sp>
    </p:spTree>
    <p:extLst>
      <p:ext uri="{BB962C8B-B14F-4D97-AF65-F5344CB8AC3E}">
        <p14:creationId xmlns:p14="http://schemas.microsoft.com/office/powerpoint/2010/main" val="396062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315E8-4F81-6461-5ECB-52E4CD2C3669}"/>
            </a:ext>
          </a:extLst>
        </p:cNvPr>
        <p:cNvGrpSpPr/>
        <p:nvPr/>
      </p:nvGrpSpPr>
      <p:grpSpPr>
        <a:xfrm>
          <a:off x="0" y="0"/>
          <a:ext cx="0" cy="0"/>
          <a:chOff x="0" y="0"/>
          <a:chExt cx="0" cy="0"/>
        </a:xfrm>
      </p:grpSpPr>
      <p:grpSp>
        <p:nvGrpSpPr>
          <p:cNvPr id="186" name="Group 185">
            <a:extLst>
              <a:ext uri="{FF2B5EF4-FFF2-40B4-BE49-F238E27FC236}">
                <a16:creationId xmlns:a16="http://schemas.microsoft.com/office/drawing/2014/main" id="{41A03ED9-A862-FA4C-9597-E51160578BF4}"/>
              </a:ext>
            </a:extLst>
          </p:cNvPr>
          <p:cNvGrpSpPr/>
          <p:nvPr/>
        </p:nvGrpSpPr>
        <p:grpSpPr>
          <a:xfrm>
            <a:off x="7721474" y="1615915"/>
            <a:ext cx="1515020" cy="1056320"/>
            <a:chOff x="10065535" y="1615915"/>
            <a:chExt cx="1515020" cy="1056320"/>
          </a:xfrm>
        </p:grpSpPr>
        <p:cxnSp>
          <p:nvCxnSpPr>
            <p:cNvPr id="187" name="Straight Connector 186">
              <a:extLst>
                <a:ext uri="{FF2B5EF4-FFF2-40B4-BE49-F238E27FC236}">
                  <a16:creationId xmlns:a16="http://schemas.microsoft.com/office/drawing/2014/main" id="{F4A21ABB-AB32-19B1-B92F-0C205CCE662B}"/>
                </a:ext>
              </a:extLst>
            </p:cNvPr>
            <p:cNvCxnSpPr/>
            <p:nvPr/>
          </p:nvCxnSpPr>
          <p:spPr>
            <a:xfrm flipH="1" flipV="1">
              <a:off x="10092752" y="1643535"/>
              <a:ext cx="1400175" cy="1028700"/>
            </a:xfrm>
            <a:prstGeom prst="line">
              <a:avLst/>
            </a:prstGeom>
            <a:ln w="28575">
              <a:solidFill>
                <a:srgbClr val="A39461"/>
              </a:solidFill>
            </a:ln>
          </p:spPr>
          <p:style>
            <a:lnRef idx="1">
              <a:schemeClr val="accent1"/>
            </a:lnRef>
            <a:fillRef idx="0">
              <a:schemeClr val="accent1"/>
            </a:fillRef>
            <a:effectRef idx="0">
              <a:schemeClr val="accent1"/>
            </a:effectRef>
            <a:fontRef idx="minor">
              <a:schemeClr val="tx1"/>
            </a:fontRef>
          </p:style>
        </p:cxnSp>
        <p:sp>
          <p:nvSpPr>
            <p:cNvPr id="188" name="Oval 187">
              <a:extLst>
                <a:ext uri="{FF2B5EF4-FFF2-40B4-BE49-F238E27FC236}">
                  <a16:creationId xmlns:a16="http://schemas.microsoft.com/office/drawing/2014/main" id="{D943FEDE-61A6-219A-4FF7-4A04FB72931E}"/>
                </a:ext>
              </a:extLst>
            </p:cNvPr>
            <p:cNvSpPr/>
            <p:nvPr/>
          </p:nvSpPr>
          <p:spPr>
            <a:xfrm flipH="1">
              <a:off x="11492927" y="2553649"/>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9" name="Oval 188">
              <a:extLst>
                <a:ext uri="{FF2B5EF4-FFF2-40B4-BE49-F238E27FC236}">
                  <a16:creationId xmlns:a16="http://schemas.microsoft.com/office/drawing/2014/main" id="{150C1243-7811-ABCE-E4F0-3DCA33D5E245}"/>
                </a:ext>
              </a:extLst>
            </p:cNvPr>
            <p:cNvSpPr/>
            <p:nvPr/>
          </p:nvSpPr>
          <p:spPr>
            <a:xfrm flipH="1">
              <a:off x="10942443" y="2410059"/>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0" name="Oval 189">
              <a:extLst>
                <a:ext uri="{FF2B5EF4-FFF2-40B4-BE49-F238E27FC236}">
                  <a16:creationId xmlns:a16="http://schemas.microsoft.com/office/drawing/2014/main" id="{981BA156-F925-47C0-210F-8B9F8C63DA2E}"/>
                </a:ext>
              </a:extLst>
            </p:cNvPr>
            <p:cNvSpPr/>
            <p:nvPr/>
          </p:nvSpPr>
          <p:spPr>
            <a:xfrm flipH="1">
              <a:off x="10909363" y="2114071"/>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1" name="Oval 190">
              <a:extLst>
                <a:ext uri="{FF2B5EF4-FFF2-40B4-BE49-F238E27FC236}">
                  <a16:creationId xmlns:a16="http://schemas.microsoft.com/office/drawing/2014/main" id="{65A171A3-9C94-5E1F-A4E6-39B9771B37F8}"/>
                </a:ext>
              </a:extLst>
            </p:cNvPr>
            <p:cNvSpPr/>
            <p:nvPr/>
          </p:nvSpPr>
          <p:spPr>
            <a:xfrm flipH="1">
              <a:off x="10763241" y="2034536"/>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2" name="Oval 191">
              <a:extLst>
                <a:ext uri="{FF2B5EF4-FFF2-40B4-BE49-F238E27FC236}">
                  <a16:creationId xmlns:a16="http://schemas.microsoft.com/office/drawing/2014/main" id="{00776B9B-6FA6-5C98-9A03-8140FD7F851F}"/>
                </a:ext>
              </a:extLst>
            </p:cNvPr>
            <p:cNvSpPr/>
            <p:nvPr/>
          </p:nvSpPr>
          <p:spPr>
            <a:xfrm flipH="1">
              <a:off x="10529806" y="1801168"/>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3" name="Oval 192">
              <a:extLst>
                <a:ext uri="{FF2B5EF4-FFF2-40B4-BE49-F238E27FC236}">
                  <a16:creationId xmlns:a16="http://schemas.microsoft.com/office/drawing/2014/main" id="{B0611D93-C6A2-4690-C0FF-FAA03F62B271}"/>
                </a:ext>
              </a:extLst>
            </p:cNvPr>
            <p:cNvSpPr/>
            <p:nvPr/>
          </p:nvSpPr>
          <p:spPr>
            <a:xfrm flipH="1">
              <a:off x="10256148" y="1615915"/>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4" name="Oval 193">
              <a:extLst>
                <a:ext uri="{FF2B5EF4-FFF2-40B4-BE49-F238E27FC236}">
                  <a16:creationId xmlns:a16="http://schemas.microsoft.com/office/drawing/2014/main" id="{E794F2EE-A5F8-650D-C630-AD981F6FA498}"/>
                </a:ext>
              </a:extLst>
            </p:cNvPr>
            <p:cNvSpPr/>
            <p:nvPr/>
          </p:nvSpPr>
          <p:spPr>
            <a:xfrm flipH="1">
              <a:off x="11203547" y="2541744"/>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5" name="Oval 194">
              <a:extLst>
                <a:ext uri="{FF2B5EF4-FFF2-40B4-BE49-F238E27FC236}">
                  <a16:creationId xmlns:a16="http://schemas.microsoft.com/office/drawing/2014/main" id="{201D1495-2A79-A89A-0190-60A5E7E6162A}"/>
                </a:ext>
              </a:extLst>
            </p:cNvPr>
            <p:cNvSpPr/>
            <p:nvPr/>
          </p:nvSpPr>
          <p:spPr>
            <a:xfrm flipH="1">
              <a:off x="11131458" y="2354815"/>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6" name="Oval 195">
              <a:extLst>
                <a:ext uri="{FF2B5EF4-FFF2-40B4-BE49-F238E27FC236}">
                  <a16:creationId xmlns:a16="http://schemas.microsoft.com/office/drawing/2014/main" id="{FC3ACFC2-0DD1-8462-0E17-3FFD4320B4F1}"/>
                </a:ext>
              </a:extLst>
            </p:cNvPr>
            <p:cNvSpPr/>
            <p:nvPr/>
          </p:nvSpPr>
          <p:spPr>
            <a:xfrm flipH="1">
              <a:off x="10711098" y="2195506"/>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7" name="Oval 196">
              <a:extLst>
                <a:ext uri="{FF2B5EF4-FFF2-40B4-BE49-F238E27FC236}">
                  <a16:creationId xmlns:a16="http://schemas.microsoft.com/office/drawing/2014/main" id="{9F760447-87F3-44BD-133A-2145E7205313}"/>
                </a:ext>
              </a:extLst>
            </p:cNvPr>
            <p:cNvSpPr/>
            <p:nvPr/>
          </p:nvSpPr>
          <p:spPr>
            <a:xfrm flipH="1">
              <a:off x="10548132" y="2101684"/>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8" name="Oval 197">
              <a:extLst>
                <a:ext uri="{FF2B5EF4-FFF2-40B4-BE49-F238E27FC236}">
                  <a16:creationId xmlns:a16="http://schemas.microsoft.com/office/drawing/2014/main" id="{B5957FC2-08F3-8817-3879-21AA061F9216}"/>
                </a:ext>
              </a:extLst>
            </p:cNvPr>
            <p:cNvSpPr/>
            <p:nvPr/>
          </p:nvSpPr>
          <p:spPr>
            <a:xfrm flipH="1">
              <a:off x="10409444" y="1962620"/>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9" name="Oval 198">
              <a:extLst>
                <a:ext uri="{FF2B5EF4-FFF2-40B4-BE49-F238E27FC236}">
                  <a16:creationId xmlns:a16="http://schemas.microsoft.com/office/drawing/2014/main" id="{3C51E1B4-8E5D-E8F1-4197-A1377CDBB4B6}"/>
                </a:ext>
              </a:extLst>
            </p:cNvPr>
            <p:cNvSpPr/>
            <p:nvPr/>
          </p:nvSpPr>
          <p:spPr>
            <a:xfrm flipH="1">
              <a:off x="10288275" y="1825462"/>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0" name="Oval 199">
              <a:extLst>
                <a:ext uri="{FF2B5EF4-FFF2-40B4-BE49-F238E27FC236}">
                  <a16:creationId xmlns:a16="http://schemas.microsoft.com/office/drawing/2014/main" id="{C2D6E6E3-E31D-DA7E-D431-9A646661B012}"/>
                </a:ext>
              </a:extLst>
            </p:cNvPr>
            <p:cNvSpPr/>
            <p:nvPr/>
          </p:nvSpPr>
          <p:spPr>
            <a:xfrm flipH="1">
              <a:off x="10065535" y="1703543"/>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cxnSp>
        <p:nvCxnSpPr>
          <p:cNvPr id="16" name="Straight Connector 15">
            <a:extLst>
              <a:ext uri="{FF2B5EF4-FFF2-40B4-BE49-F238E27FC236}">
                <a16:creationId xmlns:a16="http://schemas.microsoft.com/office/drawing/2014/main" id="{E8D5A2B9-80A9-BC2B-6FDF-ED925D01D8D1}"/>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E7F27355-00E4-ED66-F307-AB7E4C810BF6}"/>
              </a:ext>
            </a:extLst>
          </p:cNvPr>
          <p:cNvSpPr txBox="1">
            <a:spLocks/>
          </p:cNvSpPr>
          <p:nvPr/>
        </p:nvSpPr>
        <p:spPr>
          <a:xfrm>
            <a:off x="4729162" y="423043"/>
            <a:ext cx="2733676"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r effect size</a:t>
            </a:r>
            <a:endParaRPr lang="en-US" dirty="0"/>
          </a:p>
        </p:txBody>
      </p:sp>
      <p:cxnSp>
        <p:nvCxnSpPr>
          <p:cNvPr id="6" name="Straight Arrow Connector 5">
            <a:extLst>
              <a:ext uri="{FF2B5EF4-FFF2-40B4-BE49-F238E27FC236}">
                <a16:creationId xmlns:a16="http://schemas.microsoft.com/office/drawing/2014/main" id="{9405455F-2303-32B0-7696-313128CCE631}"/>
              </a:ext>
            </a:extLst>
          </p:cNvPr>
          <p:cNvCxnSpPr>
            <a:cxnSpLocks/>
          </p:cNvCxnSpPr>
          <p:nvPr/>
        </p:nvCxnSpPr>
        <p:spPr>
          <a:xfrm>
            <a:off x="5033963" y="2988706"/>
            <a:ext cx="212407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BDAFA9E-5BD7-F447-BC2E-558BA42FD68D}"/>
              </a:ext>
            </a:extLst>
          </p:cNvPr>
          <p:cNvCxnSpPr>
            <a:cxnSpLocks/>
          </p:cNvCxnSpPr>
          <p:nvPr/>
        </p:nvCxnSpPr>
        <p:spPr>
          <a:xfrm>
            <a:off x="2676526" y="2988706"/>
            <a:ext cx="212407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DF3B119-50C9-1956-7E3B-C33A6BED94B8}"/>
              </a:ext>
            </a:extLst>
          </p:cNvPr>
          <p:cNvCxnSpPr>
            <a:cxnSpLocks/>
          </p:cNvCxnSpPr>
          <p:nvPr/>
        </p:nvCxnSpPr>
        <p:spPr>
          <a:xfrm>
            <a:off x="319088" y="2988706"/>
            <a:ext cx="212407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6FAB94D-96D1-2C76-E458-AB1ED6B0DFC2}"/>
              </a:ext>
            </a:extLst>
          </p:cNvPr>
          <p:cNvCxnSpPr>
            <a:cxnSpLocks/>
          </p:cNvCxnSpPr>
          <p:nvPr/>
        </p:nvCxnSpPr>
        <p:spPr>
          <a:xfrm>
            <a:off x="9748838" y="2988706"/>
            <a:ext cx="212407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A8E031B-D695-64E9-382B-CD621350CD3B}"/>
              </a:ext>
            </a:extLst>
          </p:cNvPr>
          <p:cNvCxnSpPr>
            <a:cxnSpLocks/>
          </p:cNvCxnSpPr>
          <p:nvPr/>
        </p:nvCxnSpPr>
        <p:spPr>
          <a:xfrm>
            <a:off x="7391400" y="2988706"/>
            <a:ext cx="212407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14A9816-6A0D-4E3F-BA25-1DBD49AB4F14}"/>
              </a:ext>
            </a:extLst>
          </p:cNvPr>
          <p:cNvCxnSpPr>
            <a:cxnSpLocks/>
          </p:cNvCxnSpPr>
          <p:nvPr/>
        </p:nvCxnSpPr>
        <p:spPr>
          <a:xfrm flipV="1">
            <a:off x="5043488" y="1426606"/>
            <a:ext cx="0" cy="15621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1D1C71B-AC30-3730-0702-B9BF2A1814B4}"/>
              </a:ext>
            </a:extLst>
          </p:cNvPr>
          <p:cNvCxnSpPr>
            <a:cxnSpLocks/>
          </p:cNvCxnSpPr>
          <p:nvPr/>
        </p:nvCxnSpPr>
        <p:spPr>
          <a:xfrm flipV="1">
            <a:off x="7400925" y="1426606"/>
            <a:ext cx="0" cy="15621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C1AB76C-CD4B-CDCA-C27C-015EF2C7545B}"/>
              </a:ext>
            </a:extLst>
          </p:cNvPr>
          <p:cNvCxnSpPr>
            <a:cxnSpLocks/>
          </p:cNvCxnSpPr>
          <p:nvPr/>
        </p:nvCxnSpPr>
        <p:spPr>
          <a:xfrm flipV="1">
            <a:off x="9758363" y="1426606"/>
            <a:ext cx="0" cy="15621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E2E3CE-956A-5143-F44A-D810F78BB0CC}"/>
              </a:ext>
            </a:extLst>
          </p:cNvPr>
          <p:cNvCxnSpPr>
            <a:cxnSpLocks/>
          </p:cNvCxnSpPr>
          <p:nvPr/>
        </p:nvCxnSpPr>
        <p:spPr>
          <a:xfrm flipV="1">
            <a:off x="2686051" y="1426606"/>
            <a:ext cx="0" cy="15621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A5B06D8-FE5D-356A-277D-9901AEDB666B}"/>
              </a:ext>
            </a:extLst>
          </p:cNvPr>
          <p:cNvCxnSpPr>
            <a:cxnSpLocks/>
          </p:cNvCxnSpPr>
          <p:nvPr/>
        </p:nvCxnSpPr>
        <p:spPr>
          <a:xfrm flipV="1">
            <a:off x="328613" y="1426606"/>
            <a:ext cx="0" cy="15621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BBB4953-AE69-FE88-37C7-332A4E3EE8E8}"/>
              </a:ext>
            </a:extLst>
          </p:cNvPr>
          <p:cNvCxnSpPr>
            <a:cxnSpLocks/>
          </p:cNvCxnSpPr>
          <p:nvPr/>
        </p:nvCxnSpPr>
        <p:spPr>
          <a:xfrm>
            <a:off x="5395800" y="2207656"/>
            <a:ext cx="1400400" cy="0"/>
          </a:xfrm>
          <a:prstGeom prst="line">
            <a:avLst/>
          </a:prstGeom>
          <a:ln w="28575">
            <a:solidFill>
              <a:srgbClr val="A39461"/>
            </a:solidFill>
          </a:ln>
        </p:spPr>
        <p:style>
          <a:lnRef idx="1">
            <a:schemeClr val="accent1"/>
          </a:lnRef>
          <a:fillRef idx="0">
            <a:schemeClr val="accent1"/>
          </a:fillRef>
          <a:effectRef idx="0">
            <a:schemeClr val="accent1"/>
          </a:effectRef>
          <a:fontRef idx="minor">
            <a:schemeClr val="tx1"/>
          </a:fontRef>
        </p:style>
      </p:cxnSp>
      <p:grpSp>
        <p:nvGrpSpPr>
          <p:cNvPr id="139" name="Group 138">
            <a:extLst>
              <a:ext uri="{FF2B5EF4-FFF2-40B4-BE49-F238E27FC236}">
                <a16:creationId xmlns:a16="http://schemas.microsoft.com/office/drawing/2014/main" id="{F68CB68D-2D4A-4A1C-3DEB-0914B437A238}"/>
              </a:ext>
            </a:extLst>
          </p:cNvPr>
          <p:cNvGrpSpPr/>
          <p:nvPr/>
        </p:nvGrpSpPr>
        <p:grpSpPr>
          <a:xfrm>
            <a:off x="685801" y="1645681"/>
            <a:ext cx="1400175" cy="1028700"/>
            <a:chOff x="685801" y="1750454"/>
            <a:chExt cx="1400175" cy="1028700"/>
          </a:xfrm>
        </p:grpSpPr>
        <p:cxnSp>
          <p:nvCxnSpPr>
            <p:cNvPr id="22" name="Straight Connector 21">
              <a:extLst>
                <a:ext uri="{FF2B5EF4-FFF2-40B4-BE49-F238E27FC236}">
                  <a16:creationId xmlns:a16="http://schemas.microsoft.com/office/drawing/2014/main" id="{A316A2B4-C968-0E33-1C7E-B72357F9861C}"/>
                </a:ext>
              </a:extLst>
            </p:cNvPr>
            <p:cNvCxnSpPr/>
            <p:nvPr/>
          </p:nvCxnSpPr>
          <p:spPr>
            <a:xfrm flipV="1">
              <a:off x="685801" y="1750454"/>
              <a:ext cx="1400175" cy="1028700"/>
            </a:xfrm>
            <a:prstGeom prst="line">
              <a:avLst/>
            </a:prstGeom>
            <a:ln w="28575">
              <a:solidFill>
                <a:srgbClr val="A39461"/>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A2894AFA-0A81-B836-1DDC-D0C1C0B98260}"/>
                </a:ext>
              </a:extLst>
            </p:cNvPr>
            <p:cNvSpPr/>
            <p:nvPr/>
          </p:nvSpPr>
          <p:spPr>
            <a:xfrm>
              <a:off x="738188" y="2660568"/>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Oval 29">
              <a:extLst>
                <a:ext uri="{FF2B5EF4-FFF2-40B4-BE49-F238E27FC236}">
                  <a16:creationId xmlns:a16="http://schemas.microsoft.com/office/drawing/2014/main" id="{07513ED8-9BB2-57B1-0249-1885D097A1FF}"/>
                </a:ext>
              </a:extLst>
            </p:cNvPr>
            <p:cNvSpPr/>
            <p:nvPr/>
          </p:nvSpPr>
          <p:spPr>
            <a:xfrm>
              <a:off x="959644" y="2501024"/>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Oval 30">
              <a:extLst>
                <a:ext uri="{FF2B5EF4-FFF2-40B4-BE49-F238E27FC236}">
                  <a16:creationId xmlns:a16="http://schemas.microsoft.com/office/drawing/2014/main" id="{37B9104E-E200-7923-24CE-601C4A79406B}"/>
                </a:ext>
              </a:extLst>
            </p:cNvPr>
            <p:cNvSpPr/>
            <p:nvPr/>
          </p:nvSpPr>
          <p:spPr>
            <a:xfrm>
              <a:off x="1193007" y="2329575"/>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Oval 31">
              <a:extLst>
                <a:ext uri="{FF2B5EF4-FFF2-40B4-BE49-F238E27FC236}">
                  <a16:creationId xmlns:a16="http://schemas.microsoft.com/office/drawing/2014/main" id="{939582EA-9F53-E255-6D0D-B9502B85DCD7}"/>
                </a:ext>
              </a:extLst>
            </p:cNvPr>
            <p:cNvSpPr/>
            <p:nvPr/>
          </p:nvSpPr>
          <p:spPr>
            <a:xfrm>
              <a:off x="1448461" y="2141455"/>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Oval 32">
              <a:extLst>
                <a:ext uri="{FF2B5EF4-FFF2-40B4-BE49-F238E27FC236}">
                  <a16:creationId xmlns:a16="http://schemas.microsoft.com/office/drawing/2014/main" id="{BD04C9D0-A06B-3292-F049-F888A0860B66}"/>
                </a:ext>
              </a:extLst>
            </p:cNvPr>
            <p:cNvSpPr/>
            <p:nvPr/>
          </p:nvSpPr>
          <p:spPr>
            <a:xfrm>
              <a:off x="1669917" y="1981911"/>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Oval 33">
              <a:extLst>
                <a:ext uri="{FF2B5EF4-FFF2-40B4-BE49-F238E27FC236}">
                  <a16:creationId xmlns:a16="http://schemas.microsoft.com/office/drawing/2014/main" id="{C354CA28-E278-02C3-E99A-FF124E6B9D69}"/>
                </a:ext>
              </a:extLst>
            </p:cNvPr>
            <p:cNvSpPr/>
            <p:nvPr/>
          </p:nvSpPr>
          <p:spPr>
            <a:xfrm>
              <a:off x="1903280" y="1810462"/>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38" name="Group 137">
            <a:extLst>
              <a:ext uri="{FF2B5EF4-FFF2-40B4-BE49-F238E27FC236}">
                <a16:creationId xmlns:a16="http://schemas.microsoft.com/office/drawing/2014/main" id="{9B2258B2-49E5-C7F8-2418-1FD970F23A01}"/>
              </a:ext>
            </a:extLst>
          </p:cNvPr>
          <p:cNvGrpSpPr/>
          <p:nvPr/>
        </p:nvGrpSpPr>
        <p:grpSpPr>
          <a:xfrm>
            <a:off x="2955611" y="1618061"/>
            <a:ext cx="1515020" cy="1056320"/>
            <a:chOff x="2955611" y="1722834"/>
            <a:chExt cx="1515020" cy="1056320"/>
          </a:xfrm>
        </p:grpSpPr>
        <p:cxnSp>
          <p:nvCxnSpPr>
            <p:cNvPr id="23" name="Straight Connector 22">
              <a:extLst>
                <a:ext uri="{FF2B5EF4-FFF2-40B4-BE49-F238E27FC236}">
                  <a16:creationId xmlns:a16="http://schemas.microsoft.com/office/drawing/2014/main" id="{EB380B7A-596A-7F59-7269-2B75FBF0C629}"/>
                </a:ext>
              </a:extLst>
            </p:cNvPr>
            <p:cNvCxnSpPr/>
            <p:nvPr/>
          </p:nvCxnSpPr>
          <p:spPr>
            <a:xfrm flipV="1">
              <a:off x="3043239" y="1750454"/>
              <a:ext cx="1400175" cy="1028700"/>
            </a:xfrm>
            <a:prstGeom prst="line">
              <a:avLst/>
            </a:prstGeom>
            <a:ln w="28575">
              <a:solidFill>
                <a:srgbClr val="A3946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11FC2820-BE53-658B-216F-304F7CA1526E}"/>
                </a:ext>
              </a:extLst>
            </p:cNvPr>
            <p:cNvSpPr/>
            <p:nvPr/>
          </p:nvSpPr>
          <p:spPr>
            <a:xfrm>
              <a:off x="2955611" y="2660568"/>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Oval 35">
              <a:extLst>
                <a:ext uri="{FF2B5EF4-FFF2-40B4-BE49-F238E27FC236}">
                  <a16:creationId xmlns:a16="http://schemas.microsoft.com/office/drawing/2014/main" id="{E3116CD5-F376-D7B3-5B8A-2159C835D328}"/>
                </a:ext>
              </a:extLst>
            </p:cNvPr>
            <p:cNvSpPr/>
            <p:nvPr/>
          </p:nvSpPr>
          <p:spPr>
            <a:xfrm>
              <a:off x="3506095" y="2516978"/>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 name="Oval 36">
              <a:extLst>
                <a:ext uri="{FF2B5EF4-FFF2-40B4-BE49-F238E27FC236}">
                  <a16:creationId xmlns:a16="http://schemas.microsoft.com/office/drawing/2014/main" id="{02FA535A-3048-4E20-FC83-D5D7FC2EC6C2}"/>
                </a:ext>
              </a:extLst>
            </p:cNvPr>
            <p:cNvSpPr/>
            <p:nvPr/>
          </p:nvSpPr>
          <p:spPr>
            <a:xfrm>
              <a:off x="3539175" y="2220990"/>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Oval 37">
              <a:extLst>
                <a:ext uri="{FF2B5EF4-FFF2-40B4-BE49-F238E27FC236}">
                  <a16:creationId xmlns:a16="http://schemas.microsoft.com/office/drawing/2014/main" id="{6F14571E-8432-02BF-9D2F-B746C13F955D}"/>
                </a:ext>
              </a:extLst>
            </p:cNvPr>
            <p:cNvSpPr/>
            <p:nvPr/>
          </p:nvSpPr>
          <p:spPr>
            <a:xfrm>
              <a:off x="3685297" y="2141455"/>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Oval 38">
              <a:extLst>
                <a:ext uri="{FF2B5EF4-FFF2-40B4-BE49-F238E27FC236}">
                  <a16:creationId xmlns:a16="http://schemas.microsoft.com/office/drawing/2014/main" id="{42466AFC-B3E4-6C67-D078-63BFB47979FF}"/>
                </a:ext>
              </a:extLst>
            </p:cNvPr>
            <p:cNvSpPr/>
            <p:nvPr/>
          </p:nvSpPr>
          <p:spPr>
            <a:xfrm>
              <a:off x="3918732" y="1908087"/>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 name="Oval 39">
              <a:extLst>
                <a:ext uri="{FF2B5EF4-FFF2-40B4-BE49-F238E27FC236}">
                  <a16:creationId xmlns:a16="http://schemas.microsoft.com/office/drawing/2014/main" id="{FEFE4F8C-E731-3A3B-3F2A-72243B10FE8A}"/>
                </a:ext>
              </a:extLst>
            </p:cNvPr>
            <p:cNvSpPr/>
            <p:nvPr/>
          </p:nvSpPr>
          <p:spPr>
            <a:xfrm>
              <a:off x="4192390" y="1722834"/>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 name="Oval 40">
              <a:extLst>
                <a:ext uri="{FF2B5EF4-FFF2-40B4-BE49-F238E27FC236}">
                  <a16:creationId xmlns:a16="http://schemas.microsoft.com/office/drawing/2014/main" id="{5A4E0D3C-3C1B-3EAF-63FB-55DFAB380CC7}"/>
                </a:ext>
              </a:extLst>
            </p:cNvPr>
            <p:cNvSpPr/>
            <p:nvPr/>
          </p:nvSpPr>
          <p:spPr>
            <a:xfrm>
              <a:off x="3244991" y="2648663"/>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2" name="Oval 41">
              <a:extLst>
                <a:ext uri="{FF2B5EF4-FFF2-40B4-BE49-F238E27FC236}">
                  <a16:creationId xmlns:a16="http://schemas.microsoft.com/office/drawing/2014/main" id="{2055AAC9-2826-CF22-742D-722CC3966ADD}"/>
                </a:ext>
              </a:extLst>
            </p:cNvPr>
            <p:cNvSpPr/>
            <p:nvPr/>
          </p:nvSpPr>
          <p:spPr>
            <a:xfrm>
              <a:off x="3317080" y="2461734"/>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5" name="Oval 44">
              <a:extLst>
                <a:ext uri="{FF2B5EF4-FFF2-40B4-BE49-F238E27FC236}">
                  <a16:creationId xmlns:a16="http://schemas.microsoft.com/office/drawing/2014/main" id="{87880611-5B56-8114-68F6-19BA3A3906EE}"/>
                </a:ext>
              </a:extLst>
            </p:cNvPr>
            <p:cNvSpPr/>
            <p:nvPr/>
          </p:nvSpPr>
          <p:spPr>
            <a:xfrm>
              <a:off x="3737440" y="2302425"/>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6" name="Oval 45">
              <a:extLst>
                <a:ext uri="{FF2B5EF4-FFF2-40B4-BE49-F238E27FC236}">
                  <a16:creationId xmlns:a16="http://schemas.microsoft.com/office/drawing/2014/main" id="{4FED9B2E-42EA-2FB9-307E-37EF4A0377F2}"/>
                </a:ext>
              </a:extLst>
            </p:cNvPr>
            <p:cNvSpPr/>
            <p:nvPr/>
          </p:nvSpPr>
          <p:spPr>
            <a:xfrm>
              <a:off x="3900406" y="2208603"/>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7" name="Oval 46">
              <a:extLst>
                <a:ext uri="{FF2B5EF4-FFF2-40B4-BE49-F238E27FC236}">
                  <a16:creationId xmlns:a16="http://schemas.microsoft.com/office/drawing/2014/main" id="{9004E08E-B37A-EFF2-5506-A26494D281BF}"/>
                </a:ext>
              </a:extLst>
            </p:cNvPr>
            <p:cNvSpPr/>
            <p:nvPr/>
          </p:nvSpPr>
          <p:spPr>
            <a:xfrm>
              <a:off x="4039094" y="2069539"/>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Oval 47">
              <a:extLst>
                <a:ext uri="{FF2B5EF4-FFF2-40B4-BE49-F238E27FC236}">
                  <a16:creationId xmlns:a16="http://schemas.microsoft.com/office/drawing/2014/main" id="{E1732467-5429-207A-EDAC-899A4C7C3E9D}"/>
                </a:ext>
              </a:extLst>
            </p:cNvPr>
            <p:cNvSpPr/>
            <p:nvPr/>
          </p:nvSpPr>
          <p:spPr>
            <a:xfrm>
              <a:off x="4160263" y="1932381"/>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9" name="Oval 48">
              <a:extLst>
                <a:ext uri="{FF2B5EF4-FFF2-40B4-BE49-F238E27FC236}">
                  <a16:creationId xmlns:a16="http://schemas.microsoft.com/office/drawing/2014/main" id="{682418B1-8667-9767-2DB5-578589490D9D}"/>
                </a:ext>
              </a:extLst>
            </p:cNvPr>
            <p:cNvSpPr/>
            <p:nvPr/>
          </p:nvSpPr>
          <p:spPr>
            <a:xfrm>
              <a:off x="4383003" y="1810462"/>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cxnSp>
        <p:nvCxnSpPr>
          <p:cNvPr id="50" name="Straight Arrow Connector 49">
            <a:extLst>
              <a:ext uri="{FF2B5EF4-FFF2-40B4-BE49-F238E27FC236}">
                <a16:creationId xmlns:a16="http://schemas.microsoft.com/office/drawing/2014/main" id="{AF0A9729-0997-A235-8CB6-062052E8A8EC}"/>
              </a:ext>
            </a:extLst>
          </p:cNvPr>
          <p:cNvCxnSpPr>
            <a:cxnSpLocks/>
          </p:cNvCxnSpPr>
          <p:nvPr/>
        </p:nvCxnSpPr>
        <p:spPr>
          <a:xfrm>
            <a:off x="1598916" y="5425364"/>
            <a:ext cx="212407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C65EAFF-DECC-F787-EAEA-E76EF60055DD}"/>
              </a:ext>
            </a:extLst>
          </p:cNvPr>
          <p:cNvCxnSpPr>
            <a:cxnSpLocks/>
          </p:cNvCxnSpPr>
          <p:nvPr/>
        </p:nvCxnSpPr>
        <p:spPr>
          <a:xfrm flipV="1">
            <a:off x="1608441" y="3863264"/>
            <a:ext cx="0" cy="15621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7" name="Group 136">
            <a:extLst>
              <a:ext uri="{FF2B5EF4-FFF2-40B4-BE49-F238E27FC236}">
                <a16:creationId xmlns:a16="http://schemas.microsoft.com/office/drawing/2014/main" id="{3C1B0C05-A10A-2618-5A0C-8BBF1457B535}"/>
              </a:ext>
            </a:extLst>
          </p:cNvPr>
          <p:cNvGrpSpPr/>
          <p:nvPr/>
        </p:nvGrpSpPr>
        <p:grpSpPr>
          <a:xfrm>
            <a:off x="1806788" y="3874935"/>
            <a:ext cx="1586233" cy="1255150"/>
            <a:chOff x="1806788" y="4245055"/>
            <a:chExt cx="1586233" cy="1255150"/>
          </a:xfrm>
        </p:grpSpPr>
        <p:cxnSp>
          <p:nvCxnSpPr>
            <p:cNvPr id="52" name="Straight Connector 51">
              <a:extLst>
                <a:ext uri="{FF2B5EF4-FFF2-40B4-BE49-F238E27FC236}">
                  <a16:creationId xmlns:a16="http://schemas.microsoft.com/office/drawing/2014/main" id="{77F455AB-0BDC-97EB-CE24-CC7C75BD4A8D}"/>
                </a:ext>
              </a:extLst>
            </p:cNvPr>
            <p:cNvCxnSpPr/>
            <p:nvPr/>
          </p:nvCxnSpPr>
          <p:spPr>
            <a:xfrm flipV="1">
              <a:off x="1965629" y="4452459"/>
              <a:ext cx="1400175" cy="1028700"/>
            </a:xfrm>
            <a:prstGeom prst="line">
              <a:avLst/>
            </a:prstGeom>
            <a:ln w="28575">
              <a:solidFill>
                <a:srgbClr val="A39461"/>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04B99587-12C8-3122-CF5F-8DBEFCE26901}"/>
                </a:ext>
              </a:extLst>
            </p:cNvPr>
            <p:cNvSpPr/>
            <p:nvPr/>
          </p:nvSpPr>
          <p:spPr>
            <a:xfrm>
              <a:off x="1806788" y="5350227"/>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4" name="Oval 53">
              <a:extLst>
                <a:ext uri="{FF2B5EF4-FFF2-40B4-BE49-F238E27FC236}">
                  <a16:creationId xmlns:a16="http://schemas.microsoft.com/office/drawing/2014/main" id="{C31BF484-FDC2-777F-4D39-3833A96E6220}"/>
                </a:ext>
              </a:extLst>
            </p:cNvPr>
            <p:cNvSpPr/>
            <p:nvPr/>
          </p:nvSpPr>
          <p:spPr>
            <a:xfrm>
              <a:off x="2632712" y="5288717"/>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5" name="Oval 54">
              <a:extLst>
                <a:ext uri="{FF2B5EF4-FFF2-40B4-BE49-F238E27FC236}">
                  <a16:creationId xmlns:a16="http://schemas.microsoft.com/office/drawing/2014/main" id="{AE1163A7-E50A-A669-B16E-012D338064AD}"/>
                </a:ext>
              </a:extLst>
            </p:cNvPr>
            <p:cNvSpPr/>
            <p:nvPr/>
          </p:nvSpPr>
          <p:spPr>
            <a:xfrm>
              <a:off x="2461565" y="4922995"/>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6" name="Oval 55">
              <a:extLst>
                <a:ext uri="{FF2B5EF4-FFF2-40B4-BE49-F238E27FC236}">
                  <a16:creationId xmlns:a16="http://schemas.microsoft.com/office/drawing/2014/main" id="{5E9875B3-C197-0918-2FFA-A6B5D69AC4E0}"/>
                </a:ext>
              </a:extLst>
            </p:cNvPr>
            <p:cNvSpPr/>
            <p:nvPr/>
          </p:nvSpPr>
          <p:spPr>
            <a:xfrm>
              <a:off x="2485090" y="4590572"/>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7" name="Oval 56">
              <a:extLst>
                <a:ext uri="{FF2B5EF4-FFF2-40B4-BE49-F238E27FC236}">
                  <a16:creationId xmlns:a16="http://schemas.microsoft.com/office/drawing/2014/main" id="{116D6CBA-BAB2-7576-5563-C40BC6458540}"/>
                </a:ext>
              </a:extLst>
            </p:cNvPr>
            <p:cNvSpPr/>
            <p:nvPr/>
          </p:nvSpPr>
          <p:spPr>
            <a:xfrm>
              <a:off x="2722147" y="4610792"/>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9" name="Oval 58">
              <a:extLst>
                <a:ext uri="{FF2B5EF4-FFF2-40B4-BE49-F238E27FC236}">
                  <a16:creationId xmlns:a16="http://schemas.microsoft.com/office/drawing/2014/main" id="{EC9943A9-D83D-8296-131D-DB6F24BEAE0B}"/>
                </a:ext>
              </a:extLst>
            </p:cNvPr>
            <p:cNvSpPr/>
            <p:nvPr/>
          </p:nvSpPr>
          <p:spPr>
            <a:xfrm>
              <a:off x="2283284" y="5412577"/>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0" name="Oval 59">
              <a:extLst>
                <a:ext uri="{FF2B5EF4-FFF2-40B4-BE49-F238E27FC236}">
                  <a16:creationId xmlns:a16="http://schemas.microsoft.com/office/drawing/2014/main" id="{754ECEBD-09D4-502D-A88E-4AAA6B8C42BB}"/>
                </a:ext>
              </a:extLst>
            </p:cNvPr>
            <p:cNvSpPr/>
            <p:nvPr/>
          </p:nvSpPr>
          <p:spPr>
            <a:xfrm>
              <a:off x="2162264" y="5110162"/>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1" name="Oval 60">
              <a:extLst>
                <a:ext uri="{FF2B5EF4-FFF2-40B4-BE49-F238E27FC236}">
                  <a16:creationId xmlns:a16="http://schemas.microsoft.com/office/drawing/2014/main" id="{836F0575-1328-25A5-DC39-C502E19185AF}"/>
                </a:ext>
              </a:extLst>
            </p:cNvPr>
            <p:cNvSpPr/>
            <p:nvPr/>
          </p:nvSpPr>
          <p:spPr>
            <a:xfrm>
              <a:off x="2735168" y="5022275"/>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2" name="Oval 61">
              <a:extLst>
                <a:ext uri="{FF2B5EF4-FFF2-40B4-BE49-F238E27FC236}">
                  <a16:creationId xmlns:a16="http://schemas.microsoft.com/office/drawing/2014/main" id="{FED7FAC7-30D5-8EAD-CF41-2D56D43F1463}"/>
                </a:ext>
              </a:extLst>
            </p:cNvPr>
            <p:cNvSpPr/>
            <p:nvPr/>
          </p:nvSpPr>
          <p:spPr>
            <a:xfrm>
              <a:off x="3030775" y="4934647"/>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3" name="Oval 62">
              <a:extLst>
                <a:ext uri="{FF2B5EF4-FFF2-40B4-BE49-F238E27FC236}">
                  <a16:creationId xmlns:a16="http://schemas.microsoft.com/office/drawing/2014/main" id="{1A28841E-9DCD-7DE8-EE1D-71CCDBB7A156}"/>
                </a:ext>
              </a:extLst>
            </p:cNvPr>
            <p:cNvSpPr/>
            <p:nvPr/>
          </p:nvSpPr>
          <p:spPr>
            <a:xfrm>
              <a:off x="2984187" y="4654606"/>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4" name="Oval 63">
              <a:extLst>
                <a:ext uri="{FF2B5EF4-FFF2-40B4-BE49-F238E27FC236}">
                  <a16:creationId xmlns:a16="http://schemas.microsoft.com/office/drawing/2014/main" id="{6CF79E32-016F-2F37-0ABD-E290983AD13B}"/>
                </a:ext>
              </a:extLst>
            </p:cNvPr>
            <p:cNvSpPr/>
            <p:nvPr/>
          </p:nvSpPr>
          <p:spPr>
            <a:xfrm>
              <a:off x="3261579" y="4717249"/>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5" name="Oval 64">
              <a:extLst>
                <a:ext uri="{FF2B5EF4-FFF2-40B4-BE49-F238E27FC236}">
                  <a16:creationId xmlns:a16="http://schemas.microsoft.com/office/drawing/2014/main" id="{4A830BEE-2A21-896E-AE6F-AA02B19D4609}"/>
                </a:ext>
              </a:extLst>
            </p:cNvPr>
            <p:cNvSpPr/>
            <p:nvPr/>
          </p:nvSpPr>
          <p:spPr>
            <a:xfrm>
              <a:off x="3305393" y="4512467"/>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6" name="Oval 65">
              <a:extLst>
                <a:ext uri="{FF2B5EF4-FFF2-40B4-BE49-F238E27FC236}">
                  <a16:creationId xmlns:a16="http://schemas.microsoft.com/office/drawing/2014/main" id="{F53B23A0-07C7-52C8-EE11-1817283D1B42}"/>
                </a:ext>
              </a:extLst>
            </p:cNvPr>
            <p:cNvSpPr/>
            <p:nvPr/>
          </p:nvSpPr>
          <p:spPr>
            <a:xfrm>
              <a:off x="2151530" y="4843720"/>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7" name="Oval 66">
              <a:extLst>
                <a:ext uri="{FF2B5EF4-FFF2-40B4-BE49-F238E27FC236}">
                  <a16:creationId xmlns:a16="http://schemas.microsoft.com/office/drawing/2014/main" id="{DC2DBB72-D398-43C1-71FF-02A7E495CFEE}"/>
                </a:ext>
              </a:extLst>
            </p:cNvPr>
            <p:cNvSpPr/>
            <p:nvPr/>
          </p:nvSpPr>
          <p:spPr>
            <a:xfrm>
              <a:off x="3030775" y="4245055"/>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68" name="Oval 67">
            <a:extLst>
              <a:ext uri="{FF2B5EF4-FFF2-40B4-BE49-F238E27FC236}">
                <a16:creationId xmlns:a16="http://schemas.microsoft.com/office/drawing/2014/main" id="{866AAC41-E4DC-979D-51C9-A98360FA85C5}"/>
              </a:ext>
            </a:extLst>
          </p:cNvPr>
          <p:cNvSpPr/>
          <p:nvPr/>
        </p:nvSpPr>
        <p:spPr>
          <a:xfrm>
            <a:off x="5430036" y="1705689"/>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9" name="Oval 68">
            <a:extLst>
              <a:ext uri="{FF2B5EF4-FFF2-40B4-BE49-F238E27FC236}">
                <a16:creationId xmlns:a16="http://schemas.microsoft.com/office/drawing/2014/main" id="{ACBF0EBC-7652-ED10-974C-52D3F412723A}"/>
              </a:ext>
            </a:extLst>
          </p:cNvPr>
          <p:cNvSpPr/>
          <p:nvPr/>
        </p:nvSpPr>
        <p:spPr>
          <a:xfrm>
            <a:off x="5555935" y="1879215"/>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0" name="Oval 69">
            <a:extLst>
              <a:ext uri="{FF2B5EF4-FFF2-40B4-BE49-F238E27FC236}">
                <a16:creationId xmlns:a16="http://schemas.microsoft.com/office/drawing/2014/main" id="{AA729130-7F79-DC82-4BD0-87B0FBABDF5A}"/>
              </a:ext>
            </a:extLst>
          </p:cNvPr>
          <p:cNvSpPr/>
          <p:nvPr/>
        </p:nvSpPr>
        <p:spPr>
          <a:xfrm>
            <a:off x="5818708" y="1715686"/>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1" name="Oval 70">
            <a:extLst>
              <a:ext uri="{FF2B5EF4-FFF2-40B4-BE49-F238E27FC236}">
                <a16:creationId xmlns:a16="http://schemas.microsoft.com/office/drawing/2014/main" id="{81D38A74-56A5-1036-1227-000E4BA85292}"/>
              </a:ext>
            </a:extLst>
          </p:cNvPr>
          <p:cNvSpPr/>
          <p:nvPr/>
        </p:nvSpPr>
        <p:spPr>
          <a:xfrm>
            <a:off x="5731080" y="1999622"/>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2" name="Oval 71">
            <a:extLst>
              <a:ext uri="{FF2B5EF4-FFF2-40B4-BE49-F238E27FC236}">
                <a16:creationId xmlns:a16="http://schemas.microsoft.com/office/drawing/2014/main" id="{AB06D3EB-D9ED-E596-043E-03F4EE68FA51}"/>
              </a:ext>
            </a:extLst>
          </p:cNvPr>
          <p:cNvSpPr/>
          <p:nvPr/>
        </p:nvSpPr>
        <p:spPr>
          <a:xfrm>
            <a:off x="5468307" y="2353942"/>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3" name="Oval 72">
            <a:extLst>
              <a:ext uri="{FF2B5EF4-FFF2-40B4-BE49-F238E27FC236}">
                <a16:creationId xmlns:a16="http://schemas.microsoft.com/office/drawing/2014/main" id="{A25B830B-8781-3794-59ED-9F5544251655}"/>
              </a:ext>
            </a:extLst>
          </p:cNvPr>
          <p:cNvSpPr/>
          <p:nvPr/>
        </p:nvSpPr>
        <p:spPr>
          <a:xfrm>
            <a:off x="5616346" y="2483879"/>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4" name="Oval 73">
            <a:extLst>
              <a:ext uri="{FF2B5EF4-FFF2-40B4-BE49-F238E27FC236}">
                <a16:creationId xmlns:a16="http://schemas.microsoft.com/office/drawing/2014/main" id="{EF2072AE-9D3E-D7B9-65FA-59C78342D6D9}"/>
              </a:ext>
            </a:extLst>
          </p:cNvPr>
          <p:cNvSpPr/>
          <p:nvPr/>
        </p:nvSpPr>
        <p:spPr>
          <a:xfrm>
            <a:off x="5763145" y="2381804"/>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5" name="Oval 74">
            <a:extLst>
              <a:ext uri="{FF2B5EF4-FFF2-40B4-BE49-F238E27FC236}">
                <a16:creationId xmlns:a16="http://schemas.microsoft.com/office/drawing/2014/main" id="{B24D67C9-A048-671E-1AC7-B4DF7D0DDA6F}"/>
              </a:ext>
            </a:extLst>
          </p:cNvPr>
          <p:cNvSpPr/>
          <p:nvPr/>
        </p:nvSpPr>
        <p:spPr>
          <a:xfrm>
            <a:off x="5859117" y="2565073"/>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6" name="Oval 75">
            <a:extLst>
              <a:ext uri="{FF2B5EF4-FFF2-40B4-BE49-F238E27FC236}">
                <a16:creationId xmlns:a16="http://schemas.microsoft.com/office/drawing/2014/main" id="{5ACD9394-C9A4-3130-A8D6-7660F3CA9A5F}"/>
              </a:ext>
            </a:extLst>
          </p:cNvPr>
          <p:cNvSpPr/>
          <p:nvPr/>
        </p:nvSpPr>
        <p:spPr>
          <a:xfrm>
            <a:off x="5412281" y="2710979"/>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7" name="Oval 76">
            <a:extLst>
              <a:ext uri="{FF2B5EF4-FFF2-40B4-BE49-F238E27FC236}">
                <a16:creationId xmlns:a16="http://schemas.microsoft.com/office/drawing/2014/main" id="{D8C6572F-C28F-0274-1DE1-C95965756ABA}"/>
              </a:ext>
            </a:extLst>
          </p:cNvPr>
          <p:cNvSpPr/>
          <p:nvPr/>
        </p:nvSpPr>
        <p:spPr>
          <a:xfrm>
            <a:off x="5936939" y="2290833"/>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8" name="Oval 77">
            <a:extLst>
              <a:ext uri="{FF2B5EF4-FFF2-40B4-BE49-F238E27FC236}">
                <a16:creationId xmlns:a16="http://schemas.microsoft.com/office/drawing/2014/main" id="{A7AF225B-382C-33A9-88E6-85F73BA4667A}"/>
              </a:ext>
            </a:extLst>
          </p:cNvPr>
          <p:cNvSpPr/>
          <p:nvPr/>
        </p:nvSpPr>
        <p:spPr>
          <a:xfrm>
            <a:off x="6089339" y="2443233"/>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9" name="Oval 78">
            <a:extLst>
              <a:ext uri="{FF2B5EF4-FFF2-40B4-BE49-F238E27FC236}">
                <a16:creationId xmlns:a16="http://schemas.microsoft.com/office/drawing/2014/main" id="{0464D4B1-37B0-2644-BF7D-D899FC422FB6}"/>
              </a:ext>
            </a:extLst>
          </p:cNvPr>
          <p:cNvSpPr/>
          <p:nvPr/>
        </p:nvSpPr>
        <p:spPr>
          <a:xfrm>
            <a:off x="6223633" y="1658776"/>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0" name="Oval 79">
            <a:extLst>
              <a:ext uri="{FF2B5EF4-FFF2-40B4-BE49-F238E27FC236}">
                <a16:creationId xmlns:a16="http://schemas.microsoft.com/office/drawing/2014/main" id="{E2318F4C-125D-9E63-CD67-93FF32BCA83B}"/>
              </a:ext>
            </a:extLst>
          </p:cNvPr>
          <p:cNvSpPr/>
          <p:nvPr/>
        </p:nvSpPr>
        <p:spPr>
          <a:xfrm>
            <a:off x="6009034" y="1778765"/>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1" name="Oval 80">
            <a:extLst>
              <a:ext uri="{FF2B5EF4-FFF2-40B4-BE49-F238E27FC236}">
                <a16:creationId xmlns:a16="http://schemas.microsoft.com/office/drawing/2014/main" id="{C9F50E94-FD9A-BAFB-6001-3FA6143D7873}"/>
              </a:ext>
            </a:extLst>
          </p:cNvPr>
          <p:cNvSpPr/>
          <p:nvPr/>
        </p:nvSpPr>
        <p:spPr>
          <a:xfrm>
            <a:off x="6089339" y="1979467"/>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2" name="Oval 81">
            <a:extLst>
              <a:ext uri="{FF2B5EF4-FFF2-40B4-BE49-F238E27FC236}">
                <a16:creationId xmlns:a16="http://schemas.microsoft.com/office/drawing/2014/main" id="{2BC7E9CC-E0ED-ACB2-4F6F-EC67F1ADA0D1}"/>
              </a:ext>
            </a:extLst>
          </p:cNvPr>
          <p:cNvSpPr/>
          <p:nvPr/>
        </p:nvSpPr>
        <p:spPr>
          <a:xfrm>
            <a:off x="6086002" y="2665502"/>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3" name="Oval 82">
            <a:extLst>
              <a:ext uri="{FF2B5EF4-FFF2-40B4-BE49-F238E27FC236}">
                <a16:creationId xmlns:a16="http://schemas.microsoft.com/office/drawing/2014/main" id="{BF34A0DF-0252-6DAF-EBDA-06A1F5607F90}"/>
              </a:ext>
            </a:extLst>
          </p:cNvPr>
          <p:cNvSpPr/>
          <p:nvPr/>
        </p:nvSpPr>
        <p:spPr>
          <a:xfrm>
            <a:off x="6231777" y="2329614"/>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4" name="Oval 83">
            <a:extLst>
              <a:ext uri="{FF2B5EF4-FFF2-40B4-BE49-F238E27FC236}">
                <a16:creationId xmlns:a16="http://schemas.microsoft.com/office/drawing/2014/main" id="{BA21E705-D586-809C-EB7C-E2095A25FFED}"/>
              </a:ext>
            </a:extLst>
          </p:cNvPr>
          <p:cNvSpPr/>
          <p:nvPr/>
        </p:nvSpPr>
        <p:spPr>
          <a:xfrm>
            <a:off x="6287340" y="1912171"/>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5" name="Oval 84">
            <a:extLst>
              <a:ext uri="{FF2B5EF4-FFF2-40B4-BE49-F238E27FC236}">
                <a16:creationId xmlns:a16="http://schemas.microsoft.com/office/drawing/2014/main" id="{9E9D604D-1B12-2FE9-11F4-2A75D64992F7}"/>
              </a:ext>
            </a:extLst>
          </p:cNvPr>
          <p:cNvSpPr/>
          <p:nvPr/>
        </p:nvSpPr>
        <p:spPr>
          <a:xfrm>
            <a:off x="6507689" y="2608887"/>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6" name="Oval 85">
            <a:extLst>
              <a:ext uri="{FF2B5EF4-FFF2-40B4-BE49-F238E27FC236}">
                <a16:creationId xmlns:a16="http://schemas.microsoft.com/office/drawing/2014/main" id="{5F984790-0728-F4F3-5D27-FD7703D54066}"/>
              </a:ext>
            </a:extLst>
          </p:cNvPr>
          <p:cNvSpPr/>
          <p:nvPr/>
        </p:nvSpPr>
        <p:spPr>
          <a:xfrm>
            <a:off x="6507689" y="2325597"/>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7" name="Oval 86">
            <a:extLst>
              <a:ext uri="{FF2B5EF4-FFF2-40B4-BE49-F238E27FC236}">
                <a16:creationId xmlns:a16="http://schemas.microsoft.com/office/drawing/2014/main" id="{7254FE6B-A017-5561-5D0A-5C747660CA40}"/>
              </a:ext>
            </a:extLst>
          </p:cNvPr>
          <p:cNvSpPr/>
          <p:nvPr/>
        </p:nvSpPr>
        <p:spPr>
          <a:xfrm>
            <a:off x="6241739" y="2595633"/>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8" name="Oval 87">
            <a:extLst>
              <a:ext uri="{FF2B5EF4-FFF2-40B4-BE49-F238E27FC236}">
                <a16:creationId xmlns:a16="http://schemas.microsoft.com/office/drawing/2014/main" id="{13346B48-C636-5C9F-B0E4-2BEAF2C007C9}"/>
              </a:ext>
            </a:extLst>
          </p:cNvPr>
          <p:cNvSpPr/>
          <p:nvPr/>
        </p:nvSpPr>
        <p:spPr>
          <a:xfrm>
            <a:off x="6876730" y="2290833"/>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9" name="Oval 88">
            <a:extLst>
              <a:ext uri="{FF2B5EF4-FFF2-40B4-BE49-F238E27FC236}">
                <a16:creationId xmlns:a16="http://schemas.microsoft.com/office/drawing/2014/main" id="{A9D73BCE-C9A9-3320-170D-688D0D923F3D}"/>
              </a:ext>
            </a:extLst>
          </p:cNvPr>
          <p:cNvSpPr/>
          <p:nvPr/>
        </p:nvSpPr>
        <p:spPr>
          <a:xfrm>
            <a:off x="6746488" y="2499833"/>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0" name="Oval 89">
            <a:extLst>
              <a:ext uri="{FF2B5EF4-FFF2-40B4-BE49-F238E27FC236}">
                <a16:creationId xmlns:a16="http://schemas.microsoft.com/office/drawing/2014/main" id="{8B15EA17-2516-98CC-8421-A60FEB18C4FC}"/>
              </a:ext>
            </a:extLst>
          </p:cNvPr>
          <p:cNvSpPr/>
          <p:nvPr/>
        </p:nvSpPr>
        <p:spPr>
          <a:xfrm>
            <a:off x="6534154" y="2052394"/>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1" name="Oval 90">
            <a:extLst>
              <a:ext uri="{FF2B5EF4-FFF2-40B4-BE49-F238E27FC236}">
                <a16:creationId xmlns:a16="http://schemas.microsoft.com/office/drawing/2014/main" id="{67A6A061-145B-7A13-67F2-9A520DE5C601}"/>
              </a:ext>
            </a:extLst>
          </p:cNvPr>
          <p:cNvSpPr/>
          <p:nvPr/>
        </p:nvSpPr>
        <p:spPr>
          <a:xfrm>
            <a:off x="6796200" y="1897139"/>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2" name="Oval 91">
            <a:extLst>
              <a:ext uri="{FF2B5EF4-FFF2-40B4-BE49-F238E27FC236}">
                <a16:creationId xmlns:a16="http://schemas.microsoft.com/office/drawing/2014/main" id="{98A42EE2-EF8D-E242-8E03-75CAB19FC7F5}"/>
              </a:ext>
            </a:extLst>
          </p:cNvPr>
          <p:cNvSpPr/>
          <p:nvPr/>
        </p:nvSpPr>
        <p:spPr>
          <a:xfrm>
            <a:off x="6490340" y="1750525"/>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3" name="Oval 92">
            <a:extLst>
              <a:ext uri="{FF2B5EF4-FFF2-40B4-BE49-F238E27FC236}">
                <a16:creationId xmlns:a16="http://schemas.microsoft.com/office/drawing/2014/main" id="{97592C7B-46B6-6221-B45C-65DA340F322B}"/>
              </a:ext>
            </a:extLst>
          </p:cNvPr>
          <p:cNvSpPr/>
          <p:nvPr/>
        </p:nvSpPr>
        <p:spPr>
          <a:xfrm>
            <a:off x="6658860" y="1546917"/>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94" name="Straight Arrow Connector 93">
            <a:extLst>
              <a:ext uri="{FF2B5EF4-FFF2-40B4-BE49-F238E27FC236}">
                <a16:creationId xmlns:a16="http://schemas.microsoft.com/office/drawing/2014/main" id="{18FCAD01-74C9-4A0E-BB44-12290BC27816}"/>
              </a:ext>
            </a:extLst>
          </p:cNvPr>
          <p:cNvCxnSpPr>
            <a:cxnSpLocks/>
          </p:cNvCxnSpPr>
          <p:nvPr/>
        </p:nvCxnSpPr>
        <p:spPr>
          <a:xfrm>
            <a:off x="5033963" y="5425364"/>
            <a:ext cx="212407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E5AD5F90-3FFD-A75D-860E-E5E4A6BB20B8}"/>
              </a:ext>
            </a:extLst>
          </p:cNvPr>
          <p:cNvCxnSpPr>
            <a:cxnSpLocks/>
          </p:cNvCxnSpPr>
          <p:nvPr/>
        </p:nvCxnSpPr>
        <p:spPr>
          <a:xfrm flipV="1">
            <a:off x="5043488" y="3863264"/>
            <a:ext cx="0" cy="15621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3EF2DAF2-1808-025D-EBD3-8FA2F78B2CD2}"/>
              </a:ext>
            </a:extLst>
          </p:cNvPr>
          <p:cNvSpPr/>
          <p:nvPr/>
        </p:nvSpPr>
        <p:spPr>
          <a:xfrm>
            <a:off x="5359728" y="4892479"/>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4" name="Oval 123">
            <a:extLst>
              <a:ext uri="{FF2B5EF4-FFF2-40B4-BE49-F238E27FC236}">
                <a16:creationId xmlns:a16="http://schemas.microsoft.com/office/drawing/2014/main" id="{F5274D6C-5122-2C8E-B121-281A86C092E2}"/>
              </a:ext>
            </a:extLst>
          </p:cNvPr>
          <p:cNvSpPr/>
          <p:nvPr/>
        </p:nvSpPr>
        <p:spPr>
          <a:xfrm>
            <a:off x="5386222" y="4666824"/>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5" name="Oval 124">
            <a:extLst>
              <a:ext uri="{FF2B5EF4-FFF2-40B4-BE49-F238E27FC236}">
                <a16:creationId xmlns:a16="http://schemas.microsoft.com/office/drawing/2014/main" id="{2EE97D70-9A4B-0082-BD4B-475D847B654E}"/>
              </a:ext>
            </a:extLst>
          </p:cNvPr>
          <p:cNvSpPr/>
          <p:nvPr/>
        </p:nvSpPr>
        <p:spPr>
          <a:xfrm>
            <a:off x="5464982" y="4465247"/>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6" name="Oval 125">
            <a:extLst>
              <a:ext uri="{FF2B5EF4-FFF2-40B4-BE49-F238E27FC236}">
                <a16:creationId xmlns:a16="http://schemas.microsoft.com/office/drawing/2014/main" id="{BF74FBCB-9955-5A39-595C-1395D1FB6FCD}"/>
              </a:ext>
            </a:extLst>
          </p:cNvPr>
          <p:cNvSpPr/>
          <p:nvPr/>
        </p:nvSpPr>
        <p:spPr>
          <a:xfrm>
            <a:off x="5599749" y="4258329"/>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7" name="Oval 126">
            <a:extLst>
              <a:ext uri="{FF2B5EF4-FFF2-40B4-BE49-F238E27FC236}">
                <a16:creationId xmlns:a16="http://schemas.microsoft.com/office/drawing/2014/main" id="{7C8DBB29-683D-8766-270E-4861150505D5}"/>
              </a:ext>
            </a:extLst>
          </p:cNvPr>
          <p:cNvSpPr/>
          <p:nvPr/>
        </p:nvSpPr>
        <p:spPr>
          <a:xfrm>
            <a:off x="5774894" y="4119688"/>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8" name="Oval 127">
            <a:extLst>
              <a:ext uri="{FF2B5EF4-FFF2-40B4-BE49-F238E27FC236}">
                <a16:creationId xmlns:a16="http://schemas.microsoft.com/office/drawing/2014/main" id="{4DE4C964-E033-98B8-56AD-D152BBF362E8}"/>
              </a:ext>
            </a:extLst>
          </p:cNvPr>
          <p:cNvSpPr/>
          <p:nvPr/>
        </p:nvSpPr>
        <p:spPr>
          <a:xfrm>
            <a:off x="6042188" y="4054719"/>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9" name="Oval 128">
            <a:extLst>
              <a:ext uri="{FF2B5EF4-FFF2-40B4-BE49-F238E27FC236}">
                <a16:creationId xmlns:a16="http://schemas.microsoft.com/office/drawing/2014/main" id="{4C3A3ED0-4741-8705-AAC5-FB9AB7FB208C}"/>
              </a:ext>
            </a:extLst>
          </p:cNvPr>
          <p:cNvSpPr/>
          <p:nvPr/>
        </p:nvSpPr>
        <p:spPr>
          <a:xfrm>
            <a:off x="6285080" y="4119688"/>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0" name="Oval 129">
            <a:extLst>
              <a:ext uri="{FF2B5EF4-FFF2-40B4-BE49-F238E27FC236}">
                <a16:creationId xmlns:a16="http://schemas.microsoft.com/office/drawing/2014/main" id="{0E780162-A3FF-8B96-1EA6-211206254694}"/>
              </a:ext>
            </a:extLst>
          </p:cNvPr>
          <p:cNvSpPr/>
          <p:nvPr/>
        </p:nvSpPr>
        <p:spPr>
          <a:xfrm>
            <a:off x="6446526" y="4258329"/>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1" name="Oval 130">
            <a:extLst>
              <a:ext uri="{FF2B5EF4-FFF2-40B4-BE49-F238E27FC236}">
                <a16:creationId xmlns:a16="http://schemas.microsoft.com/office/drawing/2014/main" id="{B953D2EE-DBEA-57BA-8253-517BA68CD0B3}"/>
              </a:ext>
            </a:extLst>
          </p:cNvPr>
          <p:cNvSpPr/>
          <p:nvPr/>
        </p:nvSpPr>
        <p:spPr>
          <a:xfrm>
            <a:off x="6584572" y="4443326"/>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2" name="Oval 131">
            <a:extLst>
              <a:ext uri="{FF2B5EF4-FFF2-40B4-BE49-F238E27FC236}">
                <a16:creationId xmlns:a16="http://schemas.microsoft.com/office/drawing/2014/main" id="{EE33B459-0AFC-DEF9-9C2F-03414DF9C449}"/>
              </a:ext>
            </a:extLst>
          </p:cNvPr>
          <p:cNvSpPr/>
          <p:nvPr/>
        </p:nvSpPr>
        <p:spPr>
          <a:xfrm>
            <a:off x="6664582" y="4666824"/>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3" name="Oval 132">
            <a:extLst>
              <a:ext uri="{FF2B5EF4-FFF2-40B4-BE49-F238E27FC236}">
                <a16:creationId xmlns:a16="http://schemas.microsoft.com/office/drawing/2014/main" id="{F17D7FC9-EB45-331B-299F-1193BBE4F669}"/>
              </a:ext>
            </a:extLst>
          </p:cNvPr>
          <p:cNvSpPr/>
          <p:nvPr/>
        </p:nvSpPr>
        <p:spPr>
          <a:xfrm>
            <a:off x="6702674" y="4936293"/>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134" name="Straight Connector 133">
            <a:extLst>
              <a:ext uri="{FF2B5EF4-FFF2-40B4-BE49-F238E27FC236}">
                <a16:creationId xmlns:a16="http://schemas.microsoft.com/office/drawing/2014/main" id="{0915AE05-B621-5225-ABB2-AF6A6D09FF05}"/>
              </a:ext>
            </a:extLst>
          </p:cNvPr>
          <p:cNvCxnSpPr>
            <a:cxnSpLocks/>
          </p:cNvCxnSpPr>
          <p:nvPr/>
        </p:nvCxnSpPr>
        <p:spPr>
          <a:xfrm>
            <a:off x="5395800" y="4608341"/>
            <a:ext cx="1400400" cy="0"/>
          </a:xfrm>
          <a:prstGeom prst="line">
            <a:avLst/>
          </a:prstGeom>
          <a:ln w="28575">
            <a:solidFill>
              <a:srgbClr val="A39461"/>
            </a:solidFill>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C35893D7-4B41-B58A-A487-29D4D5D3994E}"/>
              </a:ext>
            </a:extLst>
          </p:cNvPr>
          <p:cNvCxnSpPr>
            <a:cxnSpLocks/>
          </p:cNvCxnSpPr>
          <p:nvPr/>
        </p:nvCxnSpPr>
        <p:spPr>
          <a:xfrm>
            <a:off x="8453437" y="5425364"/>
            <a:ext cx="212407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BCAED0CF-2463-4ED1-2BCA-369EA50FDB7B}"/>
              </a:ext>
            </a:extLst>
          </p:cNvPr>
          <p:cNvCxnSpPr>
            <a:cxnSpLocks/>
          </p:cNvCxnSpPr>
          <p:nvPr/>
        </p:nvCxnSpPr>
        <p:spPr>
          <a:xfrm flipV="1">
            <a:off x="8462962" y="3863264"/>
            <a:ext cx="0" cy="15621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85" name="Group 184">
            <a:extLst>
              <a:ext uri="{FF2B5EF4-FFF2-40B4-BE49-F238E27FC236}">
                <a16:creationId xmlns:a16="http://schemas.microsoft.com/office/drawing/2014/main" id="{603A5D74-F5DF-3A79-89A9-149076D92623}"/>
              </a:ext>
            </a:extLst>
          </p:cNvPr>
          <p:cNvGrpSpPr/>
          <p:nvPr/>
        </p:nvGrpSpPr>
        <p:grpSpPr>
          <a:xfrm>
            <a:off x="10115551" y="1643535"/>
            <a:ext cx="1400175" cy="1028700"/>
            <a:chOff x="7753349" y="1643535"/>
            <a:chExt cx="1400175" cy="1028700"/>
          </a:xfrm>
        </p:grpSpPr>
        <p:cxnSp>
          <p:nvCxnSpPr>
            <p:cNvPr id="141" name="Straight Connector 140">
              <a:extLst>
                <a:ext uri="{FF2B5EF4-FFF2-40B4-BE49-F238E27FC236}">
                  <a16:creationId xmlns:a16="http://schemas.microsoft.com/office/drawing/2014/main" id="{5581CC38-FF46-E5A0-003B-6B0738D88183}"/>
                </a:ext>
              </a:extLst>
            </p:cNvPr>
            <p:cNvCxnSpPr/>
            <p:nvPr/>
          </p:nvCxnSpPr>
          <p:spPr>
            <a:xfrm flipH="1" flipV="1">
              <a:off x="7753349" y="1643535"/>
              <a:ext cx="1400175" cy="1028700"/>
            </a:xfrm>
            <a:prstGeom prst="line">
              <a:avLst/>
            </a:prstGeom>
            <a:ln w="28575">
              <a:solidFill>
                <a:srgbClr val="A39461"/>
              </a:solidFill>
            </a:ln>
          </p:spPr>
          <p:style>
            <a:lnRef idx="1">
              <a:schemeClr val="accent1"/>
            </a:lnRef>
            <a:fillRef idx="0">
              <a:schemeClr val="accent1"/>
            </a:fillRef>
            <a:effectRef idx="0">
              <a:schemeClr val="accent1"/>
            </a:effectRef>
            <a:fontRef idx="minor">
              <a:schemeClr val="tx1"/>
            </a:fontRef>
          </p:style>
        </p:cxnSp>
        <p:sp>
          <p:nvSpPr>
            <p:cNvPr id="142" name="Oval 141">
              <a:extLst>
                <a:ext uri="{FF2B5EF4-FFF2-40B4-BE49-F238E27FC236}">
                  <a16:creationId xmlns:a16="http://schemas.microsoft.com/office/drawing/2014/main" id="{CA2D6F81-2C05-992F-65C0-6F411E98F3DC}"/>
                </a:ext>
              </a:extLst>
            </p:cNvPr>
            <p:cNvSpPr/>
            <p:nvPr/>
          </p:nvSpPr>
          <p:spPr>
            <a:xfrm flipH="1">
              <a:off x="9013509" y="2553649"/>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3" name="Oval 142">
              <a:extLst>
                <a:ext uri="{FF2B5EF4-FFF2-40B4-BE49-F238E27FC236}">
                  <a16:creationId xmlns:a16="http://schemas.microsoft.com/office/drawing/2014/main" id="{F3B0D835-3A9F-1C30-E4DC-D7318C601812}"/>
                </a:ext>
              </a:extLst>
            </p:cNvPr>
            <p:cNvSpPr/>
            <p:nvPr/>
          </p:nvSpPr>
          <p:spPr>
            <a:xfrm flipH="1">
              <a:off x="8792053" y="2394105"/>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4" name="Oval 143">
              <a:extLst>
                <a:ext uri="{FF2B5EF4-FFF2-40B4-BE49-F238E27FC236}">
                  <a16:creationId xmlns:a16="http://schemas.microsoft.com/office/drawing/2014/main" id="{845D0BC3-923B-123F-3ADD-999C3CF0208A}"/>
                </a:ext>
              </a:extLst>
            </p:cNvPr>
            <p:cNvSpPr/>
            <p:nvPr/>
          </p:nvSpPr>
          <p:spPr>
            <a:xfrm flipH="1">
              <a:off x="8558690" y="2222656"/>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5" name="Oval 144">
              <a:extLst>
                <a:ext uri="{FF2B5EF4-FFF2-40B4-BE49-F238E27FC236}">
                  <a16:creationId xmlns:a16="http://schemas.microsoft.com/office/drawing/2014/main" id="{A0A7B5E2-892A-2821-19D8-399F9C1D5A37}"/>
                </a:ext>
              </a:extLst>
            </p:cNvPr>
            <p:cNvSpPr/>
            <p:nvPr/>
          </p:nvSpPr>
          <p:spPr>
            <a:xfrm flipH="1">
              <a:off x="8303236" y="2034536"/>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6" name="Oval 145">
              <a:extLst>
                <a:ext uri="{FF2B5EF4-FFF2-40B4-BE49-F238E27FC236}">
                  <a16:creationId xmlns:a16="http://schemas.microsoft.com/office/drawing/2014/main" id="{5AB7FE87-2F83-4273-3414-EBB64A726726}"/>
                </a:ext>
              </a:extLst>
            </p:cNvPr>
            <p:cNvSpPr/>
            <p:nvPr/>
          </p:nvSpPr>
          <p:spPr>
            <a:xfrm flipH="1">
              <a:off x="8081780" y="1874992"/>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7" name="Oval 146">
              <a:extLst>
                <a:ext uri="{FF2B5EF4-FFF2-40B4-BE49-F238E27FC236}">
                  <a16:creationId xmlns:a16="http://schemas.microsoft.com/office/drawing/2014/main" id="{7611EFB2-82C2-97A1-BE2D-8CFF5A21C182}"/>
                </a:ext>
              </a:extLst>
            </p:cNvPr>
            <p:cNvSpPr/>
            <p:nvPr/>
          </p:nvSpPr>
          <p:spPr>
            <a:xfrm flipH="1">
              <a:off x="7848417" y="1703543"/>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63" name="Group 162">
            <a:extLst>
              <a:ext uri="{FF2B5EF4-FFF2-40B4-BE49-F238E27FC236}">
                <a16:creationId xmlns:a16="http://schemas.microsoft.com/office/drawing/2014/main" id="{6C9E2B51-EAB1-1E95-3BC1-4A74840C1A0F}"/>
              </a:ext>
            </a:extLst>
          </p:cNvPr>
          <p:cNvGrpSpPr/>
          <p:nvPr/>
        </p:nvGrpSpPr>
        <p:grpSpPr>
          <a:xfrm flipV="1">
            <a:off x="8682543" y="4056245"/>
            <a:ext cx="1586233" cy="1255150"/>
            <a:chOff x="1806788" y="4245055"/>
            <a:chExt cx="1586233" cy="1255150"/>
          </a:xfrm>
        </p:grpSpPr>
        <p:cxnSp>
          <p:nvCxnSpPr>
            <p:cNvPr id="164" name="Straight Connector 163">
              <a:extLst>
                <a:ext uri="{FF2B5EF4-FFF2-40B4-BE49-F238E27FC236}">
                  <a16:creationId xmlns:a16="http://schemas.microsoft.com/office/drawing/2014/main" id="{07D6CABE-C879-1564-4B8D-DC88B8882EAB}"/>
                </a:ext>
              </a:extLst>
            </p:cNvPr>
            <p:cNvCxnSpPr/>
            <p:nvPr/>
          </p:nvCxnSpPr>
          <p:spPr>
            <a:xfrm flipV="1">
              <a:off x="1965629" y="4452459"/>
              <a:ext cx="1400175" cy="1028700"/>
            </a:xfrm>
            <a:prstGeom prst="line">
              <a:avLst/>
            </a:prstGeom>
            <a:ln w="28575">
              <a:solidFill>
                <a:srgbClr val="A39461"/>
              </a:solidFill>
            </a:ln>
          </p:spPr>
          <p:style>
            <a:lnRef idx="1">
              <a:schemeClr val="accent1"/>
            </a:lnRef>
            <a:fillRef idx="0">
              <a:schemeClr val="accent1"/>
            </a:fillRef>
            <a:effectRef idx="0">
              <a:schemeClr val="accent1"/>
            </a:effectRef>
            <a:fontRef idx="minor">
              <a:schemeClr val="tx1"/>
            </a:fontRef>
          </p:style>
        </p:cxnSp>
        <p:sp>
          <p:nvSpPr>
            <p:cNvPr id="165" name="Oval 164">
              <a:extLst>
                <a:ext uri="{FF2B5EF4-FFF2-40B4-BE49-F238E27FC236}">
                  <a16:creationId xmlns:a16="http://schemas.microsoft.com/office/drawing/2014/main" id="{232BAC89-5E94-0A1D-3942-2DA2B6DFDA44}"/>
                </a:ext>
              </a:extLst>
            </p:cNvPr>
            <p:cNvSpPr/>
            <p:nvPr/>
          </p:nvSpPr>
          <p:spPr>
            <a:xfrm>
              <a:off x="1806788" y="5350227"/>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6" name="Oval 165">
              <a:extLst>
                <a:ext uri="{FF2B5EF4-FFF2-40B4-BE49-F238E27FC236}">
                  <a16:creationId xmlns:a16="http://schemas.microsoft.com/office/drawing/2014/main" id="{A03E8178-6BB3-DB60-92A7-1C5A3D8AC31E}"/>
                </a:ext>
              </a:extLst>
            </p:cNvPr>
            <p:cNvSpPr/>
            <p:nvPr/>
          </p:nvSpPr>
          <p:spPr>
            <a:xfrm>
              <a:off x="2632712" y="5288717"/>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7" name="Oval 166">
              <a:extLst>
                <a:ext uri="{FF2B5EF4-FFF2-40B4-BE49-F238E27FC236}">
                  <a16:creationId xmlns:a16="http://schemas.microsoft.com/office/drawing/2014/main" id="{725ACD59-E730-48B6-812E-6F09CF979F51}"/>
                </a:ext>
              </a:extLst>
            </p:cNvPr>
            <p:cNvSpPr/>
            <p:nvPr/>
          </p:nvSpPr>
          <p:spPr>
            <a:xfrm>
              <a:off x="2461565" y="4922995"/>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8" name="Oval 167">
              <a:extLst>
                <a:ext uri="{FF2B5EF4-FFF2-40B4-BE49-F238E27FC236}">
                  <a16:creationId xmlns:a16="http://schemas.microsoft.com/office/drawing/2014/main" id="{F3950AA5-0816-CE25-BA28-E8EF06A1040B}"/>
                </a:ext>
              </a:extLst>
            </p:cNvPr>
            <p:cNvSpPr/>
            <p:nvPr/>
          </p:nvSpPr>
          <p:spPr>
            <a:xfrm>
              <a:off x="2485090" y="4590572"/>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9" name="Oval 168">
              <a:extLst>
                <a:ext uri="{FF2B5EF4-FFF2-40B4-BE49-F238E27FC236}">
                  <a16:creationId xmlns:a16="http://schemas.microsoft.com/office/drawing/2014/main" id="{7A38A17A-DC64-2DEA-21F1-700F174D8163}"/>
                </a:ext>
              </a:extLst>
            </p:cNvPr>
            <p:cNvSpPr/>
            <p:nvPr/>
          </p:nvSpPr>
          <p:spPr>
            <a:xfrm>
              <a:off x="2722147" y="4610792"/>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0" name="Oval 169">
              <a:extLst>
                <a:ext uri="{FF2B5EF4-FFF2-40B4-BE49-F238E27FC236}">
                  <a16:creationId xmlns:a16="http://schemas.microsoft.com/office/drawing/2014/main" id="{FB638DA6-1ED0-8098-17D9-6D32B09413F2}"/>
                </a:ext>
              </a:extLst>
            </p:cNvPr>
            <p:cNvSpPr/>
            <p:nvPr/>
          </p:nvSpPr>
          <p:spPr>
            <a:xfrm>
              <a:off x="2283284" y="5412577"/>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1" name="Oval 170">
              <a:extLst>
                <a:ext uri="{FF2B5EF4-FFF2-40B4-BE49-F238E27FC236}">
                  <a16:creationId xmlns:a16="http://schemas.microsoft.com/office/drawing/2014/main" id="{700C8E5B-0563-3B19-8E34-E67EDD178112}"/>
                </a:ext>
              </a:extLst>
            </p:cNvPr>
            <p:cNvSpPr/>
            <p:nvPr/>
          </p:nvSpPr>
          <p:spPr>
            <a:xfrm>
              <a:off x="2162264" y="5110162"/>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2" name="Oval 171">
              <a:extLst>
                <a:ext uri="{FF2B5EF4-FFF2-40B4-BE49-F238E27FC236}">
                  <a16:creationId xmlns:a16="http://schemas.microsoft.com/office/drawing/2014/main" id="{3AC152D2-35CC-6BFA-5D71-ED0C7F1513FF}"/>
                </a:ext>
              </a:extLst>
            </p:cNvPr>
            <p:cNvSpPr/>
            <p:nvPr/>
          </p:nvSpPr>
          <p:spPr>
            <a:xfrm>
              <a:off x="2735168" y="5022275"/>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3" name="Oval 172">
              <a:extLst>
                <a:ext uri="{FF2B5EF4-FFF2-40B4-BE49-F238E27FC236}">
                  <a16:creationId xmlns:a16="http://schemas.microsoft.com/office/drawing/2014/main" id="{B0481435-EDA6-8423-624A-6422E20005F5}"/>
                </a:ext>
              </a:extLst>
            </p:cNvPr>
            <p:cNvSpPr/>
            <p:nvPr/>
          </p:nvSpPr>
          <p:spPr>
            <a:xfrm>
              <a:off x="3030775" y="4934647"/>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4" name="Oval 173">
              <a:extLst>
                <a:ext uri="{FF2B5EF4-FFF2-40B4-BE49-F238E27FC236}">
                  <a16:creationId xmlns:a16="http://schemas.microsoft.com/office/drawing/2014/main" id="{1B3604E9-B052-A6F1-87FF-AC04EED8223C}"/>
                </a:ext>
              </a:extLst>
            </p:cNvPr>
            <p:cNvSpPr/>
            <p:nvPr/>
          </p:nvSpPr>
          <p:spPr>
            <a:xfrm>
              <a:off x="2984187" y="4654606"/>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5" name="Oval 174">
              <a:extLst>
                <a:ext uri="{FF2B5EF4-FFF2-40B4-BE49-F238E27FC236}">
                  <a16:creationId xmlns:a16="http://schemas.microsoft.com/office/drawing/2014/main" id="{67EE6EEB-EC2B-B8BA-570F-8799326C8973}"/>
                </a:ext>
              </a:extLst>
            </p:cNvPr>
            <p:cNvSpPr/>
            <p:nvPr/>
          </p:nvSpPr>
          <p:spPr>
            <a:xfrm>
              <a:off x="3261579" y="4717249"/>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6" name="Oval 175">
              <a:extLst>
                <a:ext uri="{FF2B5EF4-FFF2-40B4-BE49-F238E27FC236}">
                  <a16:creationId xmlns:a16="http://schemas.microsoft.com/office/drawing/2014/main" id="{7A705003-A0DF-A2D9-F7D6-3D5D47BDC45A}"/>
                </a:ext>
              </a:extLst>
            </p:cNvPr>
            <p:cNvSpPr/>
            <p:nvPr/>
          </p:nvSpPr>
          <p:spPr>
            <a:xfrm>
              <a:off x="3305393" y="4512467"/>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7" name="Oval 176">
              <a:extLst>
                <a:ext uri="{FF2B5EF4-FFF2-40B4-BE49-F238E27FC236}">
                  <a16:creationId xmlns:a16="http://schemas.microsoft.com/office/drawing/2014/main" id="{D7D06B6F-9575-D5AA-1D66-C6F1542B1D73}"/>
                </a:ext>
              </a:extLst>
            </p:cNvPr>
            <p:cNvSpPr/>
            <p:nvPr/>
          </p:nvSpPr>
          <p:spPr>
            <a:xfrm>
              <a:off x="2151530" y="4843720"/>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8" name="Oval 177">
              <a:extLst>
                <a:ext uri="{FF2B5EF4-FFF2-40B4-BE49-F238E27FC236}">
                  <a16:creationId xmlns:a16="http://schemas.microsoft.com/office/drawing/2014/main" id="{5944E162-F435-09AA-4EEF-87B196BACCB0}"/>
                </a:ext>
              </a:extLst>
            </p:cNvPr>
            <p:cNvSpPr/>
            <p:nvPr/>
          </p:nvSpPr>
          <p:spPr>
            <a:xfrm>
              <a:off x="3030775" y="4245055"/>
              <a:ext cx="87628" cy="87628"/>
            </a:xfrm>
            <a:prstGeom prst="ellipse">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79" name="TextBox 178">
            <a:extLst>
              <a:ext uri="{FF2B5EF4-FFF2-40B4-BE49-F238E27FC236}">
                <a16:creationId xmlns:a16="http://schemas.microsoft.com/office/drawing/2014/main" id="{A2A19C7A-F12B-A7D1-E472-14E42494E1A8}"/>
              </a:ext>
            </a:extLst>
          </p:cNvPr>
          <p:cNvSpPr txBox="1"/>
          <p:nvPr/>
        </p:nvSpPr>
        <p:spPr>
          <a:xfrm>
            <a:off x="395289" y="2991534"/>
            <a:ext cx="1981200" cy="523220"/>
          </a:xfrm>
          <a:prstGeom prst="rect">
            <a:avLst/>
          </a:prstGeom>
          <a:noFill/>
        </p:spPr>
        <p:txBody>
          <a:bodyPr wrap="square" rtlCol="0">
            <a:spAutoFit/>
          </a:bodyPr>
          <a:lstStyle/>
          <a:p>
            <a:pPr algn="ctr"/>
            <a:r>
              <a:rPr lang="en-GB" sz="1400" i="1" dirty="0"/>
              <a:t>r = + perfect</a:t>
            </a:r>
          </a:p>
          <a:p>
            <a:pPr algn="ctr"/>
            <a:r>
              <a:rPr lang="en-GB" sz="1400" i="1" dirty="0"/>
              <a:t>r</a:t>
            </a:r>
            <a:r>
              <a:rPr lang="en-GB" sz="1400" dirty="0"/>
              <a:t> ≈ 1</a:t>
            </a:r>
          </a:p>
        </p:txBody>
      </p:sp>
      <p:sp>
        <p:nvSpPr>
          <p:cNvPr id="201" name="TextBox 200">
            <a:extLst>
              <a:ext uri="{FF2B5EF4-FFF2-40B4-BE49-F238E27FC236}">
                <a16:creationId xmlns:a16="http://schemas.microsoft.com/office/drawing/2014/main" id="{986EFF6A-965C-12F3-D00F-F942D07BF35E}"/>
              </a:ext>
            </a:extLst>
          </p:cNvPr>
          <p:cNvSpPr txBox="1"/>
          <p:nvPr/>
        </p:nvSpPr>
        <p:spPr>
          <a:xfrm>
            <a:off x="2747964" y="2991534"/>
            <a:ext cx="1981200" cy="523220"/>
          </a:xfrm>
          <a:prstGeom prst="rect">
            <a:avLst/>
          </a:prstGeom>
          <a:noFill/>
        </p:spPr>
        <p:txBody>
          <a:bodyPr wrap="square" rtlCol="0">
            <a:spAutoFit/>
          </a:bodyPr>
          <a:lstStyle/>
          <a:p>
            <a:pPr algn="ctr"/>
            <a:r>
              <a:rPr lang="en-GB" sz="1400" i="1" dirty="0"/>
              <a:t>r = + strong</a:t>
            </a:r>
          </a:p>
          <a:p>
            <a:pPr algn="ctr"/>
            <a:r>
              <a:rPr lang="en-GB" sz="1400" i="1" dirty="0"/>
              <a:t>r</a:t>
            </a:r>
            <a:r>
              <a:rPr lang="en-GB" sz="1400" dirty="0"/>
              <a:t> ≈ 0.8</a:t>
            </a:r>
          </a:p>
        </p:txBody>
      </p:sp>
      <p:sp>
        <p:nvSpPr>
          <p:cNvPr id="202" name="TextBox 201">
            <a:extLst>
              <a:ext uri="{FF2B5EF4-FFF2-40B4-BE49-F238E27FC236}">
                <a16:creationId xmlns:a16="http://schemas.microsoft.com/office/drawing/2014/main" id="{36FFBD10-792D-F849-6BC2-D9D3E2BBAFD3}"/>
              </a:ext>
            </a:extLst>
          </p:cNvPr>
          <p:cNvSpPr txBox="1"/>
          <p:nvPr/>
        </p:nvSpPr>
        <p:spPr>
          <a:xfrm>
            <a:off x="5105401" y="2991534"/>
            <a:ext cx="1981200" cy="523220"/>
          </a:xfrm>
          <a:prstGeom prst="rect">
            <a:avLst/>
          </a:prstGeom>
          <a:noFill/>
        </p:spPr>
        <p:txBody>
          <a:bodyPr wrap="square" rtlCol="0">
            <a:spAutoFit/>
          </a:bodyPr>
          <a:lstStyle/>
          <a:p>
            <a:pPr algn="ctr"/>
            <a:r>
              <a:rPr lang="en-GB" sz="1400" i="1" dirty="0"/>
              <a:t>r = no correlation</a:t>
            </a:r>
          </a:p>
          <a:p>
            <a:pPr algn="ctr"/>
            <a:r>
              <a:rPr lang="en-GB" sz="1400" i="1" dirty="0"/>
              <a:t>r</a:t>
            </a:r>
            <a:r>
              <a:rPr lang="en-GB" sz="1400" dirty="0"/>
              <a:t> ≈ 0</a:t>
            </a:r>
          </a:p>
        </p:txBody>
      </p:sp>
      <p:sp>
        <p:nvSpPr>
          <p:cNvPr id="203" name="TextBox 202">
            <a:extLst>
              <a:ext uri="{FF2B5EF4-FFF2-40B4-BE49-F238E27FC236}">
                <a16:creationId xmlns:a16="http://schemas.microsoft.com/office/drawing/2014/main" id="{5AD1EE5B-C0D4-40B4-BE89-D48EB511749F}"/>
              </a:ext>
            </a:extLst>
          </p:cNvPr>
          <p:cNvSpPr txBox="1"/>
          <p:nvPr/>
        </p:nvSpPr>
        <p:spPr>
          <a:xfrm>
            <a:off x="7462838" y="2991534"/>
            <a:ext cx="1981200" cy="523220"/>
          </a:xfrm>
          <a:prstGeom prst="rect">
            <a:avLst/>
          </a:prstGeom>
          <a:noFill/>
        </p:spPr>
        <p:txBody>
          <a:bodyPr wrap="square" rtlCol="0">
            <a:spAutoFit/>
          </a:bodyPr>
          <a:lstStyle/>
          <a:p>
            <a:pPr algn="ctr"/>
            <a:r>
              <a:rPr lang="en-GB" sz="1400" i="1" dirty="0"/>
              <a:t>r = - strong</a:t>
            </a:r>
          </a:p>
          <a:p>
            <a:pPr algn="ctr"/>
            <a:r>
              <a:rPr lang="en-GB" sz="1400" i="1" dirty="0"/>
              <a:t>r</a:t>
            </a:r>
            <a:r>
              <a:rPr lang="en-GB" sz="1400" dirty="0"/>
              <a:t> ≈ -0.8</a:t>
            </a:r>
          </a:p>
        </p:txBody>
      </p:sp>
      <p:sp>
        <p:nvSpPr>
          <p:cNvPr id="204" name="TextBox 203">
            <a:extLst>
              <a:ext uri="{FF2B5EF4-FFF2-40B4-BE49-F238E27FC236}">
                <a16:creationId xmlns:a16="http://schemas.microsoft.com/office/drawing/2014/main" id="{9870D0F2-1FEA-B425-6C18-C89729F30891}"/>
              </a:ext>
            </a:extLst>
          </p:cNvPr>
          <p:cNvSpPr txBox="1"/>
          <p:nvPr/>
        </p:nvSpPr>
        <p:spPr>
          <a:xfrm>
            <a:off x="9820276" y="2991534"/>
            <a:ext cx="1981200" cy="523220"/>
          </a:xfrm>
          <a:prstGeom prst="rect">
            <a:avLst/>
          </a:prstGeom>
          <a:noFill/>
        </p:spPr>
        <p:txBody>
          <a:bodyPr wrap="square" rtlCol="0">
            <a:spAutoFit/>
          </a:bodyPr>
          <a:lstStyle/>
          <a:p>
            <a:pPr algn="ctr"/>
            <a:r>
              <a:rPr lang="en-GB" sz="1400" i="1" dirty="0"/>
              <a:t>r = - perfect</a:t>
            </a:r>
          </a:p>
          <a:p>
            <a:pPr algn="ctr"/>
            <a:r>
              <a:rPr lang="en-GB" sz="1400" i="1" dirty="0"/>
              <a:t>r</a:t>
            </a:r>
            <a:r>
              <a:rPr lang="en-GB" sz="1400" dirty="0"/>
              <a:t> ≈ -1</a:t>
            </a:r>
          </a:p>
        </p:txBody>
      </p:sp>
      <p:sp>
        <p:nvSpPr>
          <p:cNvPr id="205" name="TextBox 204">
            <a:extLst>
              <a:ext uri="{FF2B5EF4-FFF2-40B4-BE49-F238E27FC236}">
                <a16:creationId xmlns:a16="http://schemas.microsoft.com/office/drawing/2014/main" id="{87EFE0AC-872D-3F68-C05F-2E617D8AA005}"/>
              </a:ext>
            </a:extLst>
          </p:cNvPr>
          <p:cNvSpPr txBox="1"/>
          <p:nvPr/>
        </p:nvSpPr>
        <p:spPr>
          <a:xfrm>
            <a:off x="1679880" y="5431394"/>
            <a:ext cx="1981200" cy="523220"/>
          </a:xfrm>
          <a:prstGeom prst="rect">
            <a:avLst/>
          </a:prstGeom>
          <a:noFill/>
        </p:spPr>
        <p:txBody>
          <a:bodyPr wrap="square" rtlCol="0">
            <a:spAutoFit/>
          </a:bodyPr>
          <a:lstStyle/>
          <a:p>
            <a:pPr algn="ctr"/>
            <a:r>
              <a:rPr lang="en-GB" sz="1400" i="1" dirty="0"/>
              <a:t>r = + weak/moderate</a:t>
            </a:r>
          </a:p>
          <a:p>
            <a:pPr algn="ctr"/>
            <a:r>
              <a:rPr lang="en-GB" sz="1400" i="1" dirty="0"/>
              <a:t>r</a:t>
            </a:r>
            <a:r>
              <a:rPr lang="en-GB" sz="1400" dirty="0"/>
              <a:t> ≈ 0.4</a:t>
            </a:r>
          </a:p>
        </p:txBody>
      </p:sp>
      <p:sp>
        <p:nvSpPr>
          <p:cNvPr id="207" name="TextBox 206">
            <a:extLst>
              <a:ext uri="{FF2B5EF4-FFF2-40B4-BE49-F238E27FC236}">
                <a16:creationId xmlns:a16="http://schemas.microsoft.com/office/drawing/2014/main" id="{88695BCB-EF2A-7B07-B680-BD2E47538298}"/>
              </a:ext>
            </a:extLst>
          </p:cNvPr>
          <p:cNvSpPr txBox="1"/>
          <p:nvPr/>
        </p:nvSpPr>
        <p:spPr>
          <a:xfrm>
            <a:off x="5105401" y="5431394"/>
            <a:ext cx="1981200" cy="523220"/>
          </a:xfrm>
          <a:prstGeom prst="rect">
            <a:avLst/>
          </a:prstGeom>
          <a:noFill/>
        </p:spPr>
        <p:txBody>
          <a:bodyPr wrap="square" rtlCol="0">
            <a:spAutoFit/>
          </a:bodyPr>
          <a:lstStyle/>
          <a:p>
            <a:pPr algn="ctr"/>
            <a:r>
              <a:rPr lang="en-GB" sz="1400" i="1" dirty="0"/>
              <a:t>r = no correlation</a:t>
            </a:r>
          </a:p>
          <a:p>
            <a:pPr algn="ctr"/>
            <a:r>
              <a:rPr lang="en-GB" sz="1400" i="1" dirty="0"/>
              <a:t>r</a:t>
            </a:r>
            <a:r>
              <a:rPr lang="en-GB" sz="1400" dirty="0"/>
              <a:t> ≈ 0</a:t>
            </a:r>
          </a:p>
        </p:txBody>
      </p:sp>
      <p:sp>
        <p:nvSpPr>
          <p:cNvPr id="209" name="TextBox 208">
            <a:extLst>
              <a:ext uri="{FF2B5EF4-FFF2-40B4-BE49-F238E27FC236}">
                <a16:creationId xmlns:a16="http://schemas.microsoft.com/office/drawing/2014/main" id="{E6341FB4-7EBF-D560-DB9A-CE26DAFB1EA6}"/>
              </a:ext>
            </a:extLst>
          </p:cNvPr>
          <p:cNvSpPr txBox="1"/>
          <p:nvPr/>
        </p:nvSpPr>
        <p:spPr>
          <a:xfrm>
            <a:off x="8513449" y="5431394"/>
            <a:ext cx="1981200" cy="523220"/>
          </a:xfrm>
          <a:prstGeom prst="rect">
            <a:avLst/>
          </a:prstGeom>
          <a:noFill/>
        </p:spPr>
        <p:txBody>
          <a:bodyPr wrap="square" rtlCol="0">
            <a:spAutoFit/>
          </a:bodyPr>
          <a:lstStyle/>
          <a:p>
            <a:pPr algn="ctr"/>
            <a:r>
              <a:rPr lang="en-GB" sz="1400" i="1" dirty="0"/>
              <a:t>r = - weak/moderate</a:t>
            </a:r>
          </a:p>
          <a:p>
            <a:pPr algn="ctr"/>
            <a:r>
              <a:rPr lang="en-GB" sz="1400" i="1" dirty="0"/>
              <a:t>r</a:t>
            </a:r>
            <a:r>
              <a:rPr lang="en-GB" sz="1400" dirty="0"/>
              <a:t> ≈ -0.4</a:t>
            </a:r>
          </a:p>
        </p:txBody>
      </p:sp>
    </p:spTree>
    <p:extLst>
      <p:ext uri="{BB962C8B-B14F-4D97-AF65-F5344CB8AC3E}">
        <p14:creationId xmlns:p14="http://schemas.microsoft.com/office/powerpoint/2010/main" val="3092619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B8388-F15E-5EE6-6C4A-82DE8D5C928B}"/>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D5D9665C-5003-22C0-591E-23F2B63234DF}"/>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8C19467-3E33-B807-F6B1-50A65F33CA78}"/>
              </a:ext>
            </a:extLst>
          </p:cNvPr>
          <p:cNvSpPr txBox="1">
            <a:spLocks/>
          </p:cNvSpPr>
          <p:nvPr/>
        </p:nvSpPr>
        <p:spPr>
          <a:xfrm>
            <a:off x="1133475" y="423043"/>
            <a:ext cx="9925050"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Relationship types between two numeric variables</a:t>
            </a:r>
            <a:endParaRPr lang="en-US" dirty="0"/>
          </a:p>
        </p:txBody>
      </p:sp>
      <p:cxnSp>
        <p:nvCxnSpPr>
          <p:cNvPr id="3" name="Straight Arrow Connector 2">
            <a:extLst>
              <a:ext uri="{FF2B5EF4-FFF2-40B4-BE49-F238E27FC236}">
                <a16:creationId xmlns:a16="http://schemas.microsoft.com/office/drawing/2014/main" id="{B5FBF4C0-7CD5-2EA8-5475-4E74DECB8220}"/>
              </a:ext>
            </a:extLst>
          </p:cNvPr>
          <p:cNvCxnSpPr>
            <a:cxnSpLocks/>
          </p:cNvCxnSpPr>
          <p:nvPr/>
        </p:nvCxnSpPr>
        <p:spPr>
          <a:xfrm>
            <a:off x="5033963" y="3845992"/>
            <a:ext cx="212407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F852BFE3-D75C-43FE-FC84-631CB4C24A05}"/>
              </a:ext>
            </a:extLst>
          </p:cNvPr>
          <p:cNvCxnSpPr>
            <a:cxnSpLocks/>
          </p:cNvCxnSpPr>
          <p:nvPr/>
        </p:nvCxnSpPr>
        <p:spPr>
          <a:xfrm>
            <a:off x="2676526" y="3845992"/>
            <a:ext cx="212407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FC1D9307-7E92-F71F-5EA1-92888DD8C0EC}"/>
              </a:ext>
            </a:extLst>
          </p:cNvPr>
          <p:cNvCxnSpPr>
            <a:cxnSpLocks/>
          </p:cNvCxnSpPr>
          <p:nvPr/>
        </p:nvCxnSpPr>
        <p:spPr>
          <a:xfrm>
            <a:off x="319088" y="3845992"/>
            <a:ext cx="212407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ED5EE7D-9712-6EF7-3D05-5F92C5A57C43}"/>
              </a:ext>
            </a:extLst>
          </p:cNvPr>
          <p:cNvCxnSpPr>
            <a:cxnSpLocks/>
          </p:cNvCxnSpPr>
          <p:nvPr/>
        </p:nvCxnSpPr>
        <p:spPr>
          <a:xfrm>
            <a:off x="9748838" y="3845992"/>
            <a:ext cx="212407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1BEC838-3058-490A-531B-3B18A06995C3}"/>
              </a:ext>
            </a:extLst>
          </p:cNvPr>
          <p:cNvCxnSpPr>
            <a:cxnSpLocks/>
          </p:cNvCxnSpPr>
          <p:nvPr/>
        </p:nvCxnSpPr>
        <p:spPr>
          <a:xfrm>
            <a:off x="7391400" y="3845992"/>
            <a:ext cx="212407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D65271E-2FEF-8C9C-2758-46A49F749D76}"/>
              </a:ext>
            </a:extLst>
          </p:cNvPr>
          <p:cNvCxnSpPr>
            <a:cxnSpLocks/>
          </p:cNvCxnSpPr>
          <p:nvPr/>
        </p:nvCxnSpPr>
        <p:spPr>
          <a:xfrm flipV="1">
            <a:off x="5043488" y="2283892"/>
            <a:ext cx="0" cy="15621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16D3E52-CF91-B0E3-372C-F9B9C2464235}"/>
              </a:ext>
            </a:extLst>
          </p:cNvPr>
          <p:cNvCxnSpPr>
            <a:cxnSpLocks/>
          </p:cNvCxnSpPr>
          <p:nvPr/>
        </p:nvCxnSpPr>
        <p:spPr>
          <a:xfrm flipV="1">
            <a:off x="7400925" y="2283892"/>
            <a:ext cx="0" cy="15621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F24D4B0-ABFC-3861-8893-F3DA81850ECD}"/>
              </a:ext>
            </a:extLst>
          </p:cNvPr>
          <p:cNvCxnSpPr>
            <a:cxnSpLocks/>
          </p:cNvCxnSpPr>
          <p:nvPr/>
        </p:nvCxnSpPr>
        <p:spPr>
          <a:xfrm flipV="1">
            <a:off x="9758363" y="2283892"/>
            <a:ext cx="0" cy="15621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C6E6F9E-2732-026B-E5AA-8972994A9990}"/>
              </a:ext>
            </a:extLst>
          </p:cNvPr>
          <p:cNvCxnSpPr>
            <a:cxnSpLocks/>
          </p:cNvCxnSpPr>
          <p:nvPr/>
        </p:nvCxnSpPr>
        <p:spPr>
          <a:xfrm flipV="1">
            <a:off x="2686051" y="2283892"/>
            <a:ext cx="0" cy="15621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6C2D61F-75E8-BCB9-D4ED-71ADDE428149}"/>
              </a:ext>
            </a:extLst>
          </p:cNvPr>
          <p:cNvCxnSpPr>
            <a:cxnSpLocks/>
          </p:cNvCxnSpPr>
          <p:nvPr/>
        </p:nvCxnSpPr>
        <p:spPr>
          <a:xfrm flipV="1">
            <a:off x="328613" y="2283892"/>
            <a:ext cx="0" cy="15621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DEB7B9B-9C5F-66C6-01D1-33ADED0CB5D5}"/>
              </a:ext>
            </a:extLst>
          </p:cNvPr>
          <p:cNvCxnSpPr>
            <a:cxnSpLocks/>
          </p:cNvCxnSpPr>
          <p:nvPr/>
        </p:nvCxnSpPr>
        <p:spPr>
          <a:xfrm>
            <a:off x="5395800" y="3064942"/>
            <a:ext cx="1400400" cy="0"/>
          </a:xfrm>
          <a:prstGeom prst="line">
            <a:avLst/>
          </a:prstGeom>
          <a:ln w="28575">
            <a:solidFill>
              <a:srgbClr val="A3946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2A2C988-8BE1-9CD7-6E11-8A8FA66FA3A8}"/>
              </a:ext>
            </a:extLst>
          </p:cNvPr>
          <p:cNvCxnSpPr/>
          <p:nvPr/>
        </p:nvCxnSpPr>
        <p:spPr>
          <a:xfrm flipV="1">
            <a:off x="685801" y="2502967"/>
            <a:ext cx="1400175" cy="1028700"/>
          </a:xfrm>
          <a:prstGeom prst="line">
            <a:avLst/>
          </a:prstGeom>
          <a:ln w="28575">
            <a:solidFill>
              <a:srgbClr val="A39461"/>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217FB798-217D-2AA3-C97A-1138A603E472}"/>
              </a:ext>
            </a:extLst>
          </p:cNvPr>
          <p:cNvSpPr txBox="1"/>
          <p:nvPr/>
        </p:nvSpPr>
        <p:spPr>
          <a:xfrm>
            <a:off x="395289" y="3848820"/>
            <a:ext cx="1981200" cy="523220"/>
          </a:xfrm>
          <a:prstGeom prst="rect">
            <a:avLst/>
          </a:prstGeom>
          <a:noFill/>
        </p:spPr>
        <p:txBody>
          <a:bodyPr wrap="square" rtlCol="0">
            <a:spAutoFit/>
          </a:bodyPr>
          <a:lstStyle/>
          <a:p>
            <a:pPr algn="ctr"/>
            <a:r>
              <a:rPr lang="en-GB" sz="1400" i="1" dirty="0"/>
              <a:t>Linear</a:t>
            </a:r>
          </a:p>
          <a:p>
            <a:pPr algn="ctr"/>
            <a:r>
              <a:rPr lang="en-GB" sz="1400" i="1" dirty="0"/>
              <a:t>Monotonic</a:t>
            </a:r>
            <a:endParaRPr lang="en-GB" sz="1400" dirty="0"/>
          </a:p>
        </p:txBody>
      </p:sp>
      <p:sp>
        <p:nvSpPr>
          <p:cNvPr id="97" name="TextBox 96">
            <a:extLst>
              <a:ext uri="{FF2B5EF4-FFF2-40B4-BE49-F238E27FC236}">
                <a16:creationId xmlns:a16="http://schemas.microsoft.com/office/drawing/2014/main" id="{490D5F93-0299-4490-2A78-496A39732C54}"/>
              </a:ext>
            </a:extLst>
          </p:cNvPr>
          <p:cNvSpPr txBox="1"/>
          <p:nvPr/>
        </p:nvSpPr>
        <p:spPr>
          <a:xfrm>
            <a:off x="2747964" y="3848820"/>
            <a:ext cx="1981200" cy="523220"/>
          </a:xfrm>
          <a:prstGeom prst="rect">
            <a:avLst/>
          </a:prstGeom>
          <a:noFill/>
        </p:spPr>
        <p:txBody>
          <a:bodyPr wrap="square" rtlCol="0">
            <a:spAutoFit/>
          </a:bodyPr>
          <a:lstStyle/>
          <a:p>
            <a:pPr algn="ctr"/>
            <a:r>
              <a:rPr lang="en-GB" sz="1400" i="1" dirty="0"/>
              <a:t>Non-linear</a:t>
            </a:r>
          </a:p>
          <a:p>
            <a:pPr algn="ctr"/>
            <a:r>
              <a:rPr lang="en-GB" sz="1400" i="1" dirty="0"/>
              <a:t>Monotonic</a:t>
            </a:r>
            <a:endParaRPr lang="en-GB" sz="1400" dirty="0"/>
          </a:p>
        </p:txBody>
      </p:sp>
      <p:sp>
        <p:nvSpPr>
          <p:cNvPr id="98" name="TextBox 97">
            <a:extLst>
              <a:ext uri="{FF2B5EF4-FFF2-40B4-BE49-F238E27FC236}">
                <a16:creationId xmlns:a16="http://schemas.microsoft.com/office/drawing/2014/main" id="{67829B79-69DE-75FA-FF99-6CBDEB76DFA8}"/>
              </a:ext>
            </a:extLst>
          </p:cNvPr>
          <p:cNvSpPr txBox="1"/>
          <p:nvPr/>
        </p:nvSpPr>
        <p:spPr>
          <a:xfrm>
            <a:off x="5105401" y="3848820"/>
            <a:ext cx="1981200" cy="307777"/>
          </a:xfrm>
          <a:prstGeom prst="rect">
            <a:avLst/>
          </a:prstGeom>
          <a:noFill/>
        </p:spPr>
        <p:txBody>
          <a:bodyPr wrap="square" rtlCol="0">
            <a:spAutoFit/>
          </a:bodyPr>
          <a:lstStyle/>
          <a:p>
            <a:pPr algn="ctr"/>
            <a:r>
              <a:rPr lang="en-GB" sz="1400" i="1" dirty="0"/>
              <a:t>No relationship</a:t>
            </a:r>
            <a:endParaRPr lang="en-GB" sz="1400" dirty="0"/>
          </a:p>
        </p:txBody>
      </p:sp>
      <p:sp>
        <p:nvSpPr>
          <p:cNvPr id="99" name="TextBox 98">
            <a:extLst>
              <a:ext uri="{FF2B5EF4-FFF2-40B4-BE49-F238E27FC236}">
                <a16:creationId xmlns:a16="http://schemas.microsoft.com/office/drawing/2014/main" id="{ACBEDA59-A414-8B1E-F69E-CEE713B57EF3}"/>
              </a:ext>
            </a:extLst>
          </p:cNvPr>
          <p:cNvSpPr txBox="1"/>
          <p:nvPr/>
        </p:nvSpPr>
        <p:spPr>
          <a:xfrm>
            <a:off x="7462838" y="3848820"/>
            <a:ext cx="1981200" cy="523220"/>
          </a:xfrm>
          <a:prstGeom prst="rect">
            <a:avLst/>
          </a:prstGeom>
          <a:noFill/>
        </p:spPr>
        <p:txBody>
          <a:bodyPr wrap="square" rtlCol="0">
            <a:spAutoFit/>
          </a:bodyPr>
          <a:lstStyle/>
          <a:p>
            <a:pPr algn="ctr"/>
            <a:r>
              <a:rPr lang="en-GB" sz="1400" i="1" dirty="0"/>
              <a:t>Non-linear</a:t>
            </a:r>
          </a:p>
          <a:p>
            <a:pPr algn="ctr"/>
            <a:r>
              <a:rPr lang="en-GB" sz="1400" i="1" dirty="0"/>
              <a:t>Non-monotonic</a:t>
            </a:r>
            <a:endParaRPr lang="en-GB" sz="1400" dirty="0"/>
          </a:p>
        </p:txBody>
      </p:sp>
      <p:sp>
        <p:nvSpPr>
          <p:cNvPr id="100" name="TextBox 99">
            <a:extLst>
              <a:ext uri="{FF2B5EF4-FFF2-40B4-BE49-F238E27FC236}">
                <a16:creationId xmlns:a16="http://schemas.microsoft.com/office/drawing/2014/main" id="{4A1D9B7F-D267-4AB4-E0ED-11EF9BF49555}"/>
              </a:ext>
            </a:extLst>
          </p:cNvPr>
          <p:cNvSpPr txBox="1"/>
          <p:nvPr/>
        </p:nvSpPr>
        <p:spPr>
          <a:xfrm>
            <a:off x="9820276" y="3848820"/>
            <a:ext cx="1981200" cy="523220"/>
          </a:xfrm>
          <a:prstGeom prst="rect">
            <a:avLst/>
          </a:prstGeom>
          <a:noFill/>
        </p:spPr>
        <p:txBody>
          <a:bodyPr wrap="square" rtlCol="0">
            <a:spAutoFit/>
          </a:bodyPr>
          <a:lstStyle/>
          <a:p>
            <a:pPr algn="ctr"/>
            <a:r>
              <a:rPr lang="en-GB" sz="1400" i="1" dirty="0"/>
              <a:t>Non-linear</a:t>
            </a:r>
          </a:p>
          <a:p>
            <a:pPr algn="ctr"/>
            <a:r>
              <a:rPr lang="en-GB" sz="1400" i="1" dirty="0"/>
              <a:t>Non-monotonic</a:t>
            </a:r>
            <a:endParaRPr lang="en-GB" sz="1400" dirty="0"/>
          </a:p>
        </p:txBody>
      </p:sp>
      <p:sp>
        <p:nvSpPr>
          <p:cNvPr id="101" name="Arc 100">
            <a:extLst>
              <a:ext uri="{FF2B5EF4-FFF2-40B4-BE49-F238E27FC236}">
                <a16:creationId xmlns:a16="http://schemas.microsoft.com/office/drawing/2014/main" id="{5E49F353-320B-782E-1683-537D18A94039}"/>
              </a:ext>
            </a:extLst>
          </p:cNvPr>
          <p:cNvSpPr/>
          <p:nvPr/>
        </p:nvSpPr>
        <p:spPr>
          <a:xfrm>
            <a:off x="3038364" y="2500821"/>
            <a:ext cx="2943336" cy="2802494"/>
          </a:xfrm>
          <a:prstGeom prst="arc">
            <a:avLst>
              <a:gd name="adj1" fmla="val 11682967"/>
              <a:gd name="adj2" fmla="val 16053029"/>
            </a:avLst>
          </a:prstGeom>
          <a:ln w="28575">
            <a:solidFill>
              <a:srgbClr val="A3946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4" name="Freeform: Shape 103">
            <a:extLst>
              <a:ext uri="{FF2B5EF4-FFF2-40B4-BE49-F238E27FC236}">
                <a16:creationId xmlns:a16="http://schemas.microsoft.com/office/drawing/2014/main" id="{1812C337-0B15-B1AD-B978-4E16DFC19D64}"/>
              </a:ext>
            </a:extLst>
          </p:cNvPr>
          <p:cNvSpPr/>
          <p:nvPr/>
        </p:nvSpPr>
        <p:spPr>
          <a:xfrm>
            <a:off x="7777265" y="2476500"/>
            <a:ext cx="1343025" cy="1028700"/>
          </a:xfrm>
          <a:custGeom>
            <a:avLst/>
            <a:gdLst>
              <a:gd name="csX0" fmla="*/ 0 w 1343025"/>
              <a:gd name="csY0" fmla="*/ 1028700 h 1028700"/>
              <a:gd name="csX1" fmla="*/ 266700 w 1343025"/>
              <a:gd name="csY1" fmla="*/ 628650 h 1028700"/>
              <a:gd name="csX2" fmla="*/ 428625 w 1343025"/>
              <a:gd name="csY2" fmla="*/ 523875 h 1028700"/>
              <a:gd name="csX3" fmla="*/ 581025 w 1343025"/>
              <a:gd name="csY3" fmla="*/ 571500 h 1028700"/>
              <a:gd name="csX4" fmla="*/ 695325 w 1343025"/>
              <a:gd name="csY4" fmla="*/ 771525 h 1028700"/>
              <a:gd name="csX5" fmla="*/ 809625 w 1343025"/>
              <a:gd name="csY5" fmla="*/ 847725 h 1028700"/>
              <a:gd name="csX6" fmla="*/ 962025 w 1343025"/>
              <a:gd name="csY6" fmla="*/ 771525 h 1028700"/>
              <a:gd name="csX7" fmla="*/ 1085850 w 1343025"/>
              <a:gd name="csY7" fmla="*/ 561975 h 1028700"/>
              <a:gd name="csX8" fmla="*/ 1343025 w 1343025"/>
              <a:gd name="csY8" fmla="*/ 0 h 10287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43025" h="1028700">
                <a:moveTo>
                  <a:pt x="0" y="1028700"/>
                </a:moveTo>
                <a:cubicBezTo>
                  <a:pt x="97631" y="870743"/>
                  <a:pt x="195263" y="712787"/>
                  <a:pt x="266700" y="628650"/>
                </a:cubicBezTo>
                <a:cubicBezTo>
                  <a:pt x="338137" y="544513"/>
                  <a:pt x="376238" y="533400"/>
                  <a:pt x="428625" y="523875"/>
                </a:cubicBezTo>
                <a:cubicBezTo>
                  <a:pt x="481012" y="514350"/>
                  <a:pt x="536575" y="530225"/>
                  <a:pt x="581025" y="571500"/>
                </a:cubicBezTo>
                <a:cubicBezTo>
                  <a:pt x="625475" y="612775"/>
                  <a:pt x="657225" y="725488"/>
                  <a:pt x="695325" y="771525"/>
                </a:cubicBezTo>
                <a:cubicBezTo>
                  <a:pt x="733425" y="817562"/>
                  <a:pt x="765175" y="847725"/>
                  <a:pt x="809625" y="847725"/>
                </a:cubicBezTo>
                <a:cubicBezTo>
                  <a:pt x="854075" y="847725"/>
                  <a:pt x="915988" y="819150"/>
                  <a:pt x="962025" y="771525"/>
                </a:cubicBezTo>
                <a:cubicBezTo>
                  <a:pt x="1008063" y="723900"/>
                  <a:pt x="1022350" y="690562"/>
                  <a:pt x="1085850" y="561975"/>
                </a:cubicBezTo>
                <a:cubicBezTo>
                  <a:pt x="1149350" y="433387"/>
                  <a:pt x="1343025" y="0"/>
                  <a:pt x="1343025" y="0"/>
                </a:cubicBezTo>
              </a:path>
            </a:pathLst>
          </a:custGeom>
          <a:no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Arc 105">
            <a:extLst>
              <a:ext uri="{FF2B5EF4-FFF2-40B4-BE49-F238E27FC236}">
                <a16:creationId xmlns:a16="http://schemas.microsoft.com/office/drawing/2014/main" id="{01C0AF40-3F2D-675F-AB76-EA86A1F49901}"/>
              </a:ext>
            </a:extLst>
          </p:cNvPr>
          <p:cNvSpPr/>
          <p:nvPr/>
        </p:nvSpPr>
        <p:spPr>
          <a:xfrm>
            <a:off x="10106024" y="2502967"/>
            <a:ext cx="1400175" cy="1963164"/>
          </a:xfrm>
          <a:prstGeom prst="arc">
            <a:avLst>
              <a:gd name="adj1" fmla="val 10795166"/>
              <a:gd name="adj2" fmla="val 0"/>
            </a:avLst>
          </a:prstGeom>
          <a:ln w="28575">
            <a:solidFill>
              <a:srgbClr val="A3946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599472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310FB-644B-0A47-92A0-11BE98EE2E8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3BD740C-76BF-ECAC-96F7-4FACF5358534}"/>
              </a:ext>
            </a:extLst>
          </p:cNvPr>
          <p:cNvPicPr>
            <a:picLocks noChangeAspect="1"/>
          </p:cNvPicPr>
          <p:nvPr/>
        </p:nvPicPr>
        <p:blipFill>
          <a:blip r:embed="rId3"/>
          <a:srcRect l="27957" r="13978"/>
          <a:stretch>
            <a:fillRect/>
          </a:stretch>
        </p:blipFill>
        <p:spPr>
          <a:xfrm>
            <a:off x="190500" y="831850"/>
            <a:ext cx="3073400" cy="5293078"/>
          </a:xfrm>
          <a:prstGeom prst="rect">
            <a:avLst/>
          </a:prstGeom>
        </p:spPr>
      </p:pic>
      <p:cxnSp>
        <p:nvCxnSpPr>
          <p:cNvPr id="16" name="Straight Connector 15">
            <a:extLst>
              <a:ext uri="{FF2B5EF4-FFF2-40B4-BE49-F238E27FC236}">
                <a16:creationId xmlns:a16="http://schemas.microsoft.com/office/drawing/2014/main" id="{8FDA58D3-2961-DB94-6183-47BA64EF0DD8}"/>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CD26B3F-4ED3-C44A-E439-621B2D75F1D1}"/>
              </a:ext>
            </a:extLst>
          </p:cNvPr>
          <p:cNvSpPr txBox="1">
            <a:spLocks/>
          </p:cNvSpPr>
          <p:nvPr/>
        </p:nvSpPr>
        <p:spPr>
          <a:xfrm>
            <a:off x="3543300" y="423043"/>
            <a:ext cx="5105400"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Our observed effect size</a:t>
            </a:r>
            <a:endParaRPr lang="en-US" dirty="0"/>
          </a:p>
        </p:txBody>
      </p:sp>
      <p:sp>
        <p:nvSpPr>
          <p:cNvPr id="3" name="Speech Bubble: Rectangle with Corners Rounded 2">
            <a:extLst>
              <a:ext uri="{FF2B5EF4-FFF2-40B4-BE49-F238E27FC236}">
                <a16:creationId xmlns:a16="http://schemas.microsoft.com/office/drawing/2014/main" id="{90CB6AAE-1706-41BF-97EB-F1A49C76969E}"/>
              </a:ext>
            </a:extLst>
          </p:cNvPr>
          <p:cNvSpPr/>
          <p:nvPr/>
        </p:nvSpPr>
        <p:spPr>
          <a:xfrm>
            <a:off x="3145154" y="1162630"/>
            <a:ext cx="6976746" cy="920167"/>
          </a:xfrm>
          <a:prstGeom prst="wedgeRoundRectCallout">
            <a:avLst>
              <a:gd name="adj1" fmla="val -66642"/>
              <a:gd name="adj2" fmla="val 133078"/>
              <a:gd name="adj3" fmla="val 16667"/>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A </a:t>
            </a:r>
            <a:r>
              <a:rPr lang="en-GB" sz="1600" b="1" dirty="0">
                <a:solidFill>
                  <a:schemeClr val="tx1"/>
                </a:solidFill>
              </a:rPr>
              <a:t>significant</a:t>
            </a:r>
            <a:r>
              <a:rPr lang="en-GB" sz="1600" dirty="0">
                <a:solidFill>
                  <a:schemeClr val="tx1"/>
                </a:solidFill>
              </a:rPr>
              <a:t> correlation is observed between </a:t>
            </a:r>
            <a:r>
              <a:rPr lang="en-GB" sz="1600" dirty="0" err="1">
                <a:solidFill>
                  <a:schemeClr val="tx1"/>
                </a:solidFill>
              </a:rPr>
              <a:t>educational_performance_project</a:t>
            </a:r>
            <a:r>
              <a:rPr lang="en-GB" sz="1600" dirty="0">
                <a:solidFill>
                  <a:schemeClr val="tx1"/>
                </a:solidFill>
              </a:rPr>
              <a:t> and </a:t>
            </a:r>
            <a:r>
              <a:rPr lang="en-GB" sz="1600" dirty="0" err="1">
                <a:solidFill>
                  <a:schemeClr val="tx1"/>
                </a:solidFill>
              </a:rPr>
              <a:t>spatial_composite</a:t>
            </a:r>
            <a:r>
              <a:rPr lang="en-GB" sz="1600" dirty="0">
                <a:solidFill>
                  <a:schemeClr val="tx1"/>
                </a:solidFill>
              </a:rPr>
              <a:t>, </a:t>
            </a:r>
            <a:r>
              <a:rPr lang="en-GB" sz="1600" b="1" i="1" dirty="0">
                <a:solidFill>
                  <a:schemeClr val="tx1"/>
                </a:solidFill>
              </a:rPr>
              <a:t>r</a:t>
            </a:r>
            <a:r>
              <a:rPr lang="en-GB" sz="1600" b="1" dirty="0">
                <a:solidFill>
                  <a:schemeClr val="tx1"/>
                </a:solidFill>
              </a:rPr>
              <a:t> = .798</a:t>
            </a:r>
            <a:r>
              <a:rPr lang="en-GB" sz="1600" dirty="0">
                <a:solidFill>
                  <a:schemeClr val="tx1"/>
                </a:solidFill>
              </a:rPr>
              <a:t>, </a:t>
            </a:r>
            <a:r>
              <a:rPr lang="en-GB" sz="1600" b="1" i="1" dirty="0">
                <a:solidFill>
                  <a:schemeClr val="tx1"/>
                </a:solidFill>
              </a:rPr>
              <a:t>p</a:t>
            </a:r>
            <a:r>
              <a:rPr lang="en-GB" sz="1600" b="1" dirty="0">
                <a:solidFill>
                  <a:schemeClr val="tx1"/>
                </a:solidFill>
              </a:rPr>
              <a:t> &lt; .001</a:t>
            </a:r>
            <a:r>
              <a:rPr lang="en-GB" sz="1600" dirty="0">
                <a:solidFill>
                  <a:schemeClr val="tx1"/>
                </a:solidFill>
              </a:rPr>
              <a:t>.</a:t>
            </a:r>
          </a:p>
        </p:txBody>
      </p:sp>
      <p:pic>
        <p:nvPicPr>
          <p:cNvPr id="6" name="Picture 5">
            <a:extLst>
              <a:ext uri="{FF2B5EF4-FFF2-40B4-BE49-F238E27FC236}">
                <a16:creationId xmlns:a16="http://schemas.microsoft.com/office/drawing/2014/main" id="{F42D1985-F8BC-3F66-29B7-17AB9C379DFD}"/>
              </a:ext>
            </a:extLst>
          </p:cNvPr>
          <p:cNvPicPr>
            <a:picLocks noChangeAspect="1"/>
          </p:cNvPicPr>
          <p:nvPr/>
        </p:nvPicPr>
        <p:blipFill>
          <a:blip r:embed="rId4"/>
          <a:stretch>
            <a:fillRect/>
          </a:stretch>
        </p:blipFill>
        <p:spPr>
          <a:xfrm>
            <a:off x="4530725" y="2661579"/>
            <a:ext cx="5591175" cy="3299710"/>
          </a:xfrm>
          <a:prstGeom prst="rect">
            <a:avLst/>
          </a:prstGeom>
        </p:spPr>
      </p:pic>
    </p:spTree>
    <p:extLst>
      <p:ext uri="{BB962C8B-B14F-4D97-AF65-F5344CB8AC3E}">
        <p14:creationId xmlns:p14="http://schemas.microsoft.com/office/powerpoint/2010/main" val="2121413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ECA6C7-B5DE-192A-4851-B1A42BEAD261}"/>
              </a:ext>
            </a:extLst>
          </p:cNvPr>
          <p:cNvSpPr txBox="1">
            <a:spLocks/>
          </p:cNvSpPr>
          <p:nvPr/>
        </p:nvSpPr>
        <p:spPr>
          <a:xfrm>
            <a:off x="812800" y="685801"/>
            <a:ext cx="6407150" cy="5572124"/>
          </a:xfrm>
          <a:prstGeom prst="rect">
            <a:avLst/>
          </a:prstGeom>
          <a:effectLst/>
        </p:spPr>
        <p:txBody>
          <a:bodyPr vert="horz" lIns="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chemeClr val="bg1"/>
                </a:solidFill>
                <a:latin typeface="Arial" panose="020B0604020202020204" pitchFamily="34" charset="0"/>
                <a:ea typeface="+mn-ea"/>
                <a:cs typeface="Arial" panose="020B0604020202020204" pitchFamily="34" charset="0"/>
              </a:defRPr>
            </a:lvl1pPr>
            <a:lvl2pPr marL="609671" indent="0" algn="l" defTabSz="914400" rtl="0" eaLnBrk="1" latinLnBrk="0" hangingPunct="1">
              <a:lnSpc>
                <a:spcPct val="90000"/>
              </a:lnSpc>
              <a:spcBef>
                <a:spcPts val="500"/>
              </a:spcBef>
              <a:buFont typeface="Arial" panose="020B0604020202020204" pitchFamily="34" charset="0"/>
              <a:buNone/>
              <a:defRPr sz="3734" b="0" i="0" kern="1200">
                <a:solidFill>
                  <a:schemeClr val="tx1"/>
                </a:solidFill>
                <a:latin typeface="Arial" panose="020B0604020202020204" pitchFamily="34" charset="0"/>
                <a:ea typeface="+mn-ea"/>
                <a:cs typeface="Arial" panose="020B0604020202020204" pitchFamily="34" charset="0"/>
              </a:defRPr>
            </a:lvl2pPr>
            <a:lvl3pPr marL="1219342" indent="0" algn="l" defTabSz="914400" rtl="0" eaLnBrk="1" latinLnBrk="0" hangingPunct="1">
              <a:lnSpc>
                <a:spcPct val="90000"/>
              </a:lnSpc>
              <a:spcBef>
                <a:spcPts val="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3pPr>
            <a:lvl4pPr marL="1829014" indent="0" algn="l" defTabSz="914400" rtl="0" eaLnBrk="1" latinLnBrk="0" hangingPunct="1">
              <a:lnSpc>
                <a:spcPct val="90000"/>
              </a:lnSpc>
              <a:spcBef>
                <a:spcPts val="500"/>
              </a:spcBef>
              <a:buFont typeface="Arial" panose="020B0604020202020204" pitchFamily="34" charset="0"/>
              <a:buNone/>
              <a:defRPr sz="2667" b="0" i="0" kern="1200">
                <a:solidFill>
                  <a:schemeClr val="tx1"/>
                </a:solidFill>
                <a:latin typeface="Arial" panose="020B0604020202020204" pitchFamily="34" charset="0"/>
                <a:ea typeface="+mn-ea"/>
                <a:cs typeface="Arial" panose="020B0604020202020204" pitchFamily="34" charset="0"/>
              </a:defRPr>
            </a:lvl4pPr>
            <a:lvl5pPr marL="2438685" indent="0" algn="l" defTabSz="914400" rtl="0" eaLnBrk="1" latinLnBrk="0" hangingPunct="1">
              <a:lnSpc>
                <a:spcPct val="90000"/>
              </a:lnSpc>
              <a:spcBef>
                <a:spcPts val="500"/>
              </a:spcBef>
              <a:buFont typeface="Arial" panose="020B0604020202020204" pitchFamily="34" charset="0"/>
              <a:buNone/>
              <a:defRPr sz="2667" b="0" i="0" kern="1200">
                <a:solidFill>
                  <a:schemeClr val="tx1"/>
                </a:solidFill>
                <a:latin typeface="Arial" panose="020B0604020202020204" pitchFamily="34" charset="0"/>
                <a:ea typeface="+mn-ea"/>
                <a:cs typeface="Arial" panose="020B0604020202020204" pitchFamily="34" charset="0"/>
              </a:defRPr>
            </a:lvl5pPr>
            <a:lvl6pPr marL="3048356" indent="0" algn="l" defTabSz="914400" rtl="0" eaLnBrk="1" latinLnBrk="0" hangingPunct="1">
              <a:lnSpc>
                <a:spcPct val="90000"/>
              </a:lnSpc>
              <a:spcBef>
                <a:spcPts val="500"/>
              </a:spcBef>
              <a:buFont typeface="Arial" panose="020B0604020202020204" pitchFamily="34" charset="0"/>
              <a:buNone/>
              <a:defRPr sz="2667" kern="1200">
                <a:solidFill>
                  <a:schemeClr val="tx1"/>
                </a:solidFill>
                <a:latin typeface="+mn-lt"/>
                <a:ea typeface="+mn-ea"/>
                <a:cs typeface="+mn-cs"/>
              </a:defRPr>
            </a:lvl6pPr>
            <a:lvl7pPr marL="3658027" indent="0" algn="l" defTabSz="914400" rtl="0" eaLnBrk="1" latinLnBrk="0" hangingPunct="1">
              <a:lnSpc>
                <a:spcPct val="90000"/>
              </a:lnSpc>
              <a:spcBef>
                <a:spcPts val="500"/>
              </a:spcBef>
              <a:buFont typeface="Arial" panose="020B0604020202020204" pitchFamily="34" charset="0"/>
              <a:buNone/>
              <a:defRPr sz="2667" kern="1200">
                <a:solidFill>
                  <a:schemeClr val="tx1"/>
                </a:solidFill>
                <a:latin typeface="+mn-lt"/>
                <a:ea typeface="+mn-ea"/>
                <a:cs typeface="+mn-cs"/>
              </a:defRPr>
            </a:lvl7pPr>
            <a:lvl8pPr marL="4267697" indent="0" algn="l" defTabSz="914400" rtl="0" eaLnBrk="1" latinLnBrk="0" hangingPunct="1">
              <a:lnSpc>
                <a:spcPct val="90000"/>
              </a:lnSpc>
              <a:spcBef>
                <a:spcPts val="500"/>
              </a:spcBef>
              <a:buFont typeface="Arial" panose="020B0604020202020204" pitchFamily="34" charset="0"/>
              <a:buNone/>
              <a:defRPr sz="2667" kern="1200">
                <a:solidFill>
                  <a:schemeClr val="tx1"/>
                </a:solidFill>
                <a:latin typeface="+mn-lt"/>
                <a:ea typeface="+mn-ea"/>
                <a:cs typeface="+mn-cs"/>
              </a:defRPr>
            </a:lvl8pPr>
            <a:lvl9pPr marL="4877370" indent="0" algn="l" defTabSz="914400" rtl="0" eaLnBrk="1" latinLnBrk="0" hangingPunct="1">
              <a:lnSpc>
                <a:spcPct val="90000"/>
              </a:lnSpc>
              <a:spcBef>
                <a:spcPts val="500"/>
              </a:spcBef>
              <a:buFont typeface="Arial" panose="020B0604020202020204" pitchFamily="34" charset="0"/>
              <a:buNone/>
              <a:defRPr sz="2667" kern="1200">
                <a:solidFill>
                  <a:schemeClr val="tx1"/>
                </a:solidFill>
                <a:latin typeface="+mn-lt"/>
                <a:ea typeface="+mn-ea"/>
                <a:cs typeface="+mn-cs"/>
              </a:defRPr>
            </a:lvl9pPr>
          </a:lstStyle>
          <a:p>
            <a:r>
              <a:rPr lang="en-GB" b="1" dirty="0">
                <a:solidFill>
                  <a:schemeClr val="tx1"/>
                </a:solidFill>
              </a:rPr>
              <a:t>Workshop sessions</a:t>
            </a:r>
          </a:p>
          <a:p>
            <a:endParaRPr lang="en-GB" b="1" dirty="0">
              <a:solidFill>
                <a:schemeClr val="tx1"/>
              </a:solidFill>
            </a:endParaRPr>
          </a:p>
          <a:p>
            <a:r>
              <a:rPr lang="en-US" sz="2400" b="1" dirty="0">
                <a:solidFill>
                  <a:schemeClr val="tx1"/>
                </a:solidFill>
              </a:rPr>
              <a:t>Session 1: </a:t>
            </a:r>
            <a:r>
              <a:rPr lang="en-US" sz="2400" dirty="0">
                <a:solidFill>
                  <a:schemeClr val="tx1"/>
                </a:solidFill>
              </a:rPr>
              <a:t>Thinking like a quantitative researcher</a:t>
            </a:r>
          </a:p>
          <a:p>
            <a:endParaRPr lang="en-US" sz="2400" dirty="0">
              <a:solidFill>
                <a:schemeClr val="tx1"/>
              </a:solidFill>
            </a:endParaRPr>
          </a:p>
          <a:p>
            <a:r>
              <a:rPr lang="en-US" sz="2400" b="1" dirty="0">
                <a:solidFill>
                  <a:schemeClr val="tx1"/>
                </a:solidFill>
              </a:rPr>
              <a:t>Session 2: </a:t>
            </a:r>
            <a:r>
              <a:rPr lang="en-US" sz="2400" dirty="0">
                <a:solidFill>
                  <a:schemeClr val="tx1"/>
                </a:solidFill>
              </a:rPr>
              <a:t>Designing a quantitative study</a:t>
            </a:r>
          </a:p>
          <a:p>
            <a:endParaRPr lang="en-US" sz="2400" dirty="0">
              <a:solidFill>
                <a:schemeClr val="tx1"/>
              </a:solidFill>
            </a:endParaRPr>
          </a:p>
          <a:p>
            <a:r>
              <a:rPr lang="en-US" sz="2400" b="1" dirty="0">
                <a:solidFill>
                  <a:schemeClr val="tx1"/>
                </a:solidFill>
              </a:rPr>
              <a:t>Session 3: </a:t>
            </a:r>
            <a:r>
              <a:rPr lang="en-US" sz="2400" dirty="0">
                <a:solidFill>
                  <a:schemeClr val="tx1"/>
                </a:solidFill>
              </a:rPr>
              <a:t>Preparing and exploring data for analysis with SPSS</a:t>
            </a:r>
          </a:p>
          <a:p>
            <a:endParaRPr lang="en-US" sz="2400" dirty="0">
              <a:solidFill>
                <a:schemeClr val="tx1"/>
              </a:solidFill>
            </a:endParaRPr>
          </a:p>
          <a:p>
            <a:r>
              <a:rPr lang="en-US" sz="2400" b="1" dirty="0">
                <a:solidFill>
                  <a:schemeClr val="tx1"/>
                </a:solidFill>
              </a:rPr>
              <a:t>Session 4: </a:t>
            </a:r>
            <a:r>
              <a:rPr lang="en-US" sz="2400" dirty="0">
                <a:solidFill>
                  <a:schemeClr val="tx1"/>
                </a:solidFill>
              </a:rPr>
              <a:t>Core statistical tests in SPSS and the logic of linear modelling</a:t>
            </a:r>
            <a:endParaRPr lang="en-GB" sz="2400" dirty="0">
              <a:solidFill>
                <a:schemeClr val="tx1"/>
              </a:solidFill>
            </a:endParaRPr>
          </a:p>
        </p:txBody>
      </p:sp>
    </p:spTree>
    <p:extLst>
      <p:ext uri="{BB962C8B-B14F-4D97-AF65-F5344CB8AC3E}">
        <p14:creationId xmlns:p14="http://schemas.microsoft.com/office/powerpoint/2010/main" val="2190258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0B0A5-6428-7849-BB29-6BBCB089A7C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B866C5F-EEF3-0C39-683B-428EFA0DD143}"/>
              </a:ext>
            </a:extLst>
          </p:cNvPr>
          <p:cNvPicPr>
            <a:picLocks noChangeAspect="1"/>
          </p:cNvPicPr>
          <p:nvPr/>
        </p:nvPicPr>
        <p:blipFill>
          <a:blip r:embed="rId3"/>
          <a:srcRect l="27957" r="13978"/>
          <a:stretch>
            <a:fillRect/>
          </a:stretch>
        </p:blipFill>
        <p:spPr>
          <a:xfrm>
            <a:off x="190500" y="831850"/>
            <a:ext cx="3073400" cy="5293078"/>
          </a:xfrm>
          <a:prstGeom prst="rect">
            <a:avLst/>
          </a:prstGeom>
        </p:spPr>
      </p:pic>
      <p:cxnSp>
        <p:nvCxnSpPr>
          <p:cNvPr id="16" name="Straight Connector 15">
            <a:extLst>
              <a:ext uri="{FF2B5EF4-FFF2-40B4-BE49-F238E27FC236}">
                <a16:creationId xmlns:a16="http://schemas.microsoft.com/office/drawing/2014/main" id="{D44947AE-C5CF-7F5E-2F95-A6F4CC44475B}"/>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3" name="Speech Bubble: Rectangle with Corners Rounded 2">
            <a:extLst>
              <a:ext uri="{FF2B5EF4-FFF2-40B4-BE49-F238E27FC236}">
                <a16:creationId xmlns:a16="http://schemas.microsoft.com/office/drawing/2014/main" id="{93C88681-91B2-79F4-BF32-F61DA76483F7}"/>
              </a:ext>
            </a:extLst>
          </p:cNvPr>
          <p:cNvSpPr/>
          <p:nvPr/>
        </p:nvSpPr>
        <p:spPr>
          <a:xfrm>
            <a:off x="3145154" y="1162630"/>
            <a:ext cx="6976746" cy="920167"/>
          </a:xfrm>
          <a:prstGeom prst="wedgeRoundRectCallout">
            <a:avLst>
              <a:gd name="adj1" fmla="val -66642"/>
              <a:gd name="adj2" fmla="val 133078"/>
              <a:gd name="adj3" fmla="val 16667"/>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A </a:t>
            </a:r>
            <a:r>
              <a:rPr lang="en-GB" sz="1600" b="1" dirty="0">
                <a:solidFill>
                  <a:schemeClr val="tx1"/>
                </a:solidFill>
              </a:rPr>
              <a:t>significant</a:t>
            </a:r>
            <a:r>
              <a:rPr lang="en-GB" sz="1600" dirty="0">
                <a:solidFill>
                  <a:schemeClr val="tx1"/>
                </a:solidFill>
              </a:rPr>
              <a:t> correlation is observed between </a:t>
            </a:r>
            <a:r>
              <a:rPr lang="en-GB" sz="1600" dirty="0" err="1">
                <a:solidFill>
                  <a:schemeClr val="tx1"/>
                </a:solidFill>
              </a:rPr>
              <a:t>educational_performance_project</a:t>
            </a:r>
            <a:r>
              <a:rPr lang="en-GB" sz="1600" dirty="0">
                <a:solidFill>
                  <a:schemeClr val="tx1"/>
                </a:solidFill>
              </a:rPr>
              <a:t> and </a:t>
            </a:r>
            <a:r>
              <a:rPr lang="en-GB" sz="1600" dirty="0" err="1">
                <a:solidFill>
                  <a:schemeClr val="tx1"/>
                </a:solidFill>
              </a:rPr>
              <a:t>spatial_composite</a:t>
            </a:r>
            <a:r>
              <a:rPr lang="en-GB" sz="1600" dirty="0">
                <a:solidFill>
                  <a:schemeClr val="tx1"/>
                </a:solidFill>
              </a:rPr>
              <a:t>, </a:t>
            </a:r>
            <a:r>
              <a:rPr lang="en-GB" sz="1600" b="1" i="1" dirty="0">
                <a:solidFill>
                  <a:schemeClr val="tx1"/>
                </a:solidFill>
              </a:rPr>
              <a:t>r</a:t>
            </a:r>
            <a:r>
              <a:rPr lang="en-GB" sz="1600" b="1" dirty="0">
                <a:solidFill>
                  <a:schemeClr val="tx1"/>
                </a:solidFill>
              </a:rPr>
              <a:t> = .798</a:t>
            </a:r>
            <a:r>
              <a:rPr lang="en-GB" sz="1600" dirty="0">
                <a:solidFill>
                  <a:schemeClr val="tx1"/>
                </a:solidFill>
              </a:rPr>
              <a:t>, </a:t>
            </a:r>
            <a:r>
              <a:rPr lang="en-GB" sz="1600" b="1" i="1" dirty="0">
                <a:solidFill>
                  <a:schemeClr val="tx1"/>
                </a:solidFill>
              </a:rPr>
              <a:t>p</a:t>
            </a:r>
            <a:r>
              <a:rPr lang="en-GB" sz="1600" b="1" dirty="0">
                <a:solidFill>
                  <a:schemeClr val="tx1"/>
                </a:solidFill>
              </a:rPr>
              <a:t> &lt; .001</a:t>
            </a:r>
            <a:r>
              <a:rPr lang="en-GB" sz="1600" dirty="0">
                <a:solidFill>
                  <a:schemeClr val="tx1"/>
                </a:solidFill>
              </a:rPr>
              <a:t>.</a:t>
            </a:r>
          </a:p>
        </p:txBody>
      </p:sp>
      <p:pic>
        <p:nvPicPr>
          <p:cNvPr id="6" name="Picture 5">
            <a:extLst>
              <a:ext uri="{FF2B5EF4-FFF2-40B4-BE49-F238E27FC236}">
                <a16:creationId xmlns:a16="http://schemas.microsoft.com/office/drawing/2014/main" id="{06071C87-5604-E7EE-A4E1-391D58A7D8FB}"/>
              </a:ext>
            </a:extLst>
          </p:cNvPr>
          <p:cNvPicPr>
            <a:picLocks noChangeAspect="1"/>
          </p:cNvPicPr>
          <p:nvPr/>
        </p:nvPicPr>
        <p:blipFill>
          <a:blip r:embed="rId4"/>
          <a:stretch>
            <a:fillRect/>
          </a:stretch>
        </p:blipFill>
        <p:spPr>
          <a:xfrm>
            <a:off x="4530725" y="2661579"/>
            <a:ext cx="5591175" cy="3299710"/>
          </a:xfrm>
          <a:prstGeom prst="rect">
            <a:avLst/>
          </a:prstGeom>
        </p:spPr>
      </p:pic>
      <p:sp>
        <p:nvSpPr>
          <p:cNvPr id="7" name="Rectangle 6">
            <a:extLst>
              <a:ext uri="{FF2B5EF4-FFF2-40B4-BE49-F238E27FC236}">
                <a16:creationId xmlns:a16="http://schemas.microsoft.com/office/drawing/2014/main" id="{29C935C1-B113-C6EF-4C48-3CDBD484FD0B}"/>
              </a:ext>
            </a:extLst>
          </p:cNvPr>
          <p:cNvSpPr/>
          <p:nvPr/>
        </p:nvSpPr>
        <p:spPr>
          <a:xfrm>
            <a:off x="9845675" y="3143250"/>
            <a:ext cx="2232025" cy="1676395"/>
          </a:xfrm>
          <a:prstGeom prst="rect">
            <a:avLst/>
          </a:prstGeom>
          <a:solidFill>
            <a:srgbClr val="E0FAFA"/>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400" dirty="0">
                <a:solidFill>
                  <a:schemeClr val="tx1"/>
                </a:solidFill>
              </a:rPr>
              <a:t>R</a:t>
            </a:r>
            <a:r>
              <a:rPr lang="en-GB" sz="1400" baseline="30000" dirty="0">
                <a:solidFill>
                  <a:schemeClr val="tx1"/>
                </a:solidFill>
              </a:rPr>
              <a:t>2</a:t>
            </a:r>
            <a:r>
              <a:rPr lang="en-GB" sz="1400" dirty="0">
                <a:solidFill>
                  <a:schemeClr val="tx1"/>
                </a:solidFill>
              </a:rPr>
              <a:t> in a correlation is the squared value of the r coefficient (.798</a:t>
            </a:r>
            <a:r>
              <a:rPr lang="en-GB" sz="1400" baseline="30000" dirty="0">
                <a:solidFill>
                  <a:schemeClr val="tx1"/>
                </a:solidFill>
              </a:rPr>
              <a:t>2</a:t>
            </a:r>
            <a:r>
              <a:rPr lang="en-GB" sz="1400" dirty="0">
                <a:solidFill>
                  <a:schemeClr val="tx1"/>
                </a:solidFill>
              </a:rPr>
              <a:t> = .637)</a:t>
            </a:r>
          </a:p>
          <a:p>
            <a:endParaRPr lang="en-GB" sz="1400" dirty="0">
              <a:solidFill>
                <a:schemeClr val="tx1"/>
              </a:solidFill>
            </a:endParaRPr>
          </a:p>
          <a:p>
            <a:r>
              <a:rPr lang="en-GB" sz="1400" dirty="0">
                <a:solidFill>
                  <a:schemeClr val="tx1"/>
                </a:solidFill>
              </a:rPr>
              <a:t>It describes the percentage of variance explained in one variable by another.</a:t>
            </a:r>
          </a:p>
        </p:txBody>
      </p:sp>
      <p:sp>
        <p:nvSpPr>
          <p:cNvPr id="9" name="Title 1">
            <a:extLst>
              <a:ext uri="{FF2B5EF4-FFF2-40B4-BE49-F238E27FC236}">
                <a16:creationId xmlns:a16="http://schemas.microsoft.com/office/drawing/2014/main" id="{ED59818F-3AFA-AA28-160E-B5A3B32A6681}"/>
              </a:ext>
            </a:extLst>
          </p:cNvPr>
          <p:cNvSpPr txBox="1">
            <a:spLocks/>
          </p:cNvSpPr>
          <p:nvPr/>
        </p:nvSpPr>
        <p:spPr>
          <a:xfrm>
            <a:off x="3543300" y="423043"/>
            <a:ext cx="5105400"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Our observed effect size</a:t>
            </a:r>
            <a:endParaRPr lang="en-US" dirty="0"/>
          </a:p>
        </p:txBody>
      </p:sp>
    </p:spTree>
    <p:extLst>
      <p:ext uri="{BB962C8B-B14F-4D97-AF65-F5344CB8AC3E}">
        <p14:creationId xmlns:p14="http://schemas.microsoft.com/office/powerpoint/2010/main" val="3711960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89DF9-563B-6B63-0C2B-E01EEE13661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62B34BF-1C52-AA60-B3A1-9083CD767D9D}"/>
              </a:ext>
            </a:extLst>
          </p:cNvPr>
          <p:cNvPicPr>
            <a:picLocks noChangeAspect="1"/>
          </p:cNvPicPr>
          <p:nvPr/>
        </p:nvPicPr>
        <p:blipFill>
          <a:blip r:embed="rId3"/>
          <a:srcRect l="27957" r="13978"/>
          <a:stretch>
            <a:fillRect/>
          </a:stretch>
        </p:blipFill>
        <p:spPr>
          <a:xfrm>
            <a:off x="190500" y="831850"/>
            <a:ext cx="3073400" cy="5293078"/>
          </a:xfrm>
          <a:prstGeom prst="rect">
            <a:avLst/>
          </a:prstGeom>
        </p:spPr>
      </p:pic>
      <p:cxnSp>
        <p:nvCxnSpPr>
          <p:cNvPr id="16" name="Straight Connector 15">
            <a:extLst>
              <a:ext uri="{FF2B5EF4-FFF2-40B4-BE49-F238E27FC236}">
                <a16:creationId xmlns:a16="http://schemas.microsoft.com/office/drawing/2014/main" id="{AF82A4C3-BC9D-240A-5405-D36D96097DA5}"/>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7C2B4977-F610-2E1F-62C9-857EA8AAC555}"/>
              </a:ext>
            </a:extLst>
          </p:cNvPr>
          <p:cNvSpPr txBox="1">
            <a:spLocks/>
          </p:cNvSpPr>
          <p:nvPr/>
        </p:nvSpPr>
        <p:spPr>
          <a:xfrm>
            <a:off x="3263898" y="423043"/>
            <a:ext cx="5664204"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Correlation: Where to begin</a:t>
            </a:r>
            <a:endParaRPr lang="en-US" dirty="0"/>
          </a:p>
        </p:txBody>
      </p:sp>
      <p:sp>
        <p:nvSpPr>
          <p:cNvPr id="3" name="Speech Bubble: Rectangle with Corners Rounded 2">
            <a:extLst>
              <a:ext uri="{FF2B5EF4-FFF2-40B4-BE49-F238E27FC236}">
                <a16:creationId xmlns:a16="http://schemas.microsoft.com/office/drawing/2014/main" id="{6E562F48-3006-FFD0-2AB3-326FE0B4D8C7}"/>
              </a:ext>
            </a:extLst>
          </p:cNvPr>
          <p:cNvSpPr/>
          <p:nvPr/>
        </p:nvSpPr>
        <p:spPr>
          <a:xfrm>
            <a:off x="3145154" y="1162630"/>
            <a:ext cx="6976746" cy="920167"/>
          </a:xfrm>
          <a:prstGeom prst="wedgeRoundRectCallout">
            <a:avLst>
              <a:gd name="adj1" fmla="val -66642"/>
              <a:gd name="adj2" fmla="val 133078"/>
              <a:gd name="adj3" fmla="val 16667"/>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I hypothesise that there is a significant relationship between spatial ability and educational performance in the students' projects.</a:t>
            </a:r>
          </a:p>
        </p:txBody>
      </p:sp>
      <p:cxnSp>
        <p:nvCxnSpPr>
          <p:cNvPr id="2" name="Straight Arrow Connector 1">
            <a:extLst>
              <a:ext uri="{FF2B5EF4-FFF2-40B4-BE49-F238E27FC236}">
                <a16:creationId xmlns:a16="http://schemas.microsoft.com/office/drawing/2014/main" id="{D5848F4B-3E8C-08AF-33A8-261DCE27C208}"/>
              </a:ext>
            </a:extLst>
          </p:cNvPr>
          <p:cNvCxnSpPr>
            <a:cxnSpLocks/>
            <a:stCxn id="4" idx="3"/>
            <a:endCxn id="7" idx="1"/>
          </p:cNvCxnSpPr>
          <p:nvPr/>
        </p:nvCxnSpPr>
        <p:spPr>
          <a:xfrm flipV="1">
            <a:off x="5721001" y="3611872"/>
            <a:ext cx="2648029" cy="1"/>
          </a:xfrm>
          <a:prstGeom prst="straightConnector1">
            <a:avLst/>
          </a:prstGeom>
          <a:ln w="19050">
            <a:solidFill>
              <a:schemeClr val="bg1">
                <a:lumMod val="50000"/>
              </a:schemeClr>
            </a:solidFill>
            <a:prstDash val="solid"/>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4" name="Rounded Rectangle 4">
            <a:extLst>
              <a:ext uri="{FF2B5EF4-FFF2-40B4-BE49-F238E27FC236}">
                <a16:creationId xmlns:a16="http://schemas.microsoft.com/office/drawing/2014/main" id="{F878D21B-8884-8CA5-7C60-079B972F9DAC}"/>
              </a:ext>
            </a:extLst>
          </p:cNvPr>
          <p:cNvSpPr/>
          <p:nvPr/>
        </p:nvSpPr>
        <p:spPr>
          <a:xfrm>
            <a:off x="3968131" y="3264955"/>
            <a:ext cx="1752870" cy="693835"/>
          </a:xfrm>
          <a:prstGeom prst="roundRect">
            <a:avLst/>
          </a:prstGeom>
          <a:solidFill>
            <a:schemeClr val="bg1">
              <a:lumMod val="95000"/>
            </a:schemeClr>
          </a:solidFill>
          <a:ln w="28575">
            <a:solidFill>
              <a:srgbClr val="A39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Spatial ability</a:t>
            </a:r>
          </a:p>
        </p:txBody>
      </p:sp>
      <p:sp>
        <p:nvSpPr>
          <p:cNvPr id="7" name="Rounded Rectangle 5">
            <a:extLst>
              <a:ext uri="{FF2B5EF4-FFF2-40B4-BE49-F238E27FC236}">
                <a16:creationId xmlns:a16="http://schemas.microsoft.com/office/drawing/2014/main" id="{19B21D39-EAF1-7A4D-E94C-ED7164AA9CAF}"/>
              </a:ext>
            </a:extLst>
          </p:cNvPr>
          <p:cNvSpPr/>
          <p:nvPr/>
        </p:nvSpPr>
        <p:spPr>
          <a:xfrm>
            <a:off x="8369030" y="3264954"/>
            <a:ext cx="1752870" cy="693835"/>
          </a:xfrm>
          <a:prstGeom prst="roundRect">
            <a:avLst/>
          </a:prstGeom>
          <a:solidFill>
            <a:schemeClr val="bg1">
              <a:lumMod val="95000"/>
            </a:schemeClr>
          </a:solidFill>
          <a:ln w="28575">
            <a:solidFill>
              <a:srgbClr val="A39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Educational performance</a:t>
            </a:r>
          </a:p>
        </p:txBody>
      </p:sp>
      <p:sp>
        <p:nvSpPr>
          <p:cNvPr id="10" name="Rectangle 9">
            <a:extLst>
              <a:ext uri="{FF2B5EF4-FFF2-40B4-BE49-F238E27FC236}">
                <a16:creationId xmlns:a16="http://schemas.microsoft.com/office/drawing/2014/main" id="{1269AD87-5148-1DB9-A6B4-72A083E6A6F5}"/>
              </a:ext>
            </a:extLst>
          </p:cNvPr>
          <p:cNvSpPr/>
          <p:nvPr/>
        </p:nvSpPr>
        <p:spPr>
          <a:xfrm>
            <a:off x="3968130" y="4305706"/>
            <a:ext cx="6153769" cy="1589568"/>
          </a:xfrm>
          <a:prstGeom prst="rect">
            <a:avLst/>
          </a:prstGeom>
          <a:solidFill>
            <a:srgbClr val="E0FAFA"/>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The hypothesis does not specify the type of relationship:</a:t>
            </a:r>
          </a:p>
          <a:p>
            <a:r>
              <a:rPr lang="en-GB" sz="1200" dirty="0">
                <a:solidFill>
                  <a:schemeClr val="tx1"/>
                </a:solidFill>
              </a:rPr>
              <a:t>	monotonic/non-monotonic</a:t>
            </a:r>
          </a:p>
          <a:p>
            <a:r>
              <a:rPr lang="en-GB" sz="1200" dirty="0">
                <a:solidFill>
                  <a:schemeClr val="tx1"/>
                </a:solidFill>
              </a:rPr>
              <a:t>	linear/non-linear</a:t>
            </a:r>
          </a:p>
          <a:p>
            <a:endParaRPr lang="en-GB" sz="1200" dirty="0">
              <a:solidFill>
                <a:schemeClr val="tx1"/>
              </a:solidFill>
            </a:endParaRPr>
          </a:p>
          <a:p>
            <a:r>
              <a:rPr lang="en-GB" sz="1200" dirty="0">
                <a:solidFill>
                  <a:schemeClr val="tx1"/>
                </a:solidFill>
              </a:rPr>
              <a:t>The hypothesis does not specify directionality:</a:t>
            </a:r>
          </a:p>
          <a:p>
            <a:r>
              <a:rPr lang="en-GB" sz="1200" dirty="0">
                <a:solidFill>
                  <a:schemeClr val="tx1"/>
                </a:solidFill>
              </a:rPr>
              <a:t>	positive/negative</a:t>
            </a:r>
          </a:p>
          <a:p>
            <a:endParaRPr lang="en-GB" sz="1200" dirty="0">
              <a:solidFill>
                <a:schemeClr val="tx1"/>
              </a:solidFill>
            </a:endParaRPr>
          </a:p>
          <a:p>
            <a:r>
              <a:rPr lang="en-GB" sz="1200" dirty="0">
                <a:solidFill>
                  <a:schemeClr val="tx1"/>
                </a:solidFill>
              </a:rPr>
              <a:t>These would add specification to the hypothesis.</a:t>
            </a:r>
          </a:p>
        </p:txBody>
      </p:sp>
    </p:spTree>
    <p:extLst>
      <p:ext uri="{BB962C8B-B14F-4D97-AF65-F5344CB8AC3E}">
        <p14:creationId xmlns:p14="http://schemas.microsoft.com/office/powerpoint/2010/main" val="544014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F90DC-8E95-50CC-85D6-BCBFDBBAB4E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4857620-3C1A-C1C4-DABD-E365EFF55FCB}"/>
              </a:ext>
            </a:extLst>
          </p:cNvPr>
          <p:cNvPicPr>
            <a:picLocks noChangeAspect="1"/>
          </p:cNvPicPr>
          <p:nvPr/>
        </p:nvPicPr>
        <p:blipFill>
          <a:blip r:embed="rId3"/>
          <a:srcRect l="27957" r="13978"/>
          <a:stretch>
            <a:fillRect/>
          </a:stretch>
        </p:blipFill>
        <p:spPr>
          <a:xfrm>
            <a:off x="190500" y="831850"/>
            <a:ext cx="3073400" cy="5293078"/>
          </a:xfrm>
          <a:prstGeom prst="rect">
            <a:avLst/>
          </a:prstGeom>
        </p:spPr>
      </p:pic>
      <p:cxnSp>
        <p:nvCxnSpPr>
          <p:cNvPr id="16" name="Straight Connector 15">
            <a:extLst>
              <a:ext uri="{FF2B5EF4-FFF2-40B4-BE49-F238E27FC236}">
                <a16:creationId xmlns:a16="http://schemas.microsoft.com/office/drawing/2014/main" id="{3ED85F90-16A2-B77D-B9E0-54E68F63F21C}"/>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ABBE9033-6A47-0BDC-D8B4-0FE82E55D0AA}"/>
              </a:ext>
            </a:extLst>
          </p:cNvPr>
          <p:cNvSpPr txBox="1">
            <a:spLocks/>
          </p:cNvSpPr>
          <p:nvPr/>
        </p:nvSpPr>
        <p:spPr>
          <a:xfrm>
            <a:off x="3571875" y="423043"/>
            <a:ext cx="5048250"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Correlation assumptions</a:t>
            </a:r>
            <a:endParaRPr lang="en-US" dirty="0"/>
          </a:p>
        </p:txBody>
      </p:sp>
      <p:sp>
        <p:nvSpPr>
          <p:cNvPr id="3" name="Speech Bubble: Rectangle with Corners Rounded 2">
            <a:extLst>
              <a:ext uri="{FF2B5EF4-FFF2-40B4-BE49-F238E27FC236}">
                <a16:creationId xmlns:a16="http://schemas.microsoft.com/office/drawing/2014/main" id="{E0A68386-70C2-61DD-8270-61F7F0127465}"/>
              </a:ext>
            </a:extLst>
          </p:cNvPr>
          <p:cNvSpPr/>
          <p:nvPr/>
        </p:nvSpPr>
        <p:spPr>
          <a:xfrm>
            <a:off x="3145154" y="1162630"/>
            <a:ext cx="6976746" cy="920167"/>
          </a:xfrm>
          <a:prstGeom prst="wedgeRoundRectCallout">
            <a:avLst>
              <a:gd name="adj1" fmla="val -66642"/>
              <a:gd name="adj2" fmla="val 133078"/>
              <a:gd name="adj3" fmla="val 16667"/>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I hypothesise that there is a significant relationship between spatial ability and educational performance in the students' projects.</a:t>
            </a:r>
          </a:p>
        </p:txBody>
      </p:sp>
      <p:cxnSp>
        <p:nvCxnSpPr>
          <p:cNvPr id="2" name="Straight Arrow Connector 1">
            <a:extLst>
              <a:ext uri="{FF2B5EF4-FFF2-40B4-BE49-F238E27FC236}">
                <a16:creationId xmlns:a16="http://schemas.microsoft.com/office/drawing/2014/main" id="{5B79A261-B4CE-505C-442F-7B2B220605A9}"/>
              </a:ext>
            </a:extLst>
          </p:cNvPr>
          <p:cNvCxnSpPr>
            <a:cxnSpLocks/>
            <a:stCxn id="4" idx="3"/>
            <a:endCxn id="7" idx="1"/>
          </p:cNvCxnSpPr>
          <p:nvPr/>
        </p:nvCxnSpPr>
        <p:spPr>
          <a:xfrm flipV="1">
            <a:off x="5721001" y="3611872"/>
            <a:ext cx="2648029" cy="1"/>
          </a:xfrm>
          <a:prstGeom prst="straightConnector1">
            <a:avLst/>
          </a:prstGeom>
          <a:ln w="19050">
            <a:solidFill>
              <a:schemeClr val="bg1">
                <a:lumMod val="50000"/>
              </a:schemeClr>
            </a:solidFill>
            <a:prstDash val="solid"/>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4" name="Rounded Rectangle 4">
            <a:extLst>
              <a:ext uri="{FF2B5EF4-FFF2-40B4-BE49-F238E27FC236}">
                <a16:creationId xmlns:a16="http://schemas.microsoft.com/office/drawing/2014/main" id="{7FF852D3-23C2-E40A-DBEC-17394E344537}"/>
              </a:ext>
            </a:extLst>
          </p:cNvPr>
          <p:cNvSpPr/>
          <p:nvPr/>
        </p:nvSpPr>
        <p:spPr>
          <a:xfrm>
            <a:off x="3968131" y="3264955"/>
            <a:ext cx="1752870" cy="693835"/>
          </a:xfrm>
          <a:prstGeom prst="roundRect">
            <a:avLst/>
          </a:prstGeom>
          <a:solidFill>
            <a:schemeClr val="bg1">
              <a:lumMod val="95000"/>
            </a:schemeClr>
          </a:solidFill>
          <a:ln w="28575">
            <a:solidFill>
              <a:srgbClr val="A39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Spatial ability</a:t>
            </a:r>
          </a:p>
        </p:txBody>
      </p:sp>
      <p:sp>
        <p:nvSpPr>
          <p:cNvPr id="7" name="Rounded Rectangle 5">
            <a:extLst>
              <a:ext uri="{FF2B5EF4-FFF2-40B4-BE49-F238E27FC236}">
                <a16:creationId xmlns:a16="http://schemas.microsoft.com/office/drawing/2014/main" id="{8C451895-1D54-5E90-2438-3609B86524D1}"/>
              </a:ext>
            </a:extLst>
          </p:cNvPr>
          <p:cNvSpPr/>
          <p:nvPr/>
        </p:nvSpPr>
        <p:spPr>
          <a:xfrm>
            <a:off x="8369030" y="3264954"/>
            <a:ext cx="1752870" cy="693835"/>
          </a:xfrm>
          <a:prstGeom prst="roundRect">
            <a:avLst/>
          </a:prstGeom>
          <a:solidFill>
            <a:schemeClr val="bg1">
              <a:lumMod val="95000"/>
            </a:schemeClr>
          </a:solidFill>
          <a:ln w="28575">
            <a:solidFill>
              <a:srgbClr val="A39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Educational performance</a:t>
            </a:r>
          </a:p>
        </p:txBody>
      </p:sp>
      <p:sp>
        <p:nvSpPr>
          <p:cNvPr id="10" name="Rectangle 9">
            <a:extLst>
              <a:ext uri="{FF2B5EF4-FFF2-40B4-BE49-F238E27FC236}">
                <a16:creationId xmlns:a16="http://schemas.microsoft.com/office/drawing/2014/main" id="{D0087A86-39C5-331E-F44E-B45935EBA93B}"/>
              </a:ext>
            </a:extLst>
          </p:cNvPr>
          <p:cNvSpPr/>
          <p:nvPr/>
        </p:nvSpPr>
        <p:spPr>
          <a:xfrm>
            <a:off x="3968130" y="4324756"/>
            <a:ext cx="8004795" cy="1589568"/>
          </a:xfrm>
          <a:prstGeom prst="rect">
            <a:avLst/>
          </a:prstGeom>
          <a:solidFill>
            <a:srgbClr val="E0FAFA"/>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We begin, after specifying our hypothesis, by determining the statistical test or model we will compute to test that hypothesis.</a:t>
            </a:r>
          </a:p>
          <a:p>
            <a:endParaRPr lang="en-GB" sz="1200" dirty="0">
              <a:solidFill>
                <a:schemeClr val="tx1"/>
              </a:solidFill>
            </a:endParaRPr>
          </a:p>
          <a:p>
            <a:r>
              <a:rPr lang="en-GB" sz="1200" dirty="0">
                <a:solidFill>
                  <a:schemeClr val="tx1"/>
                </a:solidFill>
              </a:rPr>
              <a:t>Then, we test model assumptions. For a correlation, we assume:</a:t>
            </a:r>
          </a:p>
          <a:p>
            <a:endParaRPr lang="en-GB" sz="1200" dirty="0">
              <a:solidFill>
                <a:schemeClr val="tx1"/>
              </a:solidFill>
            </a:endParaRPr>
          </a:p>
          <a:p>
            <a:pPr marL="228600" indent="-228600">
              <a:buFont typeface="+mj-lt"/>
              <a:buAutoNum type="arabicPeriod"/>
            </a:pPr>
            <a:r>
              <a:rPr lang="en-GB" sz="1200" dirty="0">
                <a:solidFill>
                  <a:schemeClr val="tx1"/>
                </a:solidFill>
              </a:rPr>
              <a:t>Both variables are numeric (we know this from our data)</a:t>
            </a:r>
          </a:p>
          <a:p>
            <a:pPr marL="228600" indent="-228600">
              <a:buFont typeface="+mj-lt"/>
              <a:buAutoNum type="arabicPeriod"/>
            </a:pPr>
            <a:r>
              <a:rPr lang="en-GB" sz="1200" dirty="0">
                <a:solidFill>
                  <a:schemeClr val="tx1"/>
                </a:solidFill>
              </a:rPr>
              <a:t>If we specify a type of relationship, e.g., linear, we check this.</a:t>
            </a:r>
          </a:p>
          <a:p>
            <a:pPr marL="228600" indent="-228600">
              <a:buFont typeface="+mj-lt"/>
              <a:buAutoNum type="arabicPeriod"/>
            </a:pPr>
            <a:r>
              <a:rPr lang="en-GB" sz="1200" dirty="0">
                <a:solidFill>
                  <a:schemeClr val="tx1"/>
                </a:solidFill>
              </a:rPr>
              <a:t>If we specify a linear relationship, both variables should be normally distributed (we know how to check this)</a:t>
            </a:r>
          </a:p>
          <a:p>
            <a:pPr marL="228600" indent="-228600">
              <a:buFont typeface="+mj-lt"/>
              <a:buAutoNum type="arabicPeriod"/>
            </a:pPr>
            <a:r>
              <a:rPr lang="en-GB" sz="1200" dirty="0">
                <a:solidFill>
                  <a:schemeClr val="tx1"/>
                </a:solidFill>
              </a:rPr>
              <a:t>If we specify a linear relationship, there should be no significant outliers relative to the model.</a:t>
            </a:r>
          </a:p>
          <a:p>
            <a:pPr marL="228600" indent="-228600">
              <a:buFont typeface="+mj-lt"/>
              <a:buAutoNum type="arabicPeriod"/>
            </a:pPr>
            <a:endParaRPr lang="en-GB" sz="1200" dirty="0">
              <a:solidFill>
                <a:schemeClr val="tx1"/>
              </a:solidFill>
            </a:endParaRPr>
          </a:p>
          <a:p>
            <a:pPr marL="228600" indent="-228600">
              <a:buFont typeface="+mj-lt"/>
              <a:buAutoNum type="arabicPeriod"/>
            </a:pPr>
            <a:endParaRPr lang="en-GB" sz="1200" dirty="0">
              <a:solidFill>
                <a:schemeClr val="tx1"/>
              </a:solidFill>
            </a:endParaRPr>
          </a:p>
        </p:txBody>
      </p:sp>
    </p:spTree>
    <p:extLst>
      <p:ext uri="{BB962C8B-B14F-4D97-AF65-F5344CB8AC3E}">
        <p14:creationId xmlns:p14="http://schemas.microsoft.com/office/powerpoint/2010/main" val="2970813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C7750-0176-DD37-D1AB-D88C52901E28}"/>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A19F232C-120B-9A00-F888-AD4E4880CC5D}"/>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5C68E207-8A5D-6E97-34F8-967DF418F1BD}"/>
              </a:ext>
            </a:extLst>
          </p:cNvPr>
          <p:cNvSpPr txBox="1">
            <a:spLocks/>
          </p:cNvSpPr>
          <p:nvPr/>
        </p:nvSpPr>
        <p:spPr>
          <a:xfrm>
            <a:off x="2809875" y="423043"/>
            <a:ext cx="6572250"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Correlation: Linearity assumption</a:t>
            </a:r>
            <a:endParaRPr lang="en-US" dirty="0"/>
          </a:p>
        </p:txBody>
      </p:sp>
      <p:pic>
        <p:nvPicPr>
          <p:cNvPr id="6" name="Picture 5">
            <a:extLst>
              <a:ext uri="{FF2B5EF4-FFF2-40B4-BE49-F238E27FC236}">
                <a16:creationId xmlns:a16="http://schemas.microsoft.com/office/drawing/2014/main" id="{07450CD4-6A75-4221-9F93-6815174EB093}"/>
              </a:ext>
            </a:extLst>
          </p:cNvPr>
          <p:cNvPicPr>
            <a:picLocks noChangeAspect="1"/>
          </p:cNvPicPr>
          <p:nvPr/>
        </p:nvPicPr>
        <p:blipFill>
          <a:blip r:embed="rId3"/>
          <a:stretch>
            <a:fillRect/>
          </a:stretch>
        </p:blipFill>
        <p:spPr>
          <a:xfrm>
            <a:off x="396875" y="1686505"/>
            <a:ext cx="5591175" cy="3299710"/>
          </a:xfrm>
          <a:prstGeom prst="rect">
            <a:avLst/>
          </a:prstGeom>
        </p:spPr>
      </p:pic>
      <p:pic>
        <p:nvPicPr>
          <p:cNvPr id="9" name="Picture 8">
            <a:extLst>
              <a:ext uri="{FF2B5EF4-FFF2-40B4-BE49-F238E27FC236}">
                <a16:creationId xmlns:a16="http://schemas.microsoft.com/office/drawing/2014/main" id="{50A2E8A0-8C84-D5EF-F9B6-D75160141425}"/>
              </a:ext>
            </a:extLst>
          </p:cNvPr>
          <p:cNvPicPr>
            <a:picLocks noChangeAspect="1"/>
          </p:cNvPicPr>
          <p:nvPr/>
        </p:nvPicPr>
        <p:blipFill>
          <a:blip r:embed="rId4"/>
          <a:stretch>
            <a:fillRect/>
          </a:stretch>
        </p:blipFill>
        <p:spPr>
          <a:xfrm>
            <a:off x="6203952" y="1686505"/>
            <a:ext cx="5591175" cy="3299710"/>
          </a:xfrm>
          <a:prstGeom prst="rect">
            <a:avLst/>
          </a:prstGeom>
        </p:spPr>
      </p:pic>
    </p:spTree>
    <p:extLst>
      <p:ext uri="{BB962C8B-B14F-4D97-AF65-F5344CB8AC3E}">
        <p14:creationId xmlns:p14="http://schemas.microsoft.com/office/powerpoint/2010/main" val="1478554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D40D0-E8A1-1BA3-A749-61F9FF75010A}"/>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0D785E62-AEC0-FB1D-5E02-DC081B7175C9}"/>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38F3C901-1633-E4EE-C9E7-84B613F5D57D}"/>
              </a:ext>
            </a:extLst>
          </p:cNvPr>
          <p:cNvSpPr txBox="1">
            <a:spLocks/>
          </p:cNvSpPr>
          <p:nvPr/>
        </p:nvSpPr>
        <p:spPr>
          <a:xfrm>
            <a:off x="2809875" y="423043"/>
            <a:ext cx="6572250"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Correlation: Linearity assumption</a:t>
            </a:r>
            <a:endParaRPr lang="en-US" dirty="0"/>
          </a:p>
        </p:txBody>
      </p:sp>
      <p:pic>
        <p:nvPicPr>
          <p:cNvPr id="3" name="Picture 2">
            <a:extLst>
              <a:ext uri="{FF2B5EF4-FFF2-40B4-BE49-F238E27FC236}">
                <a16:creationId xmlns:a16="http://schemas.microsoft.com/office/drawing/2014/main" id="{6D6BFB1B-76A9-2EB9-33D0-1C6A7C5971D4}"/>
              </a:ext>
            </a:extLst>
          </p:cNvPr>
          <p:cNvPicPr>
            <a:picLocks noChangeAspect="1"/>
          </p:cNvPicPr>
          <p:nvPr/>
        </p:nvPicPr>
        <p:blipFill>
          <a:blip r:embed="rId3"/>
          <a:stretch>
            <a:fillRect/>
          </a:stretch>
        </p:blipFill>
        <p:spPr>
          <a:xfrm>
            <a:off x="2161768" y="1130817"/>
            <a:ext cx="7868464" cy="4596366"/>
          </a:xfrm>
          <a:prstGeom prst="rect">
            <a:avLst/>
          </a:prstGeom>
        </p:spPr>
      </p:pic>
    </p:spTree>
    <p:extLst>
      <p:ext uri="{BB962C8B-B14F-4D97-AF65-F5344CB8AC3E}">
        <p14:creationId xmlns:p14="http://schemas.microsoft.com/office/powerpoint/2010/main" val="2087245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C1B22-FE43-6E2A-4BF4-923FAD4D01E0}"/>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3202DC18-EC7B-C4EA-FEBA-42376D4CEE87}"/>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136BE729-A36F-68FC-D132-20A570AACC97}"/>
              </a:ext>
            </a:extLst>
          </p:cNvPr>
          <p:cNvSpPr txBox="1">
            <a:spLocks/>
          </p:cNvSpPr>
          <p:nvPr/>
        </p:nvSpPr>
        <p:spPr>
          <a:xfrm>
            <a:off x="1123950" y="423043"/>
            <a:ext cx="9944100"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Correlation: What if linearity could not be assumed</a:t>
            </a:r>
            <a:endParaRPr lang="en-US" dirty="0"/>
          </a:p>
        </p:txBody>
      </p:sp>
      <p:pic>
        <p:nvPicPr>
          <p:cNvPr id="6" name="Picture 5">
            <a:extLst>
              <a:ext uri="{FF2B5EF4-FFF2-40B4-BE49-F238E27FC236}">
                <a16:creationId xmlns:a16="http://schemas.microsoft.com/office/drawing/2014/main" id="{9AD4C078-BB68-CA3E-6B96-388D9AA03CC2}"/>
              </a:ext>
            </a:extLst>
          </p:cNvPr>
          <p:cNvPicPr>
            <a:picLocks noChangeAspect="1"/>
          </p:cNvPicPr>
          <p:nvPr/>
        </p:nvPicPr>
        <p:blipFill>
          <a:blip r:embed="rId3"/>
          <a:stretch>
            <a:fillRect/>
          </a:stretch>
        </p:blipFill>
        <p:spPr>
          <a:xfrm>
            <a:off x="623888" y="1504950"/>
            <a:ext cx="4362450" cy="3848100"/>
          </a:xfrm>
          <a:prstGeom prst="rect">
            <a:avLst/>
          </a:prstGeom>
        </p:spPr>
      </p:pic>
      <p:pic>
        <p:nvPicPr>
          <p:cNvPr id="8" name="Picture 7">
            <a:extLst>
              <a:ext uri="{FF2B5EF4-FFF2-40B4-BE49-F238E27FC236}">
                <a16:creationId xmlns:a16="http://schemas.microsoft.com/office/drawing/2014/main" id="{915C33A2-E602-2A10-8B35-10EAE9E89DC5}"/>
              </a:ext>
            </a:extLst>
          </p:cNvPr>
          <p:cNvPicPr>
            <a:picLocks noChangeAspect="1"/>
          </p:cNvPicPr>
          <p:nvPr/>
        </p:nvPicPr>
        <p:blipFill>
          <a:blip r:embed="rId4"/>
          <a:stretch>
            <a:fillRect/>
          </a:stretch>
        </p:blipFill>
        <p:spPr>
          <a:xfrm>
            <a:off x="5729287" y="2238375"/>
            <a:ext cx="5838825" cy="2381250"/>
          </a:xfrm>
          <a:prstGeom prst="rect">
            <a:avLst/>
          </a:prstGeom>
        </p:spPr>
      </p:pic>
    </p:spTree>
    <p:extLst>
      <p:ext uri="{BB962C8B-B14F-4D97-AF65-F5344CB8AC3E}">
        <p14:creationId xmlns:p14="http://schemas.microsoft.com/office/powerpoint/2010/main" val="195025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481C9-1133-8428-6EAC-773E8C8F0C41}"/>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C3E94363-E374-B345-DC1B-D83D73CA48B1}"/>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8E520FD6-6BD0-E8A7-B0B0-8927DCED9908}"/>
              </a:ext>
            </a:extLst>
          </p:cNvPr>
          <p:cNvSpPr txBox="1">
            <a:spLocks/>
          </p:cNvSpPr>
          <p:nvPr/>
        </p:nvSpPr>
        <p:spPr>
          <a:xfrm>
            <a:off x="1943100" y="423043"/>
            <a:ext cx="8305800"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Parametric versus non-parametric models</a:t>
            </a:r>
            <a:endParaRPr lang="en-US" dirty="0"/>
          </a:p>
        </p:txBody>
      </p:sp>
      <p:grpSp>
        <p:nvGrpSpPr>
          <p:cNvPr id="3" name="Group 2">
            <a:extLst>
              <a:ext uri="{FF2B5EF4-FFF2-40B4-BE49-F238E27FC236}">
                <a16:creationId xmlns:a16="http://schemas.microsoft.com/office/drawing/2014/main" id="{EC3EE6A9-73BF-BBBF-6461-A509F6A494E6}"/>
              </a:ext>
            </a:extLst>
          </p:cNvPr>
          <p:cNvGrpSpPr/>
          <p:nvPr/>
        </p:nvGrpSpPr>
        <p:grpSpPr>
          <a:xfrm>
            <a:off x="1256954" y="1390287"/>
            <a:ext cx="9678091" cy="4316130"/>
            <a:chOff x="1256954" y="1390287"/>
            <a:chExt cx="9678091" cy="4316130"/>
          </a:xfrm>
        </p:grpSpPr>
        <p:sp>
          <p:nvSpPr>
            <p:cNvPr id="4" name="Freeform: Shape 3">
              <a:extLst>
                <a:ext uri="{FF2B5EF4-FFF2-40B4-BE49-F238E27FC236}">
                  <a16:creationId xmlns:a16="http://schemas.microsoft.com/office/drawing/2014/main" id="{3CCF3441-A332-0620-C68E-64276C222FEC}"/>
                </a:ext>
              </a:extLst>
            </p:cNvPr>
            <p:cNvSpPr/>
            <p:nvPr/>
          </p:nvSpPr>
          <p:spPr>
            <a:xfrm>
              <a:off x="1256954" y="1390287"/>
              <a:ext cx="4522472" cy="489600"/>
            </a:xfrm>
            <a:custGeom>
              <a:avLst/>
              <a:gdLst>
                <a:gd name="csX0" fmla="*/ 0 w 4522472"/>
                <a:gd name="csY0" fmla="*/ 0 h 489600"/>
                <a:gd name="csX1" fmla="*/ 4522472 w 4522472"/>
                <a:gd name="csY1" fmla="*/ 0 h 489600"/>
                <a:gd name="csX2" fmla="*/ 4522472 w 4522472"/>
                <a:gd name="csY2" fmla="*/ 489600 h 489600"/>
                <a:gd name="csX3" fmla="*/ 0 w 4522472"/>
                <a:gd name="csY3" fmla="*/ 489600 h 489600"/>
                <a:gd name="csX4" fmla="*/ 0 w 4522472"/>
                <a:gd name="csY4" fmla="*/ 0 h 489600"/>
              </a:gdLst>
              <a:ahLst/>
              <a:cxnLst>
                <a:cxn ang="0">
                  <a:pos x="csX0" y="csY0"/>
                </a:cxn>
                <a:cxn ang="0">
                  <a:pos x="csX1" y="csY1"/>
                </a:cxn>
                <a:cxn ang="0">
                  <a:pos x="csX2" y="csY2"/>
                </a:cxn>
                <a:cxn ang="0">
                  <a:pos x="csX3" y="csY3"/>
                </a:cxn>
                <a:cxn ang="0">
                  <a:pos x="csX4" y="csY4"/>
                </a:cxn>
              </a:cxnLst>
              <a:rect l="l" t="t" r="r" b="b"/>
              <a:pathLst>
                <a:path w="4522472" h="489600">
                  <a:moveTo>
                    <a:pt x="0" y="0"/>
                  </a:moveTo>
                  <a:lnTo>
                    <a:pt x="4522472" y="0"/>
                  </a:lnTo>
                  <a:lnTo>
                    <a:pt x="4522472" y="489600"/>
                  </a:lnTo>
                  <a:lnTo>
                    <a:pt x="0" y="489600"/>
                  </a:lnTo>
                  <a:lnTo>
                    <a:pt x="0" y="0"/>
                  </a:lnTo>
                  <a:close/>
                </a:path>
              </a:pathLst>
            </a:custGeom>
            <a:solidFill>
              <a:srgbClr val="A39461"/>
            </a:solidFill>
            <a:ln w="28575">
              <a:solidFill>
                <a:srgbClr val="A3946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b="1" kern="1200" dirty="0"/>
                <a:t>Parametric models</a:t>
              </a:r>
            </a:p>
          </p:txBody>
        </p:sp>
        <mc:AlternateContent xmlns:mc="http://schemas.openxmlformats.org/markup-compatibility/2006" xmlns:a14="http://schemas.microsoft.com/office/drawing/2010/main">
          <mc:Choice Requires="a14">
            <p:sp>
              <p:nvSpPr>
                <p:cNvPr id="5" name="Freeform: Shape 4">
                  <a:extLst>
                    <a:ext uri="{FF2B5EF4-FFF2-40B4-BE49-F238E27FC236}">
                      <a16:creationId xmlns:a16="http://schemas.microsoft.com/office/drawing/2014/main" id="{5839F507-377A-76AB-2804-0ADFB57C19EC}"/>
                    </a:ext>
                  </a:extLst>
                </p:cNvPr>
                <p:cNvSpPr/>
                <p:nvPr/>
              </p:nvSpPr>
              <p:spPr>
                <a:xfrm>
                  <a:off x="1256954" y="1879887"/>
                  <a:ext cx="4522472" cy="3826530"/>
                </a:xfrm>
                <a:custGeom>
                  <a:avLst/>
                  <a:gdLst>
                    <a:gd name="csX0" fmla="*/ 0 w 4522472"/>
                    <a:gd name="csY0" fmla="*/ 0 h 3826530"/>
                    <a:gd name="csX1" fmla="*/ 4522472 w 4522472"/>
                    <a:gd name="csY1" fmla="*/ 0 h 3826530"/>
                    <a:gd name="csX2" fmla="*/ 4522472 w 4522472"/>
                    <a:gd name="csY2" fmla="*/ 3826530 h 3826530"/>
                    <a:gd name="csX3" fmla="*/ 0 w 4522472"/>
                    <a:gd name="csY3" fmla="*/ 3826530 h 3826530"/>
                    <a:gd name="csX4" fmla="*/ 0 w 4522472"/>
                    <a:gd name="csY4" fmla="*/ 0 h 3826530"/>
                  </a:gdLst>
                  <a:ahLst/>
                  <a:cxnLst>
                    <a:cxn ang="0">
                      <a:pos x="csX0" y="csY0"/>
                    </a:cxn>
                    <a:cxn ang="0">
                      <a:pos x="csX1" y="csY1"/>
                    </a:cxn>
                    <a:cxn ang="0">
                      <a:pos x="csX2" y="csY2"/>
                    </a:cxn>
                    <a:cxn ang="0">
                      <a:pos x="csX3" y="csY3"/>
                    </a:cxn>
                    <a:cxn ang="0">
                      <a:pos x="csX4" y="csY4"/>
                    </a:cxn>
                  </a:cxnLst>
                  <a:rect l="l" t="t" r="r" b="b"/>
                  <a:pathLst>
                    <a:path w="4522472" h="3826530">
                      <a:moveTo>
                        <a:pt x="0" y="0"/>
                      </a:moveTo>
                      <a:lnTo>
                        <a:pt x="4522472" y="0"/>
                      </a:lnTo>
                      <a:lnTo>
                        <a:pt x="4522472" y="3826530"/>
                      </a:lnTo>
                      <a:lnTo>
                        <a:pt x="0" y="3826530"/>
                      </a:lnTo>
                      <a:lnTo>
                        <a:pt x="0" y="0"/>
                      </a:lnTo>
                      <a:close/>
                    </a:path>
                  </a:pathLst>
                </a:custGeom>
                <a:solidFill>
                  <a:schemeClr val="bg1">
                    <a:lumMod val="95000"/>
                    <a:alpha val="90000"/>
                  </a:schemeClr>
                </a:solidFill>
                <a:ln w="28575">
                  <a:solidFill>
                    <a:srgbClr val="A39461">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Assume that the data follow a specific functional form </a:t>
                  </a:r>
                  <a:r>
                    <a:rPr lang="en-US" sz="1700" kern="1200" dirty="0" err="1"/>
                    <a:t>characterised</a:t>
                  </a:r>
                  <a:r>
                    <a:rPr lang="en-US" sz="1700" kern="1200" dirty="0"/>
                    <a:t> by a fixed number of parameters, which are estimated from the data.</a:t>
                  </a:r>
                  <a:endParaRPr lang="en-GB" sz="1700" kern="1200" dirty="0"/>
                </a:p>
                <a:p>
                  <a:pPr marL="171450" lvl="1" indent="-171450" algn="l" defTabSz="755650">
                    <a:lnSpc>
                      <a:spcPct val="90000"/>
                    </a:lnSpc>
                    <a:spcBef>
                      <a:spcPct val="0"/>
                    </a:spcBef>
                    <a:spcAft>
                      <a:spcPct val="15000"/>
                    </a:spcAft>
                    <a:buChar char="•"/>
                  </a:pPr>
                  <a:r>
                    <a:rPr lang="en-GB" sz="1700" kern="1200" dirty="0"/>
                    <a:t>Assume a particular mathematical structure (e.g., linear).</a:t>
                  </a:r>
                </a:p>
                <a:p>
                  <a:pPr marL="171450" lvl="1" indent="-171450" algn="l" defTabSz="755650">
                    <a:lnSpc>
                      <a:spcPct val="90000"/>
                    </a:lnSpc>
                    <a:spcBef>
                      <a:spcPct val="0"/>
                    </a:spcBef>
                    <a:spcAft>
                      <a:spcPct val="15000"/>
                    </a:spcAft>
                    <a:buChar char="•"/>
                  </a:pPr>
                  <a:r>
                    <a:rPr lang="en-GB" sz="1700" kern="1200" dirty="0"/>
                    <a:t>Often assume a specific distribution (e.g., normality).</a:t>
                  </a:r>
                </a:p>
                <a:p>
                  <a:pPr marL="171450" lvl="1" indent="-171450" algn="l" defTabSz="755650">
                    <a:lnSpc>
                      <a:spcPct val="90000"/>
                    </a:lnSpc>
                    <a:spcBef>
                      <a:spcPct val="0"/>
                    </a:spcBef>
                    <a:spcAft>
                      <a:spcPct val="15000"/>
                    </a:spcAft>
                    <a:buChar char="•"/>
                  </a:pPr>
                  <a:r>
                    <a:rPr lang="en-GB" sz="1700" kern="1200" dirty="0"/>
                    <a:t>The number of parameters is fixed in advance.</a:t>
                  </a:r>
                </a:p>
                <a:p>
                  <a:pPr marL="171450" lvl="2" algn="l" defTabSz="755650">
                    <a:lnSpc>
                      <a:spcPct val="90000"/>
                    </a:lnSpc>
                    <a:spcBef>
                      <a:spcPct val="0"/>
                    </a:spcBef>
                    <a:spcAft>
                      <a:spcPct val="15000"/>
                    </a:spcAft>
                  </a:pPr>
                  <a:endParaRPr lang="en-GB" sz="1700" kern="1200" dirty="0"/>
                </a:p>
                <a:p>
                  <a:pPr marL="171450" lvl="2" algn="l" defTabSz="755650">
                    <a:lnSpc>
                      <a:spcPct val="90000"/>
                    </a:lnSpc>
                    <a:spcBef>
                      <a:spcPct val="0"/>
                    </a:spcBef>
                    <a:spcAft>
                      <a:spcPct val="15000"/>
                    </a:spcAft>
                  </a:pPr>
                  <a:r>
                    <a:rPr lang="en-GB" sz="1700" kern="1200" dirty="0"/>
                    <a:t>For example, the model</a:t>
                  </a:r>
                </a:p>
                <a:p>
                  <a:pPr marL="171450" lvl="2" algn="l" defTabSz="755650">
                    <a:lnSpc>
                      <a:spcPct val="90000"/>
                    </a:lnSpc>
                    <a:spcBef>
                      <a:spcPct val="0"/>
                    </a:spcBef>
                    <a:spcAft>
                      <a:spcPct val="15000"/>
                    </a:spcAft>
                  </a:pPr>
                  <a14:m>
                    <m:oMathPara xmlns:m="http://schemas.openxmlformats.org/officeDocument/2006/math">
                      <m:oMathParaPr>
                        <m:jc m:val="centerGroup"/>
                      </m:oMathParaPr>
                      <m:oMath xmlns:m="http://schemas.openxmlformats.org/officeDocument/2006/math">
                        <m:r>
                          <a:rPr lang="en-GB" sz="1700" b="0" i="1" kern="1200" smtClean="0">
                            <a:latin typeface="Cambria Math" panose="02040503050406030204" pitchFamily="18" charset="0"/>
                          </a:rPr>
                          <m:t>𝑌</m:t>
                        </m:r>
                        <m:r>
                          <a:rPr lang="en-GB" sz="1700" b="0" i="1" kern="1200" smtClean="0">
                            <a:latin typeface="Cambria Math" panose="02040503050406030204" pitchFamily="18" charset="0"/>
                            <a:ea typeface="Cambria Math" panose="02040503050406030204" pitchFamily="18" charset="0"/>
                          </a:rPr>
                          <m:t>=</m:t>
                        </m:r>
                        <m:sSub>
                          <m:sSubPr>
                            <m:ctrlPr>
                              <a:rPr lang="en-GB" sz="1700" b="0" i="1" kern="1200" smtClean="0">
                                <a:latin typeface="Cambria Math" panose="02040503050406030204" pitchFamily="18" charset="0"/>
                                <a:ea typeface="Cambria Math" panose="02040503050406030204" pitchFamily="18" charset="0"/>
                              </a:rPr>
                            </m:ctrlPr>
                          </m:sSubPr>
                          <m:e>
                            <m:r>
                              <a:rPr lang="en-GB" sz="1700" b="0" i="1" kern="1200" smtClean="0">
                                <a:latin typeface="Cambria Math" panose="02040503050406030204" pitchFamily="18" charset="0"/>
                                <a:ea typeface="Cambria Math" panose="02040503050406030204" pitchFamily="18" charset="0"/>
                              </a:rPr>
                              <m:t>𝛽</m:t>
                            </m:r>
                          </m:e>
                          <m:sub>
                            <m:r>
                              <a:rPr lang="en-GB" sz="1700" b="0" i="1" kern="1200" smtClean="0">
                                <a:latin typeface="Cambria Math" panose="02040503050406030204" pitchFamily="18" charset="0"/>
                                <a:ea typeface="Cambria Math" panose="02040503050406030204" pitchFamily="18" charset="0"/>
                              </a:rPr>
                              <m:t>0</m:t>
                            </m:r>
                          </m:sub>
                        </m:sSub>
                        <m:r>
                          <a:rPr lang="en-GB" sz="1700" b="0" i="1" kern="1200" smtClean="0">
                            <a:latin typeface="Cambria Math" panose="02040503050406030204" pitchFamily="18" charset="0"/>
                            <a:ea typeface="Cambria Math" panose="02040503050406030204" pitchFamily="18" charset="0"/>
                          </a:rPr>
                          <m:t>+</m:t>
                        </m:r>
                        <m:sSub>
                          <m:sSubPr>
                            <m:ctrlPr>
                              <a:rPr lang="en-GB" sz="1700" b="0" i="1" kern="1200" smtClean="0">
                                <a:latin typeface="Cambria Math" panose="02040503050406030204" pitchFamily="18" charset="0"/>
                                <a:ea typeface="Cambria Math" panose="02040503050406030204" pitchFamily="18" charset="0"/>
                              </a:rPr>
                            </m:ctrlPr>
                          </m:sSubPr>
                          <m:e>
                            <m:r>
                              <a:rPr lang="en-GB" sz="1700" b="0" i="1" kern="1200" smtClean="0">
                                <a:latin typeface="Cambria Math" panose="02040503050406030204" pitchFamily="18" charset="0"/>
                                <a:ea typeface="Cambria Math" panose="02040503050406030204" pitchFamily="18" charset="0"/>
                              </a:rPr>
                              <m:t>𝐵</m:t>
                            </m:r>
                          </m:e>
                          <m:sub>
                            <m:r>
                              <a:rPr lang="en-GB" sz="1700" b="0" i="1" kern="1200" smtClean="0">
                                <a:latin typeface="Cambria Math" panose="02040503050406030204" pitchFamily="18" charset="0"/>
                                <a:ea typeface="Cambria Math" panose="02040503050406030204" pitchFamily="18" charset="0"/>
                              </a:rPr>
                              <m:t>1</m:t>
                            </m:r>
                          </m:sub>
                        </m:sSub>
                        <m:r>
                          <a:rPr lang="en-GB" sz="1700" b="0" i="1" kern="1200" smtClean="0">
                            <a:latin typeface="Cambria Math" panose="02040503050406030204" pitchFamily="18" charset="0"/>
                            <a:ea typeface="Cambria Math" panose="02040503050406030204" pitchFamily="18" charset="0"/>
                          </a:rPr>
                          <m:t>𝑋</m:t>
                        </m:r>
                        <m:r>
                          <a:rPr lang="en-GB" sz="1700" b="0" i="1" kern="1200" smtClean="0">
                            <a:latin typeface="Cambria Math" panose="02040503050406030204" pitchFamily="18" charset="0"/>
                            <a:ea typeface="Cambria Math" panose="02040503050406030204" pitchFamily="18" charset="0"/>
                          </a:rPr>
                          <m:t>+</m:t>
                        </m:r>
                        <m:r>
                          <a:rPr lang="en-GB" sz="1700" b="0" i="1" kern="1200" smtClean="0">
                            <a:latin typeface="Cambria Math" panose="02040503050406030204" pitchFamily="18" charset="0"/>
                            <a:ea typeface="Cambria Math" panose="02040503050406030204" pitchFamily="18" charset="0"/>
                          </a:rPr>
                          <m:t>𝜀</m:t>
                        </m:r>
                      </m:oMath>
                    </m:oMathPara>
                  </a14:m>
                  <a:endParaRPr lang="en-GB" sz="1700" kern="1200" dirty="0"/>
                </a:p>
                <a:p>
                  <a:pPr marL="171450" lvl="2" algn="l" defTabSz="755650">
                    <a:lnSpc>
                      <a:spcPct val="90000"/>
                    </a:lnSpc>
                    <a:spcBef>
                      <a:spcPct val="0"/>
                    </a:spcBef>
                    <a:spcAft>
                      <a:spcPct val="15000"/>
                    </a:spcAft>
                  </a:pPr>
                  <a:r>
                    <a:rPr lang="en-GB" sz="1700" kern="1200" dirty="0"/>
                    <a:t>is fully described by the fixed set of parameters (intercept, X coefficient, and error variance)</a:t>
                  </a:r>
                </a:p>
              </p:txBody>
            </p:sp>
          </mc:Choice>
          <mc:Fallback xmlns="">
            <p:sp>
              <p:nvSpPr>
                <p:cNvPr id="5" name="Freeform: Shape 4">
                  <a:extLst>
                    <a:ext uri="{FF2B5EF4-FFF2-40B4-BE49-F238E27FC236}">
                      <a16:creationId xmlns:a16="http://schemas.microsoft.com/office/drawing/2014/main" id="{5839F507-377A-76AB-2804-0ADFB57C19EC}"/>
                    </a:ext>
                  </a:extLst>
                </p:cNvPr>
                <p:cNvSpPr>
                  <a:spLocks noRot="1" noChangeAspect="1" noMove="1" noResize="1" noEditPoints="1" noAdjustHandles="1" noChangeArrowheads="1" noChangeShapeType="1" noTextEdit="1"/>
                </p:cNvSpPr>
                <p:nvPr/>
              </p:nvSpPr>
              <p:spPr>
                <a:xfrm>
                  <a:off x="1256954" y="1879887"/>
                  <a:ext cx="4522472" cy="3826530"/>
                </a:xfrm>
                <a:custGeom>
                  <a:avLst/>
                  <a:gdLst>
                    <a:gd name="csX0" fmla="*/ 0 w 4522472"/>
                    <a:gd name="csY0" fmla="*/ 0 h 3826530"/>
                    <a:gd name="csX1" fmla="*/ 4522472 w 4522472"/>
                    <a:gd name="csY1" fmla="*/ 0 h 3826530"/>
                    <a:gd name="csX2" fmla="*/ 4522472 w 4522472"/>
                    <a:gd name="csY2" fmla="*/ 3826530 h 3826530"/>
                    <a:gd name="csX3" fmla="*/ 0 w 4522472"/>
                    <a:gd name="csY3" fmla="*/ 3826530 h 3826530"/>
                    <a:gd name="csX4" fmla="*/ 0 w 4522472"/>
                    <a:gd name="csY4" fmla="*/ 0 h 3826530"/>
                  </a:gdLst>
                  <a:ahLst/>
                  <a:cxnLst>
                    <a:cxn ang="0">
                      <a:pos x="csX0" y="csY0"/>
                    </a:cxn>
                    <a:cxn ang="0">
                      <a:pos x="csX1" y="csY1"/>
                    </a:cxn>
                    <a:cxn ang="0">
                      <a:pos x="csX2" y="csY2"/>
                    </a:cxn>
                    <a:cxn ang="0">
                      <a:pos x="csX3" y="csY3"/>
                    </a:cxn>
                    <a:cxn ang="0">
                      <a:pos x="csX4" y="csY4"/>
                    </a:cxn>
                  </a:cxnLst>
                  <a:rect l="l" t="t" r="r" b="b"/>
                  <a:pathLst>
                    <a:path w="4522472" h="3826530">
                      <a:moveTo>
                        <a:pt x="0" y="0"/>
                      </a:moveTo>
                      <a:lnTo>
                        <a:pt x="4522472" y="0"/>
                      </a:lnTo>
                      <a:lnTo>
                        <a:pt x="4522472" y="3826530"/>
                      </a:lnTo>
                      <a:lnTo>
                        <a:pt x="0" y="3826530"/>
                      </a:lnTo>
                      <a:lnTo>
                        <a:pt x="0" y="0"/>
                      </a:lnTo>
                      <a:close/>
                    </a:path>
                  </a:pathLst>
                </a:custGeom>
                <a:blipFill>
                  <a:blip r:embed="rId3"/>
                  <a:stretch>
                    <a:fillRect l="-535" r="-803"/>
                  </a:stretch>
                </a:blipFill>
                <a:ln w="28575">
                  <a:solidFill>
                    <a:srgbClr val="A39461">
                      <a:alpha val="90000"/>
                    </a:srgbClr>
                  </a:solidFill>
                </a:ln>
              </p:spPr>
              <p:txBody>
                <a:bodyPr/>
                <a:lstStyle/>
                <a:p>
                  <a:r>
                    <a:rPr lang="en-GB">
                      <a:noFill/>
                    </a:rPr>
                    <a:t> </a:t>
                  </a:r>
                </a:p>
              </p:txBody>
            </p:sp>
          </mc:Fallback>
        </mc:AlternateContent>
        <p:sp>
          <p:nvSpPr>
            <p:cNvPr id="6" name="Freeform: Shape 5">
              <a:extLst>
                <a:ext uri="{FF2B5EF4-FFF2-40B4-BE49-F238E27FC236}">
                  <a16:creationId xmlns:a16="http://schemas.microsoft.com/office/drawing/2014/main" id="{B60DA09A-D078-2BAF-EECA-EAABF897B276}"/>
                </a:ext>
              </a:extLst>
            </p:cNvPr>
            <p:cNvSpPr/>
            <p:nvPr/>
          </p:nvSpPr>
          <p:spPr>
            <a:xfrm>
              <a:off x="6412573" y="1390287"/>
              <a:ext cx="4522472" cy="489600"/>
            </a:xfrm>
            <a:custGeom>
              <a:avLst/>
              <a:gdLst>
                <a:gd name="csX0" fmla="*/ 0 w 4522472"/>
                <a:gd name="csY0" fmla="*/ 0 h 489600"/>
                <a:gd name="csX1" fmla="*/ 4522472 w 4522472"/>
                <a:gd name="csY1" fmla="*/ 0 h 489600"/>
                <a:gd name="csX2" fmla="*/ 4522472 w 4522472"/>
                <a:gd name="csY2" fmla="*/ 489600 h 489600"/>
                <a:gd name="csX3" fmla="*/ 0 w 4522472"/>
                <a:gd name="csY3" fmla="*/ 489600 h 489600"/>
                <a:gd name="csX4" fmla="*/ 0 w 4522472"/>
                <a:gd name="csY4" fmla="*/ 0 h 489600"/>
              </a:gdLst>
              <a:ahLst/>
              <a:cxnLst>
                <a:cxn ang="0">
                  <a:pos x="csX0" y="csY0"/>
                </a:cxn>
                <a:cxn ang="0">
                  <a:pos x="csX1" y="csY1"/>
                </a:cxn>
                <a:cxn ang="0">
                  <a:pos x="csX2" y="csY2"/>
                </a:cxn>
                <a:cxn ang="0">
                  <a:pos x="csX3" y="csY3"/>
                </a:cxn>
                <a:cxn ang="0">
                  <a:pos x="csX4" y="csY4"/>
                </a:cxn>
              </a:cxnLst>
              <a:rect l="l" t="t" r="r" b="b"/>
              <a:pathLst>
                <a:path w="4522472" h="489600">
                  <a:moveTo>
                    <a:pt x="0" y="0"/>
                  </a:moveTo>
                  <a:lnTo>
                    <a:pt x="4522472" y="0"/>
                  </a:lnTo>
                  <a:lnTo>
                    <a:pt x="4522472" y="489600"/>
                  </a:lnTo>
                  <a:lnTo>
                    <a:pt x="0" y="489600"/>
                  </a:lnTo>
                  <a:lnTo>
                    <a:pt x="0" y="0"/>
                  </a:lnTo>
                  <a:close/>
                </a:path>
              </a:pathLst>
            </a:custGeom>
            <a:solidFill>
              <a:srgbClr val="A39461"/>
            </a:solidFill>
            <a:ln w="28575">
              <a:solidFill>
                <a:srgbClr val="A3946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b="1" kern="1200" dirty="0"/>
                <a:t>Non-parametric models</a:t>
              </a:r>
            </a:p>
          </p:txBody>
        </p:sp>
        <mc:AlternateContent xmlns:mc="http://schemas.openxmlformats.org/markup-compatibility/2006" xmlns:a14="http://schemas.microsoft.com/office/drawing/2010/main">
          <mc:Choice Requires="a14">
            <p:sp>
              <p:nvSpPr>
                <p:cNvPr id="7" name="Freeform: Shape 6">
                  <a:extLst>
                    <a:ext uri="{FF2B5EF4-FFF2-40B4-BE49-F238E27FC236}">
                      <a16:creationId xmlns:a16="http://schemas.microsoft.com/office/drawing/2014/main" id="{D5A47B50-6904-4790-09EA-A0748FD21C01}"/>
                    </a:ext>
                  </a:extLst>
                </p:cNvPr>
                <p:cNvSpPr/>
                <p:nvPr/>
              </p:nvSpPr>
              <p:spPr>
                <a:xfrm>
                  <a:off x="6412573" y="1879887"/>
                  <a:ext cx="4522472" cy="3826530"/>
                </a:xfrm>
                <a:custGeom>
                  <a:avLst/>
                  <a:gdLst>
                    <a:gd name="csX0" fmla="*/ 0 w 4522472"/>
                    <a:gd name="csY0" fmla="*/ 0 h 3826530"/>
                    <a:gd name="csX1" fmla="*/ 4522472 w 4522472"/>
                    <a:gd name="csY1" fmla="*/ 0 h 3826530"/>
                    <a:gd name="csX2" fmla="*/ 4522472 w 4522472"/>
                    <a:gd name="csY2" fmla="*/ 3826530 h 3826530"/>
                    <a:gd name="csX3" fmla="*/ 0 w 4522472"/>
                    <a:gd name="csY3" fmla="*/ 3826530 h 3826530"/>
                    <a:gd name="csX4" fmla="*/ 0 w 4522472"/>
                    <a:gd name="csY4" fmla="*/ 0 h 3826530"/>
                  </a:gdLst>
                  <a:ahLst/>
                  <a:cxnLst>
                    <a:cxn ang="0">
                      <a:pos x="csX0" y="csY0"/>
                    </a:cxn>
                    <a:cxn ang="0">
                      <a:pos x="csX1" y="csY1"/>
                    </a:cxn>
                    <a:cxn ang="0">
                      <a:pos x="csX2" y="csY2"/>
                    </a:cxn>
                    <a:cxn ang="0">
                      <a:pos x="csX3" y="csY3"/>
                    </a:cxn>
                    <a:cxn ang="0">
                      <a:pos x="csX4" y="csY4"/>
                    </a:cxn>
                  </a:cxnLst>
                  <a:rect l="l" t="t" r="r" b="b"/>
                  <a:pathLst>
                    <a:path w="4522472" h="3826530">
                      <a:moveTo>
                        <a:pt x="0" y="0"/>
                      </a:moveTo>
                      <a:lnTo>
                        <a:pt x="4522472" y="0"/>
                      </a:lnTo>
                      <a:lnTo>
                        <a:pt x="4522472" y="3826530"/>
                      </a:lnTo>
                      <a:lnTo>
                        <a:pt x="0" y="3826530"/>
                      </a:lnTo>
                      <a:lnTo>
                        <a:pt x="0" y="0"/>
                      </a:lnTo>
                      <a:close/>
                    </a:path>
                  </a:pathLst>
                </a:custGeom>
                <a:solidFill>
                  <a:schemeClr val="bg1">
                    <a:lumMod val="95000"/>
                    <a:alpha val="90000"/>
                  </a:schemeClr>
                </a:solidFill>
                <a:ln w="28575">
                  <a:solidFill>
                    <a:srgbClr val="A39461">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Do not assume a specific parametric form for the population distribution or regression function and typically make fewer structural assumptions about the data.</a:t>
                  </a:r>
                  <a:endParaRPr lang="en-GB" sz="1700" kern="1200" dirty="0"/>
                </a:p>
                <a:p>
                  <a:pPr marL="171450" lvl="1" indent="-171450" algn="l" defTabSz="755650">
                    <a:lnSpc>
                      <a:spcPct val="90000"/>
                    </a:lnSpc>
                    <a:spcBef>
                      <a:spcPct val="0"/>
                    </a:spcBef>
                    <a:spcAft>
                      <a:spcPct val="15000"/>
                    </a:spcAft>
                    <a:buChar char="•"/>
                  </a:pPr>
                  <a:r>
                    <a:rPr lang="en-US" sz="1700" kern="1200" dirty="0"/>
                    <a:t>Do not assume a specific distribution.</a:t>
                  </a:r>
                  <a:endParaRPr lang="en-GB" sz="1700" kern="1200" dirty="0"/>
                </a:p>
                <a:p>
                  <a:pPr marL="171450" lvl="1" indent="-171450" algn="l" defTabSz="755650">
                    <a:lnSpc>
                      <a:spcPct val="90000"/>
                    </a:lnSpc>
                    <a:spcBef>
                      <a:spcPct val="0"/>
                    </a:spcBef>
                    <a:spcAft>
                      <a:spcPct val="15000"/>
                    </a:spcAft>
                    <a:buChar char="•"/>
                  </a:pPr>
                  <a:r>
                    <a:rPr lang="en-US" sz="1700" kern="1200" dirty="0"/>
                    <a:t>Do not restrict the model to a fixed functional form.</a:t>
                  </a:r>
                  <a:endParaRPr lang="en-GB" sz="1700" kern="1200" dirty="0"/>
                </a:p>
                <a:p>
                  <a:pPr marL="171450" lvl="1" indent="-171450" algn="l" defTabSz="755650">
                    <a:lnSpc>
                      <a:spcPct val="90000"/>
                    </a:lnSpc>
                    <a:spcBef>
                      <a:spcPct val="0"/>
                    </a:spcBef>
                    <a:spcAft>
                      <a:spcPct val="15000"/>
                    </a:spcAft>
                    <a:buChar char="•"/>
                  </a:pPr>
                  <a:r>
                    <a:rPr lang="en-US" sz="1700" kern="1200" dirty="0"/>
                    <a:t>The number of effective parameters may grow with the data.</a:t>
                  </a:r>
                  <a:endParaRPr lang="en-GB" sz="1700" kern="1200" dirty="0"/>
                </a:p>
                <a:p>
                  <a:pPr marL="171450" lvl="2" algn="l" defTabSz="755650">
                    <a:lnSpc>
                      <a:spcPct val="90000"/>
                    </a:lnSpc>
                    <a:spcBef>
                      <a:spcPct val="0"/>
                    </a:spcBef>
                    <a:spcAft>
                      <a:spcPct val="15000"/>
                    </a:spcAft>
                  </a:pPr>
                  <a:endParaRPr lang="en-GB" sz="1700" kern="1200" dirty="0"/>
                </a:p>
                <a:p>
                  <a:pPr marL="171450" lvl="2" algn="l" defTabSz="755650">
                    <a:lnSpc>
                      <a:spcPct val="90000"/>
                    </a:lnSpc>
                    <a:spcBef>
                      <a:spcPct val="0"/>
                    </a:spcBef>
                    <a:spcAft>
                      <a:spcPct val="15000"/>
                    </a:spcAft>
                  </a:pPr>
                  <a:r>
                    <a:rPr lang="en-GB" sz="1700" kern="1200" dirty="0"/>
                    <a:t>For example, the model</a:t>
                  </a:r>
                </a:p>
                <a:p>
                  <a:pPr marL="171450" lvl="2" algn="l" defTabSz="755650">
                    <a:lnSpc>
                      <a:spcPct val="90000"/>
                    </a:lnSpc>
                    <a:spcBef>
                      <a:spcPct val="0"/>
                    </a:spcBef>
                    <a:spcAft>
                      <a:spcPct val="15000"/>
                    </a:spcAft>
                  </a:pPr>
                  <a14:m>
                    <m:oMathPara xmlns:m="http://schemas.openxmlformats.org/officeDocument/2006/math">
                      <m:oMathParaPr>
                        <m:jc m:val="centerGroup"/>
                      </m:oMathParaPr>
                      <m:oMath xmlns:m="http://schemas.openxmlformats.org/officeDocument/2006/math">
                        <m:r>
                          <a:rPr lang="en-GB" sz="1700" b="0" i="1" kern="1200" smtClean="0">
                            <a:latin typeface="Cambria Math" panose="02040503050406030204" pitchFamily="18" charset="0"/>
                          </a:rPr>
                          <m:t>𝑌</m:t>
                        </m:r>
                        <m:r>
                          <a:rPr lang="en-GB" sz="1700" b="0" i="1" kern="1200" smtClean="0">
                            <a:latin typeface="Cambria Math" panose="02040503050406030204" pitchFamily="18" charset="0"/>
                          </a:rPr>
                          <m:t>=</m:t>
                        </m:r>
                        <m:r>
                          <a:rPr lang="en-GB" sz="1700" b="0" i="1" kern="1200" smtClean="0">
                            <a:latin typeface="Cambria Math" panose="02040503050406030204" pitchFamily="18" charset="0"/>
                          </a:rPr>
                          <m:t>𝑓</m:t>
                        </m:r>
                        <m:d>
                          <m:dPr>
                            <m:ctrlPr>
                              <a:rPr lang="en-GB" sz="1700" b="0" i="1" kern="1200" smtClean="0">
                                <a:latin typeface="Cambria Math" panose="02040503050406030204" pitchFamily="18" charset="0"/>
                              </a:rPr>
                            </m:ctrlPr>
                          </m:dPr>
                          <m:e>
                            <m:r>
                              <a:rPr lang="en-GB" sz="1700" b="0" i="1" kern="1200" smtClean="0">
                                <a:latin typeface="Cambria Math" panose="02040503050406030204" pitchFamily="18" charset="0"/>
                              </a:rPr>
                              <m:t>𝑋</m:t>
                            </m:r>
                          </m:e>
                        </m:d>
                      </m:oMath>
                    </m:oMathPara>
                  </a14:m>
                  <a:endParaRPr lang="en-GB" sz="1700" kern="1200" dirty="0"/>
                </a:p>
                <a:p>
                  <a:pPr marL="171450" lvl="2" algn="l" defTabSz="755650">
                    <a:lnSpc>
                      <a:spcPct val="90000"/>
                    </a:lnSpc>
                    <a:spcBef>
                      <a:spcPct val="0"/>
                    </a:spcBef>
                    <a:spcAft>
                      <a:spcPct val="15000"/>
                    </a:spcAft>
                  </a:pPr>
                  <a:r>
                    <a:rPr lang="en-GB" sz="1700" kern="1200" dirty="0"/>
                    <a:t>where </a:t>
                  </a:r>
                  <a14:m>
                    <m:oMath xmlns:m="http://schemas.openxmlformats.org/officeDocument/2006/math">
                      <m:r>
                        <a:rPr lang="en-GB" sz="1700" b="0" i="1" kern="1200" smtClean="0">
                          <a:latin typeface="Cambria Math" panose="02040503050406030204" pitchFamily="18" charset="0"/>
                        </a:rPr>
                        <m:t>𝑓</m:t>
                      </m:r>
                    </m:oMath>
                  </a14:m>
                  <a:r>
                    <a:rPr lang="en-GB" sz="1700" kern="1200" dirty="0"/>
                    <a:t> is estimated flexibly rather than specified as linear </a:t>
                  </a:r>
                </a:p>
                <a:p>
                  <a:pPr marL="171450" lvl="1" indent="-171450" algn="l" defTabSz="755650">
                    <a:lnSpc>
                      <a:spcPct val="90000"/>
                    </a:lnSpc>
                    <a:spcBef>
                      <a:spcPct val="0"/>
                    </a:spcBef>
                    <a:spcAft>
                      <a:spcPct val="15000"/>
                    </a:spcAft>
                    <a:buChar char="•"/>
                  </a:pPr>
                  <a:endParaRPr lang="en-GB" sz="1700" kern="1200" dirty="0"/>
                </a:p>
              </p:txBody>
            </p:sp>
          </mc:Choice>
          <mc:Fallback xmlns="">
            <p:sp>
              <p:nvSpPr>
                <p:cNvPr id="7" name="Freeform: Shape 6">
                  <a:extLst>
                    <a:ext uri="{FF2B5EF4-FFF2-40B4-BE49-F238E27FC236}">
                      <a16:creationId xmlns:a16="http://schemas.microsoft.com/office/drawing/2014/main" id="{D5A47B50-6904-4790-09EA-A0748FD21C01}"/>
                    </a:ext>
                  </a:extLst>
                </p:cNvPr>
                <p:cNvSpPr>
                  <a:spLocks noRot="1" noChangeAspect="1" noMove="1" noResize="1" noEditPoints="1" noAdjustHandles="1" noChangeArrowheads="1" noChangeShapeType="1" noTextEdit="1"/>
                </p:cNvSpPr>
                <p:nvPr/>
              </p:nvSpPr>
              <p:spPr>
                <a:xfrm>
                  <a:off x="6412573" y="1879887"/>
                  <a:ext cx="4522472" cy="3826530"/>
                </a:xfrm>
                <a:custGeom>
                  <a:avLst/>
                  <a:gdLst>
                    <a:gd name="csX0" fmla="*/ 0 w 4522472"/>
                    <a:gd name="csY0" fmla="*/ 0 h 3826530"/>
                    <a:gd name="csX1" fmla="*/ 4522472 w 4522472"/>
                    <a:gd name="csY1" fmla="*/ 0 h 3826530"/>
                    <a:gd name="csX2" fmla="*/ 4522472 w 4522472"/>
                    <a:gd name="csY2" fmla="*/ 3826530 h 3826530"/>
                    <a:gd name="csX3" fmla="*/ 0 w 4522472"/>
                    <a:gd name="csY3" fmla="*/ 3826530 h 3826530"/>
                    <a:gd name="csX4" fmla="*/ 0 w 4522472"/>
                    <a:gd name="csY4" fmla="*/ 0 h 3826530"/>
                  </a:gdLst>
                  <a:ahLst/>
                  <a:cxnLst>
                    <a:cxn ang="0">
                      <a:pos x="csX0" y="csY0"/>
                    </a:cxn>
                    <a:cxn ang="0">
                      <a:pos x="csX1" y="csY1"/>
                    </a:cxn>
                    <a:cxn ang="0">
                      <a:pos x="csX2" y="csY2"/>
                    </a:cxn>
                    <a:cxn ang="0">
                      <a:pos x="csX3" y="csY3"/>
                    </a:cxn>
                    <a:cxn ang="0">
                      <a:pos x="csX4" y="csY4"/>
                    </a:cxn>
                  </a:cxnLst>
                  <a:rect l="l" t="t" r="r" b="b"/>
                  <a:pathLst>
                    <a:path w="4522472" h="3826530">
                      <a:moveTo>
                        <a:pt x="0" y="0"/>
                      </a:moveTo>
                      <a:lnTo>
                        <a:pt x="4522472" y="0"/>
                      </a:lnTo>
                      <a:lnTo>
                        <a:pt x="4522472" y="3826530"/>
                      </a:lnTo>
                      <a:lnTo>
                        <a:pt x="0" y="3826530"/>
                      </a:lnTo>
                      <a:lnTo>
                        <a:pt x="0" y="0"/>
                      </a:lnTo>
                      <a:close/>
                    </a:path>
                  </a:pathLst>
                </a:custGeom>
                <a:blipFill>
                  <a:blip r:embed="rId4"/>
                  <a:stretch>
                    <a:fillRect l="-669"/>
                  </a:stretch>
                </a:blipFill>
                <a:ln w="28575">
                  <a:solidFill>
                    <a:srgbClr val="A39461">
                      <a:alpha val="90000"/>
                    </a:srgbClr>
                  </a:solidFill>
                </a:ln>
              </p:spPr>
              <p:txBody>
                <a:bodyPr/>
                <a:lstStyle/>
                <a:p>
                  <a:r>
                    <a:rPr lang="en-GB">
                      <a:noFill/>
                    </a:rPr>
                    <a:t> </a:t>
                  </a:r>
                </a:p>
              </p:txBody>
            </p:sp>
          </mc:Fallback>
        </mc:AlternateContent>
      </p:grpSp>
    </p:spTree>
    <p:extLst>
      <p:ext uri="{BB962C8B-B14F-4D97-AF65-F5344CB8AC3E}">
        <p14:creationId xmlns:p14="http://schemas.microsoft.com/office/powerpoint/2010/main" val="2083969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37BD3-5DA1-FC49-2F02-4B628E38495E}"/>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D554CAF-4804-9374-A521-912A8829140C}"/>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A10F6C57-CCC1-9473-B747-0C38E06672A4}"/>
              </a:ext>
            </a:extLst>
          </p:cNvPr>
          <p:cNvSpPr txBox="1">
            <a:spLocks/>
          </p:cNvSpPr>
          <p:nvPr/>
        </p:nvSpPr>
        <p:spPr>
          <a:xfrm>
            <a:off x="1943100" y="423043"/>
            <a:ext cx="8305800"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Rank-based correlation: Spearman’s rho (</a:t>
            </a:r>
            <a:r>
              <a:rPr lang="el-GR" dirty="0"/>
              <a:t>ρ</a:t>
            </a:r>
            <a:r>
              <a:rPr lang="en-GB" dirty="0"/>
              <a:t>)</a:t>
            </a:r>
            <a:endParaRPr lang="en-US" dirty="0"/>
          </a:p>
        </p:txBody>
      </p:sp>
      <p:pic>
        <p:nvPicPr>
          <p:cNvPr id="2" name="Picture 1">
            <a:extLst>
              <a:ext uri="{FF2B5EF4-FFF2-40B4-BE49-F238E27FC236}">
                <a16:creationId xmlns:a16="http://schemas.microsoft.com/office/drawing/2014/main" id="{41223C41-F20A-DC0A-25CE-0BB54E85E456}"/>
              </a:ext>
            </a:extLst>
          </p:cNvPr>
          <p:cNvPicPr>
            <a:picLocks noChangeAspect="1"/>
          </p:cNvPicPr>
          <p:nvPr/>
        </p:nvPicPr>
        <p:blipFill>
          <a:blip r:embed="rId3"/>
          <a:stretch>
            <a:fillRect/>
          </a:stretch>
        </p:blipFill>
        <p:spPr>
          <a:xfrm>
            <a:off x="503647" y="1609725"/>
            <a:ext cx="5924550" cy="3638550"/>
          </a:xfrm>
          <a:prstGeom prst="rect">
            <a:avLst/>
          </a:prstGeom>
        </p:spPr>
      </p:pic>
      <p:sp>
        <p:nvSpPr>
          <p:cNvPr id="8" name="Rectangle: Rounded Corners 7">
            <a:extLst>
              <a:ext uri="{FF2B5EF4-FFF2-40B4-BE49-F238E27FC236}">
                <a16:creationId xmlns:a16="http://schemas.microsoft.com/office/drawing/2014/main" id="{2A817F29-3A58-7E31-76CA-D0FF0CFF381B}"/>
              </a:ext>
            </a:extLst>
          </p:cNvPr>
          <p:cNvSpPr/>
          <p:nvPr/>
        </p:nvSpPr>
        <p:spPr>
          <a:xfrm>
            <a:off x="503647" y="1084082"/>
            <a:ext cx="5924550" cy="395916"/>
          </a:xfrm>
          <a:prstGeom prst="roundRect">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Spearman’s </a:t>
            </a:r>
            <a:r>
              <a:rPr lang="el-GR" i="1" dirty="0">
                <a:solidFill>
                  <a:schemeClr val="tx1"/>
                </a:solidFill>
              </a:rPr>
              <a:t>ρ</a:t>
            </a:r>
            <a:r>
              <a:rPr lang="en-GB" dirty="0">
                <a:solidFill>
                  <a:schemeClr val="tx1"/>
                </a:solidFill>
              </a:rPr>
              <a:t> equals Pearson’s </a:t>
            </a:r>
            <a:r>
              <a:rPr lang="en-GB" i="1" dirty="0">
                <a:solidFill>
                  <a:schemeClr val="tx1"/>
                </a:solidFill>
              </a:rPr>
              <a:t>r</a:t>
            </a:r>
            <a:r>
              <a:rPr lang="en-GB" dirty="0">
                <a:solidFill>
                  <a:schemeClr val="tx1"/>
                </a:solidFill>
              </a:rPr>
              <a:t> with ranked data</a:t>
            </a:r>
          </a:p>
        </p:txBody>
      </p:sp>
      <p:pic>
        <p:nvPicPr>
          <p:cNvPr id="9" name="Picture 8">
            <a:extLst>
              <a:ext uri="{FF2B5EF4-FFF2-40B4-BE49-F238E27FC236}">
                <a16:creationId xmlns:a16="http://schemas.microsoft.com/office/drawing/2014/main" id="{C0C40A9B-B90E-EE62-DE4F-913AE39C7067}"/>
              </a:ext>
            </a:extLst>
          </p:cNvPr>
          <p:cNvPicPr>
            <a:picLocks noChangeAspect="1"/>
          </p:cNvPicPr>
          <p:nvPr/>
        </p:nvPicPr>
        <p:blipFill>
          <a:blip r:embed="rId4"/>
          <a:stretch>
            <a:fillRect/>
          </a:stretch>
        </p:blipFill>
        <p:spPr>
          <a:xfrm>
            <a:off x="8126003" y="1609725"/>
            <a:ext cx="3562350" cy="1847850"/>
          </a:xfrm>
          <a:prstGeom prst="rect">
            <a:avLst/>
          </a:prstGeom>
        </p:spPr>
      </p:pic>
      <p:pic>
        <p:nvPicPr>
          <p:cNvPr id="10" name="Picture 9">
            <a:extLst>
              <a:ext uri="{FF2B5EF4-FFF2-40B4-BE49-F238E27FC236}">
                <a16:creationId xmlns:a16="http://schemas.microsoft.com/office/drawing/2014/main" id="{7EC3FF65-CE43-9890-905E-F2DCCFD0FDB1}"/>
              </a:ext>
            </a:extLst>
          </p:cNvPr>
          <p:cNvPicPr>
            <a:picLocks noChangeAspect="1"/>
          </p:cNvPicPr>
          <p:nvPr/>
        </p:nvPicPr>
        <p:blipFill>
          <a:blip r:embed="rId5"/>
          <a:stretch>
            <a:fillRect/>
          </a:stretch>
        </p:blipFill>
        <p:spPr>
          <a:xfrm>
            <a:off x="7002053" y="3448148"/>
            <a:ext cx="4686300" cy="1847850"/>
          </a:xfrm>
          <a:prstGeom prst="rect">
            <a:avLst/>
          </a:prstGeom>
        </p:spPr>
      </p:pic>
      <p:sp>
        <p:nvSpPr>
          <p:cNvPr id="11" name="Arrow: Up 10">
            <a:extLst>
              <a:ext uri="{FF2B5EF4-FFF2-40B4-BE49-F238E27FC236}">
                <a16:creationId xmlns:a16="http://schemas.microsoft.com/office/drawing/2014/main" id="{BC742551-4566-BAC6-D59F-CFCAD431F351}"/>
              </a:ext>
            </a:extLst>
          </p:cNvPr>
          <p:cNvSpPr/>
          <p:nvPr/>
        </p:nvSpPr>
        <p:spPr>
          <a:xfrm rot="19688693">
            <a:off x="3364254" y="5194179"/>
            <a:ext cx="301658" cy="367645"/>
          </a:xfrm>
          <a:prstGeom prst="upArrow">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Arrow: Up 11">
            <a:extLst>
              <a:ext uri="{FF2B5EF4-FFF2-40B4-BE49-F238E27FC236}">
                <a16:creationId xmlns:a16="http://schemas.microsoft.com/office/drawing/2014/main" id="{0AF8C905-9B98-F0A6-68AD-9295236D75C0}"/>
              </a:ext>
            </a:extLst>
          </p:cNvPr>
          <p:cNvSpPr/>
          <p:nvPr/>
        </p:nvSpPr>
        <p:spPr>
          <a:xfrm rot="19688693">
            <a:off x="6339166" y="5194179"/>
            <a:ext cx="301658" cy="367645"/>
          </a:xfrm>
          <a:prstGeom prst="upArrow">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Arrow: Up 12">
            <a:extLst>
              <a:ext uri="{FF2B5EF4-FFF2-40B4-BE49-F238E27FC236}">
                <a16:creationId xmlns:a16="http://schemas.microsoft.com/office/drawing/2014/main" id="{9B311BD8-A90D-69E6-4A63-240CFC0561AB}"/>
              </a:ext>
            </a:extLst>
          </p:cNvPr>
          <p:cNvSpPr/>
          <p:nvPr/>
        </p:nvSpPr>
        <p:spPr>
          <a:xfrm rot="17100000">
            <a:off x="11641219" y="3994984"/>
            <a:ext cx="301658" cy="367645"/>
          </a:xfrm>
          <a:prstGeom prst="upArrow">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Arrow: Up 13">
            <a:extLst>
              <a:ext uri="{FF2B5EF4-FFF2-40B4-BE49-F238E27FC236}">
                <a16:creationId xmlns:a16="http://schemas.microsoft.com/office/drawing/2014/main" id="{C27DE6F2-621B-70AB-B304-A9E2A0382B50}"/>
              </a:ext>
            </a:extLst>
          </p:cNvPr>
          <p:cNvSpPr/>
          <p:nvPr/>
        </p:nvSpPr>
        <p:spPr>
          <a:xfrm rot="17100000">
            <a:off x="11641218" y="2156561"/>
            <a:ext cx="301658" cy="367645"/>
          </a:xfrm>
          <a:prstGeom prst="upArrow">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357326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03312-A5A4-F38C-659E-C3FD7D0CFFA4}"/>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03812F9B-8426-C7C2-BE5E-FECDF21F6895}"/>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AE0107A2-A365-BDA8-FD00-9D83EE7CF4BC}"/>
              </a:ext>
            </a:extLst>
          </p:cNvPr>
          <p:cNvSpPr txBox="1">
            <a:spLocks/>
          </p:cNvSpPr>
          <p:nvPr/>
        </p:nvSpPr>
        <p:spPr>
          <a:xfrm>
            <a:off x="3362325" y="423043"/>
            <a:ext cx="5467350"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Correlation: Model outliers</a:t>
            </a:r>
            <a:endParaRPr lang="en-US" dirty="0"/>
          </a:p>
        </p:txBody>
      </p:sp>
      <p:pic>
        <p:nvPicPr>
          <p:cNvPr id="4" name="Picture 3">
            <a:extLst>
              <a:ext uri="{FF2B5EF4-FFF2-40B4-BE49-F238E27FC236}">
                <a16:creationId xmlns:a16="http://schemas.microsoft.com/office/drawing/2014/main" id="{7BB43D2C-A324-AA45-2F4B-6AC494B573CB}"/>
              </a:ext>
            </a:extLst>
          </p:cNvPr>
          <p:cNvPicPr>
            <a:picLocks noChangeAspect="1"/>
          </p:cNvPicPr>
          <p:nvPr/>
        </p:nvPicPr>
        <p:blipFill>
          <a:blip r:embed="rId3"/>
          <a:stretch>
            <a:fillRect/>
          </a:stretch>
        </p:blipFill>
        <p:spPr>
          <a:xfrm>
            <a:off x="433061" y="1181963"/>
            <a:ext cx="7211078" cy="4494073"/>
          </a:xfrm>
          <a:prstGeom prst="rect">
            <a:avLst/>
          </a:prstGeom>
        </p:spPr>
      </p:pic>
      <p:pic>
        <p:nvPicPr>
          <p:cNvPr id="6" name="Picture 5">
            <a:extLst>
              <a:ext uri="{FF2B5EF4-FFF2-40B4-BE49-F238E27FC236}">
                <a16:creationId xmlns:a16="http://schemas.microsoft.com/office/drawing/2014/main" id="{324AF930-F1CF-B55C-5E2A-C8215D73FE2B}"/>
              </a:ext>
            </a:extLst>
          </p:cNvPr>
          <p:cNvPicPr>
            <a:picLocks noChangeAspect="1"/>
          </p:cNvPicPr>
          <p:nvPr/>
        </p:nvPicPr>
        <p:blipFill>
          <a:blip r:embed="rId4"/>
          <a:stretch>
            <a:fillRect/>
          </a:stretch>
        </p:blipFill>
        <p:spPr>
          <a:xfrm>
            <a:off x="10505899" y="1181963"/>
            <a:ext cx="1257475" cy="2762636"/>
          </a:xfrm>
          <a:prstGeom prst="rect">
            <a:avLst/>
          </a:prstGeom>
        </p:spPr>
      </p:pic>
      <p:sp>
        <p:nvSpPr>
          <p:cNvPr id="7" name="Arrow: Right 6">
            <a:extLst>
              <a:ext uri="{FF2B5EF4-FFF2-40B4-BE49-F238E27FC236}">
                <a16:creationId xmlns:a16="http://schemas.microsoft.com/office/drawing/2014/main" id="{7341C621-9306-1749-64CA-F70F8D1E3ECE}"/>
              </a:ext>
            </a:extLst>
          </p:cNvPr>
          <p:cNvSpPr/>
          <p:nvPr/>
        </p:nvSpPr>
        <p:spPr>
          <a:xfrm>
            <a:off x="8172450" y="2105025"/>
            <a:ext cx="1952625" cy="493046"/>
          </a:xfrm>
          <a:prstGeom prst="rightArrow">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80FFC087-815C-5AAF-AA7A-03D2C3E86D2E}"/>
                  </a:ext>
                </a:extLst>
              </p:cNvPr>
              <p:cNvSpPr/>
              <p:nvPr/>
            </p:nvSpPr>
            <p:spPr>
              <a:xfrm>
                <a:off x="7781925" y="4086468"/>
                <a:ext cx="3981449" cy="1589568"/>
              </a:xfrm>
              <a:prstGeom prst="rect">
                <a:avLst/>
              </a:prstGeom>
              <a:solidFill>
                <a:srgbClr val="E0FAFA"/>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This will save a new variable into your dataset, the Cook’s distance for each observation.</a:t>
                </a:r>
              </a:p>
              <a:p>
                <a:endParaRPr lang="en-GB" sz="1200" dirty="0">
                  <a:solidFill>
                    <a:schemeClr val="tx1"/>
                  </a:solidFill>
                </a:endParaRPr>
              </a:p>
              <a:p>
                <a:r>
                  <a:rPr lang="en-GB" sz="1200" dirty="0">
                    <a:solidFill>
                      <a:schemeClr val="tx1"/>
                    </a:solidFill>
                  </a:rPr>
                  <a:t>Cook’s distance is a diagnostic measure of the influence of each datapoint on a linear relationship.</a:t>
                </a:r>
              </a:p>
              <a:p>
                <a:endParaRPr lang="en-GB" sz="1200" dirty="0">
                  <a:solidFill>
                    <a:schemeClr val="tx1"/>
                  </a:solidFill>
                </a:endParaRPr>
              </a:p>
              <a:p>
                <a14:m>
                  <m:oMath xmlns:m="http://schemas.openxmlformats.org/officeDocument/2006/math">
                    <m:r>
                      <a:rPr lang="en-GB" sz="1200" b="0" i="1" smtClean="0">
                        <a:solidFill>
                          <a:schemeClr val="tx1"/>
                        </a:solidFill>
                        <a:latin typeface="Cambria Math" panose="02040503050406030204" pitchFamily="18" charset="0"/>
                      </a:rPr>
                      <m:t>𝐶𝑜𝑜</m:t>
                    </m:r>
                    <m:sSup>
                      <m:sSupPr>
                        <m:ctrlPr>
                          <a:rPr lang="en-GB" sz="1200" b="0" i="1" smtClean="0">
                            <a:solidFill>
                              <a:schemeClr val="tx1"/>
                            </a:solidFill>
                            <a:latin typeface="Cambria Math" panose="02040503050406030204" pitchFamily="18" charset="0"/>
                          </a:rPr>
                        </m:ctrlPr>
                      </m:sSupPr>
                      <m:e>
                        <m:r>
                          <a:rPr lang="en-GB" sz="1200" b="0" i="1" smtClean="0">
                            <a:solidFill>
                              <a:schemeClr val="tx1"/>
                            </a:solidFill>
                            <a:latin typeface="Cambria Math" panose="02040503050406030204" pitchFamily="18" charset="0"/>
                          </a:rPr>
                          <m:t>𝑘</m:t>
                        </m:r>
                      </m:e>
                      <m:sup>
                        <m:r>
                          <a:rPr lang="en-GB" sz="1200" b="0" i="1" smtClean="0">
                            <a:solidFill>
                              <a:schemeClr val="tx1"/>
                            </a:solidFill>
                            <a:latin typeface="Cambria Math" panose="02040503050406030204" pitchFamily="18" charset="0"/>
                          </a:rPr>
                          <m:t>′</m:t>
                        </m:r>
                      </m:sup>
                    </m:sSup>
                    <m:r>
                      <a:rPr lang="en-GB" sz="1200" b="0" i="1" smtClean="0">
                        <a:solidFill>
                          <a:schemeClr val="tx1"/>
                        </a:solidFill>
                        <a:latin typeface="Cambria Math" panose="02040503050406030204" pitchFamily="18" charset="0"/>
                      </a:rPr>
                      <m:t>𝑠</m:t>
                    </m:r>
                    <m:r>
                      <a:rPr lang="en-GB" sz="1200" b="0" i="1"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𝐷</m:t>
                    </m:r>
                    <m:r>
                      <a:rPr lang="en-GB" sz="1200" b="0" i="1" smtClean="0">
                        <a:solidFill>
                          <a:schemeClr val="tx1"/>
                        </a:solidFill>
                        <a:latin typeface="Cambria Math" panose="02040503050406030204" pitchFamily="18" charset="0"/>
                      </a:rPr>
                      <m:t>&gt; </m:t>
                    </m:r>
                    <m:f>
                      <m:fPr>
                        <m:ctrlPr>
                          <a:rPr lang="en-GB" sz="1200" b="0" i="1" smtClean="0">
                            <a:solidFill>
                              <a:schemeClr val="tx1"/>
                            </a:solidFill>
                            <a:latin typeface="Cambria Math" panose="02040503050406030204" pitchFamily="18" charset="0"/>
                          </a:rPr>
                        </m:ctrlPr>
                      </m:fPr>
                      <m:num>
                        <m:r>
                          <a:rPr lang="en-GB" sz="1200" b="0" i="1" smtClean="0">
                            <a:solidFill>
                              <a:schemeClr val="tx1"/>
                            </a:solidFill>
                            <a:latin typeface="Cambria Math" panose="02040503050406030204" pitchFamily="18" charset="0"/>
                          </a:rPr>
                          <m:t>4</m:t>
                        </m:r>
                      </m:num>
                      <m:den>
                        <m:r>
                          <a:rPr lang="en-GB" sz="1200" b="0" i="1" smtClean="0">
                            <a:solidFill>
                              <a:schemeClr val="tx1"/>
                            </a:solidFill>
                            <a:latin typeface="Cambria Math" panose="02040503050406030204" pitchFamily="18" charset="0"/>
                          </a:rPr>
                          <m:t>𝑛</m:t>
                        </m:r>
                      </m:den>
                    </m:f>
                  </m:oMath>
                </a14:m>
                <a:r>
                  <a:rPr lang="en-GB" sz="1200" b="0" dirty="0">
                    <a:solidFill>
                      <a:schemeClr val="tx1"/>
                    </a:solidFill>
                  </a:rPr>
                  <a:t> is suggestive of a potentially influential case…</a:t>
                </a:r>
              </a:p>
              <a:p>
                <a:endParaRPr lang="en-GB" sz="1200" dirty="0">
                  <a:solidFill>
                    <a:schemeClr val="tx1"/>
                  </a:solidFill>
                </a:endParaRPr>
              </a:p>
            </p:txBody>
          </p:sp>
        </mc:Choice>
        <mc:Fallback xmlns="">
          <p:sp>
            <p:nvSpPr>
              <p:cNvPr id="8" name="Rectangle 7">
                <a:extLst>
                  <a:ext uri="{FF2B5EF4-FFF2-40B4-BE49-F238E27FC236}">
                    <a16:creationId xmlns:a16="http://schemas.microsoft.com/office/drawing/2014/main" id="{80FFC087-815C-5AAF-AA7A-03D2C3E86D2E}"/>
                  </a:ext>
                </a:extLst>
              </p:cNvPr>
              <p:cNvSpPr>
                <a:spLocks noRot="1" noChangeAspect="1" noMove="1" noResize="1" noEditPoints="1" noAdjustHandles="1" noChangeArrowheads="1" noChangeShapeType="1" noTextEdit="1"/>
              </p:cNvSpPr>
              <p:nvPr/>
            </p:nvSpPr>
            <p:spPr>
              <a:xfrm>
                <a:off x="7781925" y="4086468"/>
                <a:ext cx="3981449" cy="1589568"/>
              </a:xfrm>
              <a:prstGeom prst="rect">
                <a:avLst/>
              </a:prstGeom>
              <a:blipFill>
                <a:blip r:embed="rId5"/>
                <a:stretch>
                  <a:fillRect l="-153"/>
                </a:stretch>
              </a:blipFill>
              <a:ln w="28575">
                <a:noFill/>
              </a:ln>
            </p:spPr>
            <p:txBody>
              <a:bodyPr/>
              <a:lstStyle/>
              <a:p>
                <a:r>
                  <a:rPr lang="en-GB">
                    <a:noFill/>
                  </a:rPr>
                  <a:t> </a:t>
                </a:r>
              </a:p>
            </p:txBody>
          </p:sp>
        </mc:Fallback>
      </mc:AlternateContent>
    </p:spTree>
    <p:extLst>
      <p:ext uri="{BB962C8B-B14F-4D97-AF65-F5344CB8AC3E}">
        <p14:creationId xmlns:p14="http://schemas.microsoft.com/office/powerpoint/2010/main" val="1409626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AF61C-D4EE-ED22-0E6E-424E5461121E}"/>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8B2BAD66-BE24-A8DC-3437-5E257633ADA1}"/>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EF75E767-4B06-4D5D-4527-2998FD9C6B7F}"/>
              </a:ext>
            </a:extLst>
          </p:cNvPr>
          <p:cNvSpPr txBox="1">
            <a:spLocks/>
          </p:cNvSpPr>
          <p:nvPr/>
        </p:nvSpPr>
        <p:spPr>
          <a:xfrm>
            <a:off x="3362325" y="423043"/>
            <a:ext cx="5467350"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Correlation: Model outliers</a:t>
            </a:r>
            <a:endParaRPr lang="en-US" dirty="0"/>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1BA5FC2-B288-7CE5-6E01-55DC5792E3BE}"/>
                  </a:ext>
                </a:extLst>
              </p:cNvPr>
              <p:cNvSpPr/>
              <p:nvPr/>
            </p:nvSpPr>
            <p:spPr>
              <a:xfrm>
                <a:off x="590550" y="1182206"/>
                <a:ext cx="3981449" cy="3246920"/>
              </a:xfrm>
              <a:prstGeom prst="rect">
                <a:avLst/>
              </a:prstGeom>
              <a:solidFill>
                <a:srgbClr val="E0FAFA"/>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This will save a new variable into your dataset, the Cook’s distance for each observation.</a:t>
                </a:r>
              </a:p>
              <a:p>
                <a:endParaRPr lang="en-GB" sz="1200" dirty="0">
                  <a:solidFill>
                    <a:schemeClr val="tx1"/>
                  </a:solidFill>
                </a:endParaRPr>
              </a:p>
              <a:p>
                <a:r>
                  <a:rPr lang="en-GB" sz="1200" dirty="0">
                    <a:solidFill>
                      <a:schemeClr val="tx1"/>
                    </a:solidFill>
                  </a:rPr>
                  <a:t>Cook’s distance is a diagnostic measure of the influence of each datapoint on a linear relationship.</a:t>
                </a:r>
              </a:p>
              <a:p>
                <a:endParaRPr lang="en-GB" sz="1200" dirty="0">
                  <a:solidFill>
                    <a:schemeClr val="tx1"/>
                  </a:solidFill>
                </a:endParaRPr>
              </a:p>
              <a:p>
                <a14:m>
                  <m:oMath xmlns:m="http://schemas.openxmlformats.org/officeDocument/2006/math">
                    <m:r>
                      <a:rPr lang="en-GB" sz="1200" b="0" i="1" smtClean="0">
                        <a:solidFill>
                          <a:schemeClr val="tx1"/>
                        </a:solidFill>
                        <a:latin typeface="Cambria Math" panose="02040503050406030204" pitchFamily="18" charset="0"/>
                      </a:rPr>
                      <m:t>𝐶𝑜𝑜</m:t>
                    </m:r>
                    <m:sSup>
                      <m:sSupPr>
                        <m:ctrlPr>
                          <a:rPr lang="en-GB" sz="1200" b="0" i="1" smtClean="0">
                            <a:solidFill>
                              <a:schemeClr val="tx1"/>
                            </a:solidFill>
                            <a:latin typeface="Cambria Math" panose="02040503050406030204" pitchFamily="18" charset="0"/>
                          </a:rPr>
                        </m:ctrlPr>
                      </m:sSupPr>
                      <m:e>
                        <m:r>
                          <a:rPr lang="en-GB" sz="1200" b="0" i="1" smtClean="0">
                            <a:solidFill>
                              <a:schemeClr val="tx1"/>
                            </a:solidFill>
                            <a:latin typeface="Cambria Math" panose="02040503050406030204" pitchFamily="18" charset="0"/>
                          </a:rPr>
                          <m:t>𝑘</m:t>
                        </m:r>
                      </m:e>
                      <m:sup>
                        <m:r>
                          <a:rPr lang="en-GB" sz="1200" b="0" i="1" smtClean="0">
                            <a:solidFill>
                              <a:schemeClr val="tx1"/>
                            </a:solidFill>
                            <a:latin typeface="Cambria Math" panose="02040503050406030204" pitchFamily="18" charset="0"/>
                          </a:rPr>
                          <m:t>′</m:t>
                        </m:r>
                      </m:sup>
                    </m:sSup>
                    <m:r>
                      <a:rPr lang="en-GB" sz="1200" b="0" i="1" smtClean="0">
                        <a:solidFill>
                          <a:schemeClr val="tx1"/>
                        </a:solidFill>
                        <a:latin typeface="Cambria Math" panose="02040503050406030204" pitchFamily="18" charset="0"/>
                      </a:rPr>
                      <m:t>𝑠</m:t>
                    </m:r>
                    <m:r>
                      <a:rPr lang="en-GB" sz="1200" b="0" i="1"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𝐷</m:t>
                    </m:r>
                    <m:r>
                      <a:rPr lang="en-GB" sz="1200" b="0" i="1" smtClean="0">
                        <a:solidFill>
                          <a:schemeClr val="tx1"/>
                        </a:solidFill>
                        <a:latin typeface="Cambria Math" panose="02040503050406030204" pitchFamily="18" charset="0"/>
                      </a:rPr>
                      <m:t>&gt; </m:t>
                    </m:r>
                    <m:f>
                      <m:fPr>
                        <m:ctrlPr>
                          <a:rPr lang="en-GB" sz="1200" b="0" i="1" smtClean="0">
                            <a:solidFill>
                              <a:schemeClr val="tx1"/>
                            </a:solidFill>
                            <a:latin typeface="Cambria Math" panose="02040503050406030204" pitchFamily="18" charset="0"/>
                          </a:rPr>
                        </m:ctrlPr>
                      </m:fPr>
                      <m:num>
                        <m:r>
                          <a:rPr lang="en-GB" sz="1200" b="0" i="1" smtClean="0">
                            <a:solidFill>
                              <a:schemeClr val="tx1"/>
                            </a:solidFill>
                            <a:latin typeface="Cambria Math" panose="02040503050406030204" pitchFamily="18" charset="0"/>
                          </a:rPr>
                          <m:t>4</m:t>
                        </m:r>
                      </m:num>
                      <m:den>
                        <m:r>
                          <a:rPr lang="en-GB" sz="1200" b="0" i="1" smtClean="0">
                            <a:solidFill>
                              <a:schemeClr val="tx1"/>
                            </a:solidFill>
                            <a:latin typeface="Cambria Math" panose="02040503050406030204" pitchFamily="18" charset="0"/>
                          </a:rPr>
                          <m:t>𝑛</m:t>
                        </m:r>
                      </m:den>
                    </m:f>
                  </m:oMath>
                </a14:m>
                <a:r>
                  <a:rPr lang="en-GB" sz="1200" b="0" dirty="0">
                    <a:solidFill>
                      <a:schemeClr val="tx1"/>
                    </a:solidFill>
                  </a:rPr>
                  <a:t> is suggestive of a potentially influential case…</a:t>
                </a:r>
              </a:p>
              <a:p>
                <a:endParaRPr lang="en-GB" sz="1200" dirty="0">
                  <a:solidFill>
                    <a:schemeClr val="tx1"/>
                  </a:solidFill>
                </a:endParaRPr>
              </a:p>
              <a:p>
                <a:endParaRPr lang="en-GB" sz="1200" b="0" dirty="0">
                  <a:solidFill>
                    <a:schemeClr val="tx1"/>
                  </a:solidFill>
                </a:endParaRPr>
              </a:p>
              <a:p>
                <a:endParaRPr lang="en-GB" sz="1200" dirty="0">
                  <a:solidFill>
                    <a:schemeClr val="tx1"/>
                  </a:solidFill>
                </a:endParaRPr>
              </a:p>
              <a:p>
                <a:r>
                  <a:rPr lang="en-GB" sz="1200" b="0" dirty="0">
                    <a:solidFill>
                      <a:schemeClr val="tx1"/>
                    </a:solidFill>
                  </a:rPr>
                  <a:t>In our data, there are n = 300 cases:</a:t>
                </a:r>
              </a:p>
              <a:p>
                <a:endParaRPr lang="en-GB" sz="1200" dirty="0">
                  <a:solidFill>
                    <a:schemeClr val="tx1"/>
                  </a:solidFill>
                </a:endParaRPr>
              </a:p>
              <a:p>
                <a:pPr/>
                <a14:m>
                  <m:oMathPara xmlns:m="http://schemas.openxmlformats.org/officeDocument/2006/math">
                    <m:oMathParaPr>
                      <m:jc m:val="centerGroup"/>
                    </m:oMathParaPr>
                    <m:oMath xmlns:m="http://schemas.openxmlformats.org/officeDocument/2006/math">
                      <m:r>
                        <a:rPr lang="en-GB" sz="1200" i="1">
                          <a:solidFill>
                            <a:schemeClr val="tx1"/>
                          </a:solidFill>
                          <a:latin typeface="Cambria Math" panose="02040503050406030204" pitchFamily="18" charset="0"/>
                        </a:rPr>
                        <m:t>𝐶𝑜𝑜</m:t>
                      </m:r>
                      <m:sSup>
                        <m:sSupPr>
                          <m:ctrlPr>
                            <a:rPr lang="en-GB" sz="1200" i="1">
                              <a:solidFill>
                                <a:schemeClr val="tx1"/>
                              </a:solidFill>
                              <a:latin typeface="Cambria Math" panose="02040503050406030204" pitchFamily="18" charset="0"/>
                            </a:rPr>
                          </m:ctrlPr>
                        </m:sSupPr>
                        <m:e>
                          <m:r>
                            <a:rPr lang="en-GB" sz="1200" i="1">
                              <a:solidFill>
                                <a:schemeClr val="tx1"/>
                              </a:solidFill>
                              <a:latin typeface="Cambria Math" panose="02040503050406030204" pitchFamily="18" charset="0"/>
                            </a:rPr>
                            <m:t>𝑘</m:t>
                          </m:r>
                        </m:e>
                        <m:sup>
                          <m:r>
                            <a:rPr lang="en-GB" sz="1200" i="1">
                              <a:solidFill>
                                <a:schemeClr val="tx1"/>
                              </a:solidFill>
                              <a:latin typeface="Cambria Math" panose="02040503050406030204" pitchFamily="18" charset="0"/>
                            </a:rPr>
                            <m:t>′</m:t>
                          </m:r>
                        </m:sup>
                      </m:sSup>
                      <m:r>
                        <a:rPr lang="en-GB" sz="1200" i="1">
                          <a:solidFill>
                            <a:schemeClr val="tx1"/>
                          </a:solidFill>
                          <a:latin typeface="Cambria Math" panose="02040503050406030204" pitchFamily="18" charset="0"/>
                        </a:rPr>
                        <m:t>𝑠</m:t>
                      </m:r>
                      <m:r>
                        <a:rPr lang="en-GB" sz="1200" i="1">
                          <a:solidFill>
                            <a:schemeClr val="tx1"/>
                          </a:solidFill>
                          <a:latin typeface="Cambria Math" panose="02040503050406030204" pitchFamily="18" charset="0"/>
                        </a:rPr>
                        <m:t> </m:t>
                      </m:r>
                      <m:r>
                        <a:rPr lang="en-GB" sz="1200" i="1">
                          <a:solidFill>
                            <a:schemeClr val="tx1"/>
                          </a:solidFill>
                          <a:latin typeface="Cambria Math" panose="02040503050406030204" pitchFamily="18" charset="0"/>
                        </a:rPr>
                        <m:t>𝐷</m:t>
                      </m:r>
                      <m:r>
                        <a:rPr lang="en-GB" sz="1200" i="1">
                          <a:solidFill>
                            <a:schemeClr val="tx1"/>
                          </a:solidFill>
                          <a:latin typeface="Cambria Math" panose="02040503050406030204" pitchFamily="18" charset="0"/>
                        </a:rPr>
                        <m:t>&gt; </m:t>
                      </m:r>
                      <m:f>
                        <m:fPr>
                          <m:ctrlPr>
                            <a:rPr lang="en-GB" sz="1200" i="1">
                              <a:solidFill>
                                <a:schemeClr val="tx1"/>
                              </a:solidFill>
                              <a:latin typeface="Cambria Math" panose="02040503050406030204" pitchFamily="18" charset="0"/>
                            </a:rPr>
                          </m:ctrlPr>
                        </m:fPr>
                        <m:num>
                          <m:r>
                            <a:rPr lang="en-GB" sz="1200" i="1">
                              <a:solidFill>
                                <a:schemeClr val="tx1"/>
                              </a:solidFill>
                              <a:latin typeface="Cambria Math" panose="02040503050406030204" pitchFamily="18" charset="0"/>
                            </a:rPr>
                            <m:t>4</m:t>
                          </m:r>
                        </m:num>
                        <m:den>
                          <m:r>
                            <a:rPr lang="en-GB" sz="1200" b="0" i="1" smtClean="0">
                              <a:solidFill>
                                <a:schemeClr val="tx1"/>
                              </a:solidFill>
                              <a:latin typeface="Cambria Math" panose="02040503050406030204" pitchFamily="18" charset="0"/>
                            </a:rPr>
                            <m:t>300</m:t>
                          </m:r>
                        </m:den>
                      </m:f>
                      <m:r>
                        <a:rPr lang="en-GB" sz="1200" b="0" i="1" smtClean="0">
                          <a:solidFill>
                            <a:schemeClr val="tx1"/>
                          </a:solidFill>
                          <a:latin typeface="Cambria Math" panose="02040503050406030204" pitchFamily="18" charset="0"/>
                        </a:rPr>
                        <m:t>=0.013334</m:t>
                      </m:r>
                    </m:oMath>
                  </m:oMathPara>
                </a14:m>
                <a:endParaRPr lang="en-GB" sz="1200" dirty="0">
                  <a:solidFill>
                    <a:schemeClr val="tx1"/>
                  </a:solidFill>
                </a:endParaRPr>
              </a:p>
              <a:p>
                <a:endParaRPr lang="en-GB" sz="1200" dirty="0">
                  <a:solidFill>
                    <a:schemeClr val="tx1"/>
                  </a:solidFill>
                </a:endParaRPr>
              </a:p>
              <a:p>
                <a:r>
                  <a:rPr lang="en-GB" sz="1200" dirty="0">
                    <a:solidFill>
                      <a:schemeClr val="tx1"/>
                    </a:solidFill>
                  </a:rPr>
                  <a:t>Lets sort the data…</a:t>
                </a:r>
              </a:p>
              <a:p>
                <a:endParaRPr lang="en-GB" sz="1200" b="0" dirty="0">
                  <a:solidFill>
                    <a:schemeClr val="tx1"/>
                  </a:solidFill>
                </a:endParaRPr>
              </a:p>
              <a:p>
                <a:endParaRPr lang="en-GB" sz="1200" dirty="0">
                  <a:solidFill>
                    <a:schemeClr val="tx1"/>
                  </a:solidFill>
                </a:endParaRPr>
              </a:p>
            </p:txBody>
          </p:sp>
        </mc:Choice>
        <mc:Fallback xmlns="">
          <p:sp>
            <p:nvSpPr>
              <p:cNvPr id="8" name="Rectangle 7">
                <a:extLst>
                  <a:ext uri="{FF2B5EF4-FFF2-40B4-BE49-F238E27FC236}">
                    <a16:creationId xmlns:a16="http://schemas.microsoft.com/office/drawing/2014/main" id="{B1BA5FC2-B288-7CE5-6E01-55DC5792E3BE}"/>
                  </a:ext>
                </a:extLst>
              </p:cNvPr>
              <p:cNvSpPr>
                <a:spLocks noRot="1" noChangeAspect="1" noMove="1" noResize="1" noEditPoints="1" noAdjustHandles="1" noChangeArrowheads="1" noChangeShapeType="1" noTextEdit="1"/>
              </p:cNvSpPr>
              <p:nvPr/>
            </p:nvSpPr>
            <p:spPr>
              <a:xfrm>
                <a:off x="590550" y="1182206"/>
                <a:ext cx="3981449" cy="3246920"/>
              </a:xfrm>
              <a:prstGeom prst="rect">
                <a:avLst/>
              </a:prstGeom>
              <a:blipFill>
                <a:blip r:embed="rId3"/>
                <a:stretch>
                  <a:fillRect l="-153" t="-188"/>
                </a:stretch>
              </a:blipFill>
              <a:ln w="28575">
                <a:noFill/>
              </a:ln>
            </p:spPr>
            <p:txBody>
              <a:bodyPr/>
              <a:lstStyle/>
              <a:p>
                <a:r>
                  <a:rPr lang="en-GB">
                    <a:noFill/>
                  </a:rPr>
                  <a:t> </a:t>
                </a:r>
              </a:p>
            </p:txBody>
          </p:sp>
        </mc:Fallback>
      </mc:AlternateContent>
      <p:pic>
        <p:nvPicPr>
          <p:cNvPr id="3" name="Picture 2">
            <a:extLst>
              <a:ext uri="{FF2B5EF4-FFF2-40B4-BE49-F238E27FC236}">
                <a16:creationId xmlns:a16="http://schemas.microsoft.com/office/drawing/2014/main" id="{E30D2797-224B-58FC-DE33-205E106A418D}"/>
              </a:ext>
            </a:extLst>
          </p:cNvPr>
          <p:cNvPicPr>
            <a:picLocks noChangeAspect="1"/>
          </p:cNvPicPr>
          <p:nvPr/>
        </p:nvPicPr>
        <p:blipFill>
          <a:blip r:embed="rId4"/>
          <a:stretch>
            <a:fillRect/>
          </a:stretch>
        </p:blipFill>
        <p:spPr>
          <a:xfrm>
            <a:off x="5760546" y="1184179"/>
            <a:ext cx="1599885" cy="4277078"/>
          </a:xfrm>
          <a:prstGeom prst="rect">
            <a:avLst/>
          </a:prstGeom>
        </p:spPr>
      </p:pic>
      <p:sp>
        <p:nvSpPr>
          <p:cNvPr id="5" name="Arrow: Right 4">
            <a:extLst>
              <a:ext uri="{FF2B5EF4-FFF2-40B4-BE49-F238E27FC236}">
                <a16:creationId xmlns:a16="http://schemas.microsoft.com/office/drawing/2014/main" id="{B1AC9F76-5DB8-3FEF-669C-74EA52A86EB2}"/>
              </a:ext>
            </a:extLst>
          </p:cNvPr>
          <p:cNvSpPr/>
          <p:nvPr/>
        </p:nvSpPr>
        <p:spPr>
          <a:xfrm>
            <a:off x="4884245" y="2559143"/>
            <a:ext cx="564055" cy="493046"/>
          </a:xfrm>
          <a:prstGeom prst="rightArrow">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0" name="Straight Connector 9">
            <a:extLst>
              <a:ext uri="{FF2B5EF4-FFF2-40B4-BE49-F238E27FC236}">
                <a16:creationId xmlns:a16="http://schemas.microsoft.com/office/drawing/2014/main" id="{4F4BB328-01BD-52C5-B444-85828F578516}"/>
              </a:ext>
            </a:extLst>
          </p:cNvPr>
          <p:cNvCxnSpPr>
            <a:cxnSpLocks/>
          </p:cNvCxnSpPr>
          <p:nvPr/>
        </p:nvCxnSpPr>
        <p:spPr>
          <a:xfrm>
            <a:off x="5556049" y="4031048"/>
            <a:ext cx="1952625" cy="0"/>
          </a:xfrm>
          <a:prstGeom prst="line">
            <a:avLst/>
          </a:prstGeom>
          <a:ln w="28575">
            <a:solidFill>
              <a:srgbClr val="A394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41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0F4E1-A25F-1F74-7417-8AA21A8DD931}"/>
              </a:ext>
            </a:extLst>
          </p:cNvPr>
          <p:cNvSpPr>
            <a:spLocks noGrp="1"/>
          </p:cNvSpPr>
          <p:nvPr>
            <p:ph type="ctrTitle"/>
          </p:nvPr>
        </p:nvSpPr>
        <p:spPr/>
        <p:txBody>
          <a:bodyPr/>
          <a:lstStyle/>
          <a:p>
            <a:r>
              <a:rPr lang="en-GB" dirty="0"/>
              <a:t>Session 1</a:t>
            </a:r>
            <a:br>
              <a:rPr lang="en-GB" dirty="0"/>
            </a:br>
            <a:r>
              <a:rPr lang="en-GB" sz="3200" dirty="0"/>
              <a:t>Thinking like a quantitative researcher</a:t>
            </a:r>
            <a:endParaRPr lang="en-GB" dirty="0"/>
          </a:p>
        </p:txBody>
      </p:sp>
      <p:sp>
        <p:nvSpPr>
          <p:cNvPr id="3" name="Content Placeholder 2">
            <a:extLst>
              <a:ext uri="{FF2B5EF4-FFF2-40B4-BE49-F238E27FC236}">
                <a16:creationId xmlns:a16="http://schemas.microsoft.com/office/drawing/2014/main" id="{D234893C-5E71-7985-7276-9B7D46E199EE}"/>
              </a:ext>
            </a:extLst>
          </p:cNvPr>
          <p:cNvSpPr>
            <a:spLocks noGrp="1"/>
          </p:cNvSpPr>
          <p:nvPr>
            <p:ph idx="1"/>
          </p:nvPr>
        </p:nvSpPr>
        <p:spPr/>
        <p:txBody>
          <a:bodyPr/>
          <a:lstStyle/>
          <a:p>
            <a:pPr marL="342900" indent="-342900">
              <a:buFont typeface="Arial" panose="020B0604020202020204" pitchFamily="34" charset="0"/>
              <a:buChar char="•"/>
            </a:pPr>
            <a:r>
              <a:rPr lang="en-GB" dirty="0"/>
              <a:t>Postpostivism and assumptions that guide quantitative inquiry</a:t>
            </a:r>
          </a:p>
          <a:p>
            <a:pPr marL="342900" indent="-342900">
              <a:buFont typeface="Arial" panose="020B0604020202020204" pitchFamily="34" charset="0"/>
              <a:buChar char="•"/>
            </a:pPr>
            <a:r>
              <a:rPr lang="en-GB" dirty="0"/>
              <a:t>Sources of error</a:t>
            </a:r>
          </a:p>
          <a:p>
            <a:pPr marL="342900" indent="-342900">
              <a:buFont typeface="Arial" panose="020B0604020202020204" pitchFamily="34" charset="0"/>
              <a:buChar char="•"/>
            </a:pPr>
            <a:r>
              <a:rPr lang="en-GB" dirty="0"/>
              <a:t>Operationalising variables</a:t>
            </a:r>
          </a:p>
          <a:p>
            <a:pPr marL="342900" indent="-342900">
              <a:buFont typeface="Arial" panose="020B0604020202020204" pitchFamily="34" charset="0"/>
              <a:buChar char="•"/>
            </a:pPr>
            <a:r>
              <a:rPr lang="en-GB" dirty="0"/>
              <a:t>Hypotheses and variable types</a:t>
            </a:r>
          </a:p>
          <a:p>
            <a:endParaRPr lang="en-GB" dirty="0"/>
          </a:p>
        </p:txBody>
      </p:sp>
    </p:spTree>
    <p:extLst>
      <p:ext uri="{BB962C8B-B14F-4D97-AF65-F5344CB8AC3E}">
        <p14:creationId xmlns:p14="http://schemas.microsoft.com/office/powerpoint/2010/main" val="4054360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253F0-9F64-BCAF-FAE7-491B72DA5F62}"/>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E95A68E-5280-E7B1-30AF-346D1067D093}"/>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3ECF8771-1CED-1755-099F-D4AE42C7D2C3}"/>
              </a:ext>
            </a:extLst>
          </p:cNvPr>
          <p:cNvSpPr txBox="1">
            <a:spLocks/>
          </p:cNvSpPr>
          <p:nvPr/>
        </p:nvSpPr>
        <p:spPr>
          <a:xfrm>
            <a:off x="3362325" y="423043"/>
            <a:ext cx="5467350"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Correlation: Model outliers</a:t>
            </a:r>
            <a:endParaRPr lang="en-US" dirty="0"/>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F6F1A56D-4F69-F168-7875-46723EBC8F5C}"/>
                  </a:ext>
                </a:extLst>
              </p:cNvPr>
              <p:cNvSpPr/>
              <p:nvPr/>
            </p:nvSpPr>
            <p:spPr>
              <a:xfrm>
                <a:off x="590550" y="1182205"/>
                <a:ext cx="3981449" cy="3723169"/>
              </a:xfrm>
              <a:prstGeom prst="rect">
                <a:avLst/>
              </a:prstGeom>
              <a:solidFill>
                <a:srgbClr val="E0FAFA"/>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This will save a new variable into your dataset, the Cook’s distance for each observation.</a:t>
                </a:r>
              </a:p>
              <a:p>
                <a:endParaRPr lang="en-GB" sz="1200" dirty="0">
                  <a:solidFill>
                    <a:schemeClr val="tx1"/>
                  </a:solidFill>
                </a:endParaRPr>
              </a:p>
              <a:p>
                <a:r>
                  <a:rPr lang="en-GB" sz="1200" dirty="0">
                    <a:solidFill>
                      <a:schemeClr val="tx1"/>
                    </a:solidFill>
                  </a:rPr>
                  <a:t>Cook’s distance is a diagnostic measure of the influence of each datapoint on a linear relationship.</a:t>
                </a:r>
              </a:p>
              <a:p>
                <a:endParaRPr lang="en-GB" sz="1200" dirty="0">
                  <a:solidFill>
                    <a:schemeClr val="tx1"/>
                  </a:solidFill>
                </a:endParaRPr>
              </a:p>
              <a:p>
                <a14:m>
                  <m:oMath xmlns:m="http://schemas.openxmlformats.org/officeDocument/2006/math">
                    <m:r>
                      <a:rPr lang="en-GB" sz="1200" b="0" i="1" smtClean="0">
                        <a:solidFill>
                          <a:schemeClr val="tx1"/>
                        </a:solidFill>
                        <a:latin typeface="Cambria Math" panose="02040503050406030204" pitchFamily="18" charset="0"/>
                      </a:rPr>
                      <m:t>𝐶𝑜𝑜</m:t>
                    </m:r>
                    <m:sSup>
                      <m:sSupPr>
                        <m:ctrlPr>
                          <a:rPr lang="en-GB" sz="1200" b="0" i="1" smtClean="0">
                            <a:solidFill>
                              <a:schemeClr val="tx1"/>
                            </a:solidFill>
                            <a:latin typeface="Cambria Math" panose="02040503050406030204" pitchFamily="18" charset="0"/>
                          </a:rPr>
                        </m:ctrlPr>
                      </m:sSupPr>
                      <m:e>
                        <m:r>
                          <a:rPr lang="en-GB" sz="1200" b="0" i="1" smtClean="0">
                            <a:solidFill>
                              <a:schemeClr val="tx1"/>
                            </a:solidFill>
                            <a:latin typeface="Cambria Math" panose="02040503050406030204" pitchFamily="18" charset="0"/>
                          </a:rPr>
                          <m:t>𝑘</m:t>
                        </m:r>
                      </m:e>
                      <m:sup>
                        <m:r>
                          <a:rPr lang="en-GB" sz="1200" b="0" i="1" smtClean="0">
                            <a:solidFill>
                              <a:schemeClr val="tx1"/>
                            </a:solidFill>
                            <a:latin typeface="Cambria Math" panose="02040503050406030204" pitchFamily="18" charset="0"/>
                          </a:rPr>
                          <m:t>′</m:t>
                        </m:r>
                      </m:sup>
                    </m:sSup>
                    <m:r>
                      <a:rPr lang="en-GB" sz="1200" b="0" i="1" smtClean="0">
                        <a:solidFill>
                          <a:schemeClr val="tx1"/>
                        </a:solidFill>
                        <a:latin typeface="Cambria Math" panose="02040503050406030204" pitchFamily="18" charset="0"/>
                      </a:rPr>
                      <m:t>𝑠</m:t>
                    </m:r>
                    <m:r>
                      <a:rPr lang="en-GB" sz="1200" b="0" i="1"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𝐷</m:t>
                    </m:r>
                    <m:r>
                      <a:rPr lang="en-GB" sz="1200" b="0" i="1" smtClean="0">
                        <a:solidFill>
                          <a:schemeClr val="tx1"/>
                        </a:solidFill>
                        <a:latin typeface="Cambria Math" panose="02040503050406030204" pitchFamily="18" charset="0"/>
                      </a:rPr>
                      <m:t>&gt; </m:t>
                    </m:r>
                    <m:f>
                      <m:fPr>
                        <m:ctrlPr>
                          <a:rPr lang="en-GB" sz="1200" b="0" i="1" smtClean="0">
                            <a:solidFill>
                              <a:schemeClr val="tx1"/>
                            </a:solidFill>
                            <a:latin typeface="Cambria Math" panose="02040503050406030204" pitchFamily="18" charset="0"/>
                          </a:rPr>
                        </m:ctrlPr>
                      </m:fPr>
                      <m:num>
                        <m:r>
                          <a:rPr lang="en-GB" sz="1200" b="0" i="1" smtClean="0">
                            <a:solidFill>
                              <a:schemeClr val="tx1"/>
                            </a:solidFill>
                            <a:latin typeface="Cambria Math" panose="02040503050406030204" pitchFamily="18" charset="0"/>
                          </a:rPr>
                          <m:t>4</m:t>
                        </m:r>
                      </m:num>
                      <m:den>
                        <m:r>
                          <a:rPr lang="en-GB" sz="1200" b="0" i="1" smtClean="0">
                            <a:solidFill>
                              <a:schemeClr val="tx1"/>
                            </a:solidFill>
                            <a:latin typeface="Cambria Math" panose="02040503050406030204" pitchFamily="18" charset="0"/>
                          </a:rPr>
                          <m:t>𝑛</m:t>
                        </m:r>
                      </m:den>
                    </m:f>
                  </m:oMath>
                </a14:m>
                <a:r>
                  <a:rPr lang="en-GB" sz="1200" b="0" dirty="0">
                    <a:solidFill>
                      <a:schemeClr val="tx1"/>
                    </a:solidFill>
                  </a:rPr>
                  <a:t> is suggestive of a potentially influential case…</a:t>
                </a:r>
              </a:p>
              <a:p>
                <a:endParaRPr lang="en-GB" sz="1200" dirty="0">
                  <a:solidFill>
                    <a:schemeClr val="tx1"/>
                  </a:solidFill>
                </a:endParaRPr>
              </a:p>
              <a:p>
                <a:endParaRPr lang="en-GB" sz="1200" b="0" dirty="0">
                  <a:solidFill>
                    <a:schemeClr val="tx1"/>
                  </a:solidFill>
                </a:endParaRPr>
              </a:p>
              <a:p>
                <a:endParaRPr lang="en-GB" sz="1200" dirty="0">
                  <a:solidFill>
                    <a:schemeClr val="tx1"/>
                  </a:solidFill>
                </a:endParaRPr>
              </a:p>
              <a:p>
                <a:r>
                  <a:rPr lang="en-GB" sz="1200" b="0" dirty="0">
                    <a:solidFill>
                      <a:schemeClr val="tx1"/>
                    </a:solidFill>
                  </a:rPr>
                  <a:t>In our data, there are n = 300 cases:</a:t>
                </a:r>
              </a:p>
              <a:p>
                <a:endParaRPr lang="en-GB" sz="1200" dirty="0">
                  <a:solidFill>
                    <a:schemeClr val="tx1"/>
                  </a:solidFill>
                </a:endParaRPr>
              </a:p>
              <a:p>
                <a:pPr/>
                <a14:m>
                  <m:oMathPara xmlns:m="http://schemas.openxmlformats.org/officeDocument/2006/math">
                    <m:oMathParaPr>
                      <m:jc m:val="centerGroup"/>
                    </m:oMathParaPr>
                    <m:oMath xmlns:m="http://schemas.openxmlformats.org/officeDocument/2006/math">
                      <m:r>
                        <a:rPr lang="en-GB" sz="1200" i="1">
                          <a:solidFill>
                            <a:schemeClr val="tx1"/>
                          </a:solidFill>
                          <a:latin typeface="Cambria Math" panose="02040503050406030204" pitchFamily="18" charset="0"/>
                        </a:rPr>
                        <m:t>𝐶𝑜𝑜</m:t>
                      </m:r>
                      <m:sSup>
                        <m:sSupPr>
                          <m:ctrlPr>
                            <a:rPr lang="en-GB" sz="1200" i="1">
                              <a:solidFill>
                                <a:schemeClr val="tx1"/>
                              </a:solidFill>
                              <a:latin typeface="Cambria Math" panose="02040503050406030204" pitchFamily="18" charset="0"/>
                            </a:rPr>
                          </m:ctrlPr>
                        </m:sSupPr>
                        <m:e>
                          <m:r>
                            <a:rPr lang="en-GB" sz="1200" i="1">
                              <a:solidFill>
                                <a:schemeClr val="tx1"/>
                              </a:solidFill>
                              <a:latin typeface="Cambria Math" panose="02040503050406030204" pitchFamily="18" charset="0"/>
                            </a:rPr>
                            <m:t>𝑘</m:t>
                          </m:r>
                        </m:e>
                        <m:sup>
                          <m:r>
                            <a:rPr lang="en-GB" sz="1200" i="1">
                              <a:solidFill>
                                <a:schemeClr val="tx1"/>
                              </a:solidFill>
                              <a:latin typeface="Cambria Math" panose="02040503050406030204" pitchFamily="18" charset="0"/>
                            </a:rPr>
                            <m:t>′</m:t>
                          </m:r>
                        </m:sup>
                      </m:sSup>
                      <m:r>
                        <a:rPr lang="en-GB" sz="1200" i="1">
                          <a:solidFill>
                            <a:schemeClr val="tx1"/>
                          </a:solidFill>
                          <a:latin typeface="Cambria Math" panose="02040503050406030204" pitchFamily="18" charset="0"/>
                        </a:rPr>
                        <m:t>𝑠</m:t>
                      </m:r>
                      <m:r>
                        <a:rPr lang="en-GB" sz="1200" i="1">
                          <a:solidFill>
                            <a:schemeClr val="tx1"/>
                          </a:solidFill>
                          <a:latin typeface="Cambria Math" panose="02040503050406030204" pitchFamily="18" charset="0"/>
                        </a:rPr>
                        <m:t> </m:t>
                      </m:r>
                      <m:r>
                        <a:rPr lang="en-GB" sz="1200" i="1">
                          <a:solidFill>
                            <a:schemeClr val="tx1"/>
                          </a:solidFill>
                          <a:latin typeface="Cambria Math" panose="02040503050406030204" pitchFamily="18" charset="0"/>
                        </a:rPr>
                        <m:t>𝐷</m:t>
                      </m:r>
                      <m:r>
                        <a:rPr lang="en-GB" sz="1200" i="1">
                          <a:solidFill>
                            <a:schemeClr val="tx1"/>
                          </a:solidFill>
                          <a:latin typeface="Cambria Math" panose="02040503050406030204" pitchFamily="18" charset="0"/>
                        </a:rPr>
                        <m:t>&gt; </m:t>
                      </m:r>
                      <m:f>
                        <m:fPr>
                          <m:ctrlPr>
                            <a:rPr lang="en-GB" sz="1200" i="1">
                              <a:solidFill>
                                <a:schemeClr val="tx1"/>
                              </a:solidFill>
                              <a:latin typeface="Cambria Math" panose="02040503050406030204" pitchFamily="18" charset="0"/>
                            </a:rPr>
                          </m:ctrlPr>
                        </m:fPr>
                        <m:num>
                          <m:r>
                            <a:rPr lang="en-GB" sz="1200" i="1">
                              <a:solidFill>
                                <a:schemeClr val="tx1"/>
                              </a:solidFill>
                              <a:latin typeface="Cambria Math" panose="02040503050406030204" pitchFamily="18" charset="0"/>
                            </a:rPr>
                            <m:t>4</m:t>
                          </m:r>
                        </m:num>
                        <m:den>
                          <m:r>
                            <a:rPr lang="en-GB" sz="1200" b="0" i="1" smtClean="0">
                              <a:solidFill>
                                <a:schemeClr val="tx1"/>
                              </a:solidFill>
                              <a:latin typeface="Cambria Math" panose="02040503050406030204" pitchFamily="18" charset="0"/>
                            </a:rPr>
                            <m:t>300</m:t>
                          </m:r>
                        </m:den>
                      </m:f>
                      <m:r>
                        <a:rPr lang="en-GB" sz="1200" b="0" i="1" smtClean="0">
                          <a:solidFill>
                            <a:schemeClr val="tx1"/>
                          </a:solidFill>
                          <a:latin typeface="Cambria Math" panose="02040503050406030204" pitchFamily="18" charset="0"/>
                        </a:rPr>
                        <m:t>=0.013334</m:t>
                      </m:r>
                    </m:oMath>
                  </m:oMathPara>
                </a14:m>
                <a:endParaRPr lang="en-GB" sz="1200" dirty="0">
                  <a:solidFill>
                    <a:schemeClr val="tx1"/>
                  </a:solidFill>
                </a:endParaRPr>
              </a:p>
              <a:p>
                <a:endParaRPr lang="en-GB" sz="1200" dirty="0">
                  <a:solidFill>
                    <a:schemeClr val="tx1"/>
                  </a:solidFill>
                </a:endParaRPr>
              </a:p>
              <a:p>
                <a:r>
                  <a:rPr lang="en-GB" sz="1200" dirty="0">
                    <a:solidFill>
                      <a:schemeClr val="tx1"/>
                    </a:solidFill>
                  </a:rPr>
                  <a:t>Lets sort the data…</a:t>
                </a:r>
              </a:p>
              <a:p>
                <a:endParaRPr lang="en-GB" sz="1200" dirty="0">
                  <a:solidFill>
                    <a:schemeClr val="tx1"/>
                  </a:solidFill>
                </a:endParaRPr>
              </a:p>
              <a:p>
                <a:r>
                  <a:rPr lang="en-GB" sz="1200" dirty="0">
                    <a:solidFill>
                      <a:schemeClr val="tx1"/>
                    </a:solidFill>
                  </a:rPr>
                  <a:t>Now lets compute a new filter using recode into different variable…</a:t>
                </a:r>
                <a:endParaRPr lang="en-GB" sz="1200" b="0" dirty="0">
                  <a:solidFill>
                    <a:schemeClr val="tx1"/>
                  </a:solidFill>
                </a:endParaRPr>
              </a:p>
              <a:p>
                <a:endParaRPr lang="en-GB" sz="1200" dirty="0">
                  <a:solidFill>
                    <a:schemeClr val="tx1"/>
                  </a:solidFill>
                </a:endParaRPr>
              </a:p>
            </p:txBody>
          </p:sp>
        </mc:Choice>
        <mc:Fallback xmlns="">
          <p:sp>
            <p:nvSpPr>
              <p:cNvPr id="8" name="Rectangle 7">
                <a:extLst>
                  <a:ext uri="{FF2B5EF4-FFF2-40B4-BE49-F238E27FC236}">
                    <a16:creationId xmlns:a16="http://schemas.microsoft.com/office/drawing/2014/main" id="{F6F1A56D-4F69-F168-7875-46723EBC8F5C}"/>
                  </a:ext>
                </a:extLst>
              </p:cNvPr>
              <p:cNvSpPr>
                <a:spLocks noRot="1" noChangeAspect="1" noMove="1" noResize="1" noEditPoints="1" noAdjustHandles="1" noChangeArrowheads="1" noChangeShapeType="1" noTextEdit="1"/>
              </p:cNvSpPr>
              <p:nvPr/>
            </p:nvSpPr>
            <p:spPr>
              <a:xfrm>
                <a:off x="590550" y="1182205"/>
                <a:ext cx="3981449" cy="3723169"/>
              </a:xfrm>
              <a:prstGeom prst="rect">
                <a:avLst/>
              </a:prstGeom>
              <a:blipFill>
                <a:blip r:embed="rId3"/>
                <a:stretch>
                  <a:fillRect l="-153" t="-164"/>
                </a:stretch>
              </a:blipFill>
              <a:ln w="28575">
                <a:noFill/>
              </a:ln>
            </p:spPr>
            <p:txBody>
              <a:bodyPr/>
              <a:lstStyle/>
              <a:p>
                <a:r>
                  <a:rPr lang="en-GB">
                    <a:noFill/>
                  </a:rPr>
                  <a:t> </a:t>
                </a:r>
              </a:p>
            </p:txBody>
          </p:sp>
        </mc:Fallback>
      </mc:AlternateContent>
      <p:sp>
        <p:nvSpPr>
          <p:cNvPr id="5" name="Arrow: Right 4">
            <a:extLst>
              <a:ext uri="{FF2B5EF4-FFF2-40B4-BE49-F238E27FC236}">
                <a16:creationId xmlns:a16="http://schemas.microsoft.com/office/drawing/2014/main" id="{A7099C89-3322-7ED5-7C83-1AA89E620D3C}"/>
              </a:ext>
            </a:extLst>
          </p:cNvPr>
          <p:cNvSpPr/>
          <p:nvPr/>
        </p:nvSpPr>
        <p:spPr>
          <a:xfrm>
            <a:off x="4884245" y="2559143"/>
            <a:ext cx="564055" cy="493046"/>
          </a:xfrm>
          <a:prstGeom prst="rightArrow">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1" name="Picture 20">
            <a:extLst>
              <a:ext uri="{FF2B5EF4-FFF2-40B4-BE49-F238E27FC236}">
                <a16:creationId xmlns:a16="http://schemas.microsoft.com/office/drawing/2014/main" id="{6952B1AC-980B-613F-EDE9-615F8B054064}"/>
              </a:ext>
            </a:extLst>
          </p:cNvPr>
          <p:cNvPicPr>
            <a:picLocks noChangeAspect="1"/>
          </p:cNvPicPr>
          <p:nvPr/>
        </p:nvPicPr>
        <p:blipFill>
          <a:blip r:embed="rId4"/>
          <a:stretch>
            <a:fillRect/>
          </a:stretch>
        </p:blipFill>
        <p:spPr>
          <a:xfrm>
            <a:off x="5760546" y="1182205"/>
            <a:ext cx="6091706" cy="3559976"/>
          </a:xfrm>
          <a:prstGeom prst="rect">
            <a:avLst/>
          </a:prstGeom>
        </p:spPr>
      </p:pic>
    </p:spTree>
    <p:extLst>
      <p:ext uri="{BB962C8B-B14F-4D97-AF65-F5344CB8AC3E}">
        <p14:creationId xmlns:p14="http://schemas.microsoft.com/office/powerpoint/2010/main" val="2576041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1C352-FB57-6AE1-CBDB-933A63FDAE9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EFD4D36-7793-FDED-3B7B-0E3309F8938C}"/>
              </a:ext>
            </a:extLst>
          </p:cNvPr>
          <p:cNvPicPr>
            <a:picLocks noChangeAspect="1"/>
          </p:cNvPicPr>
          <p:nvPr/>
        </p:nvPicPr>
        <p:blipFill>
          <a:blip r:embed="rId3"/>
          <a:srcRect b="11085"/>
          <a:stretch>
            <a:fillRect/>
          </a:stretch>
        </p:blipFill>
        <p:spPr>
          <a:xfrm>
            <a:off x="5760546" y="1193705"/>
            <a:ext cx="2379755" cy="4267552"/>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50C7ECA3-CCCA-AA7F-4465-93C98562CFF6}"/>
                  </a:ext>
                </a:extLst>
              </p:cNvPr>
              <p:cNvSpPr/>
              <p:nvPr/>
            </p:nvSpPr>
            <p:spPr>
              <a:xfrm>
                <a:off x="590550" y="1182205"/>
                <a:ext cx="3981449" cy="3723169"/>
              </a:xfrm>
              <a:prstGeom prst="rect">
                <a:avLst/>
              </a:prstGeom>
              <a:solidFill>
                <a:srgbClr val="E0FAFA"/>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This will save a new variable into your dataset, the Cook’s distance for each observation.</a:t>
                </a:r>
              </a:p>
              <a:p>
                <a:endParaRPr lang="en-GB" sz="1200" dirty="0">
                  <a:solidFill>
                    <a:schemeClr val="tx1"/>
                  </a:solidFill>
                </a:endParaRPr>
              </a:p>
              <a:p>
                <a:r>
                  <a:rPr lang="en-GB" sz="1200" dirty="0">
                    <a:solidFill>
                      <a:schemeClr val="tx1"/>
                    </a:solidFill>
                  </a:rPr>
                  <a:t>Cook’s distance is a diagnostic measure of the influence of each datapoint on a linear relationship.</a:t>
                </a:r>
              </a:p>
              <a:p>
                <a:endParaRPr lang="en-GB" sz="1200" dirty="0">
                  <a:solidFill>
                    <a:schemeClr val="tx1"/>
                  </a:solidFill>
                </a:endParaRPr>
              </a:p>
              <a:p>
                <a14:m>
                  <m:oMath xmlns:m="http://schemas.openxmlformats.org/officeDocument/2006/math">
                    <m:r>
                      <a:rPr lang="en-GB" sz="1200" b="0" i="1" smtClean="0">
                        <a:solidFill>
                          <a:schemeClr val="tx1"/>
                        </a:solidFill>
                        <a:latin typeface="Cambria Math" panose="02040503050406030204" pitchFamily="18" charset="0"/>
                      </a:rPr>
                      <m:t>𝐶𝑜𝑜</m:t>
                    </m:r>
                    <m:sSup>
                      <m:sSupPr>
                        <m:ctrlPr>
                          <a:rPr lang="en-GB" sz="1200" b="0" i="1" smtClean="0">
                            <a:solidFill>
                              <a:schemeClr val="tx1"/>
                            </a:solidFill>
                            <a:latin typeface="Cambria Math" panose="02040503050406030204" pitchFamily="18" charset="0"/>
                          </a:rPr>
                        </m:ctrlPr>
                      </m:sSupPr>
                      <m:e>
                        <m:r>
                          <a:rPr lang="en-GB" sz="1200" b="0" i="1" smtClean="0">
                            <a:solidFill>
                              <a:schemeClr val="tx1"/>
                            </a:solidFill>
                            <a:latin typeface="Cambria Math" panose="02040503050406030204" pitchFamily="18" charset="0"/>
                          </a:rPr>
                          <m:t>𝑘</m:t>
                        </m:r>
                      </m:e>
                      <m:sup>
                        <m:r>
                          <a:rPr lang="en-GB" sz="1200" b="0" i="1" smtClean="0">
                            <a:solidFill>
                              <a:schemeClr val="tx1"/>
                            </a:solidFill>
                            <a:latin typeface="Cambria Math" panose="02040503050406030204" pitchFamily="18" charset="0"/>
                          </a:rPr>
                          <m:t>′</m:t>
                        </m:r>
                      </m:sup>
                    </m:sSup>
                    <m:r>
                      <a:rPr lang="en-GB" sz="1200" b="0" i="1" smtClean="0">
                        <a:solidFill>
                          <a:schemeClr val="tx1"/>
                        </a:solidFill>
                        <a:latin typeface="Cambria Math" panose="02040503050406030204" pitchFamily="18" charset="0"/>
                      </a:rPr>
                      <m:t>𝑠</m:t>
                    </m:r>
                    <m:r>
                      <a:rPr lang="en-GB" sz="1200" b="0" i="1"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𝐷</m:t>
                    </m:r>
                    <m:r>
                      <a:rPr lang="en-GB" sz="1200" b="0" i="1" smtClean="0">
                        <a:solidFill>
                          <a:schemeClr val="tx1"/>
                        </a:solidFill>
                        <a:latin typeface="Cambria Math" panose="02040503050406030204" pitchFamily="18" charset="0"/>
                      </a:rPr>
                      <m:t>&gt; </m:t>
                    </m:r>
                    <m:f>
                      <m:fPr>
                        <m:ctrlPr>
                          <a:rPr lang="en-GB" sz="1200" b="0" i="1" smtClean="0">
                            <a:solidFill>
                              <a:schemeClr val="tx1"/>
                            </a:solidFill>
                            <a:latin typeface="Cambria Math" panose="02040503050406030204" pitchFamily="18" charset="0"/>
                          </a:rPr>
                        </m:ctrlPr>
                      </m:fPr>
                      <m:num>
                        <m:r>
                          <a:rPr lang="en-GB" sz="1200" b="0" i="1" smtClean="0">
                            <a:solidFill>
                              <a:schemeClr val="tx1"/>
                            </a:solidFill>
                            <a:latin typeface="Cambria Math" panose="02040503050406030204" pitchFamily="18" charset="0"/>
                          </a:rPr>
                          <m:t>4</m:t>
                        </m:r>
                      </m:num>
                      <m:den>
                        <m:r>
                          <a:rPr lang="en-GB" sz="1200" b="0" i="1" smtClean="0">
                            <a:solidFill>
                              <a:schemeClr val="tx1"/>
                            </a:solidFill>
                            <a:latin typeface="Cambria Math" panose="02040503050406030204" pitchFamily="18" charset="0"/>
                          </a:rPr>
                          <m:t>𝑛</m:t>
                        </m:r>
                      </m:den>
                    </m:f>
                  </m:oMath>
                </a14:m>
                <a:r>
                  <a:rPr lang="en-GB" sz="1200" b="0" dirty="0">
                    <a:solidFill>
                      <a:schemeClr val="tx1"/>
                    </a:solidFill>
                  </a:rPr>
                  <a:t> is suggestive of a potentially influential case…</a:t>
                </a:r>
              </a:p>
              <a:p>
                <a:endParaRPr lang="en-GB" sz="1200" dirty="0">
                  <a:solidFill>
                    <a:schemeClr val="tx1"/>
                  </a:solidFill>
                </a:endParaRPr>
              </a:p>
              <a:p>
                <a:endParaRPr lang="en-GB" sz="1200" b="0" dirty="0">
                  <a:solidFill>
                    <a:schemeClr val="tx1"/>
                  </a:solidFill>
                </a:endParaRPr>
              </a:p>
              <a:p>
                <a:endParaRPr lang="en-GB" sz="1200" dirty="0">
                  <a:solidFill>
                    <a:schemeClr val="tx1"/>
                  </a:solidFill>
                </a:endParaRPr>
              </a:p>
              <a:p>
                <a:r>
                  <a:rPr lang="en-GB" sz="1200" b="0" dirty="0">
                    <a:solidFill>
                      <a:schemeClr val="tx1"/>
                    </a:solidFill>
                  </a:rPr>
                  <a:t>In our data, there are n = 300 cases:</a:t>
                </a:r>
              </a:p>
              <a:p>
                <a:endParaRPr lang="en-GB" sz="1200" dirty="0">
                  <a:solidFill>
                    <a:schemeClr val="tx1"/>
                  </a:solidFill>
                </a:endParaRPr>
              </a:p>
              <a:p>
                <a:pPr/>
                <a14:m>
                  <m:oMathPara xmlns:m="http://schemas.openxmlformats.org/officeDocument/2006/math">
                    <m:oMathParaPr>
                      <m:jc m:val="centerGroup"/>
                    </m:oMathParaPr>
                    <m:oMath xmlns:m="http://schemas.openxmlformats.org/officeDocument/2006/math">
                      <m:r>
                        <a:rPr lang="en-GB" sz="1200" i="1">
                          <a:solidFill>
                            <a:schemeClr val="tx1"/>
                          </a:solidFill>
                          <a:latin typeface="Cambria Math" panose="02040503050406030204" pitchFamily="18" charset="0"/>
                        </a:rPr>
                        <m:t>𝐶𝑜𝑜</m:t>
                      </m:r>
                      <m:sSup>
                        <m:sSupPr>
                          <m:ctrlPr>
                            <a:rPr lang="en-GB" sz="1200" i="1">
                              <a:solidFill>
                                <a:schemeClr val="tx1"/>
                              </a:solidFill>
                              <a:latin typeface="Cambria Math" panose="02040503050406030204" pitchFamily="18" charset="0"/>
                            </a:rPr>
                          </m:ctrlPr>
                        </m:sSupPr>
                        <m:e>
                          <m:r>
                            <a:rPr lang="en-GB" sz="1200" i="1">
                              <a:solidFill>
                                <a:schemeClr val="tx1"/>
                              </a:solidFill>
                              <a:latin typeface="Cambria Math" panose="02040503050406030204" pitchFamily="18" charset="0"/>
                            </a:rPr>
                            <m:t>𝑘</m:t>
                          </m:r>
                        </m:e>
                        <m:sup>
                          <m:r>
                            <a:rPr lang="en-GB" sz="1200" i="1">
                              <a:solidFill>
                                <a:schemeClr val="tx1"/>
                              </a:solidFill>
                              <a:latin typeface="Cambria Math" panose="02040503050406030204" pitchFamily="18" charset="0"/>
                            </a:rPr>
                            <m:t>′</m:t>
                          </m:r>
                        </m:sup>
                      </m:sSup>
                      <m:r>
                        <a:rPr lang="en-GB" sz="1200" i="1">
                          <a:solidFill>
                            <a:schemeClr val="tx1"/>
                          </a:solidFill>
                          <a:latin typeface="Cambria Math" panose="02040503050406030204" pitchFamily="18" charset="0"/>
                        </a:rPr>
                        <m:t>𝑠</m:t>
                      </m:r>
                      <m:r>
                        <a:rPr lang="en-GB" sz="1200" i="1">
                          <a:solidFill>
                            <a:schemeClr val="tx1"/>
                          </a:solidFill>
                          <a:latin typeface="Cambria Math" panose="02040503050406030204" pitchFamily="18" charset="0"/>
                        </a:rPr>
                        <m:t> </m:t>
                      </m:r>
                      <m:r>
                        <a:rPr lang="en-GB" sz="1200" i="1">
                          <a:solidFill>
                            <a:schemeClr val="tx1"/>
                          </a:solidFill>
                          <a:latin typeface="Cambria Math" panose="02040503050406030204" pitchFamily="18" charset="0"/>
                        </a:rPr>
                        <m:t>𝐷</m:t>
                      </m:r>
                      <m:r>
                        <a:rPr lang="en-GB" sz="1200" i="1">
                          <a:solidFill>
                            <a:schemeClr val="tx1"/>
                          </a:solidFill>
                          <a:latin typeface="Cambria Math" panose="02040503050406030204" pitchFamily="18" charset="0"/>
                        </a:rPr>
                        <m:t>&gt; </m:t>
                      </m:r>
                      <m:f>
                        <m:fPr>
                          <m:ctrlPr>
                            <a:rPr lang="en-GB" sz="1200" i="1">
                              <a:solidFill>
                                <a:schemeClr val="tx1"/>
                              </a:solidFill>
                              <a:latin typeface="Cambria Math" panose="02040503050406030204" pitchFamily="18" charset="0"/>
                            </a:rPr>
                          </m:ctrlPr>
                        </m:fPr>
                        <m:num>
                          <m:r>
                            <a:rPr lang="en-GB" sz="1200" i="1">
                              <a:solidFill>
                                <a:schemeClr val="tx1"/>
                              </a:solidFill>
                              <a:latin typeface="Cambria Math" panose="02040503050406030204" pitchFamily="18" charset="0"/>
                            </a:rPr>
                            <m:t>4</m:t>
                          </m:r>
                        </m:num>
                        <m:den>
                          <m:r>
                            <a:rPr lang="en-GB" sz="1200" b="0" i="1" smtClean="0">
                              <a:solidFill>
                                <a:schemeClr val="tx1"/>
                              </a:solidFill>
                              <a:latin typeface="Cambria Math" panose="02040503050406030204" pitchFamily="18" charset="0"/>
                            </a:rPr>
                            <m:t>300</m:t>
                          </m:r>
                        </m:den>
                      </m:f>
                      <m:r>
                        <a:rPr lang="en-GB" sz="1200" b="0" i="1" smtClean="0">
                          <a:solidFill>
                            <a:schemeClr val="tx1"/>
                          </a:solidFill>
                          <a:latin typeface="Cambria Math" panose="02040503050406030204" pitchFamily="18" charset="0"/>
                        </a:rPr>
                        <m:t>=0.013334</m:t>
                      </m:r>
                    </m:oMath>
                  </m:oMathPara>
                </a14:m>
                <a:endParaRPr lang="en-GB" sz="1200" dirty="0">
                  <a:solidFill>
                    <a:schemeClr val="tx1"/>
                  </a:solidFill>
                </a:endParaRPr>
              </a:p>
              <a:p>
                <a:endParaRPr lang="en-GB" sz="1200" dirty="0">
                  <a:solidFill>
                    <a:schemeClr val="tx1"/>
                  </a:solidFill>
                </a:endParaRPr>
              </a:p>
              <a:p>
                <a:r>
                  <a:rPr lang="en-GB" sz="1200" dirty="0">
                    <a:solidFill>
                      <a:schemeClr val="tx1"/>
                    </a:solidFill>
                  </a:rPr>
                  <a:t>Lets sort the data…</a:t>
                </a:r>
              </a:p>
              <a:p>
                <a:endParaRPr lang="en-GB" sz="1200" dirty="0">
                  <a:solidFill>
                    <a:schemeClr val="tx1"/>
                  </a:solidFill>
                </a:endParaRPr>
              </a:p>
              <a:p>
                <a:r>
                  <a:rPr lang="en-GB" sz="1200" dirty="0">
                    <a:solidFill>
                      <a:schemeClr val="tx1"/>
                    </a:solidFill>
                  </a:rPr>
                  <a:t>Now lets compute a new filter using recode into different variable…</a:t>
                </a:r>
                <a:endParaRPr lang="en-GB" sz="1200" b="0" dirty="0">
                  <a:solidFill>
                    <a:schemeClr val="tx1"/>
                  </a:solidFill>
                </a:endParaRPr>
              </a:p>
              <a:p>
                <a:endParaRPr lang="en-GB" sz="1200" dirty="0">
                  <a:solidFill>
                    <a:schemeClr val="tx1"/>
                  </a:solidFill>
                </a:endParaRPr>
              </a:p>
            </p:txBody>
          </p:sp>
        </mc:Choice>
        <mc:Fallback xmlns="">
          <p:sp>
            <p:nvSpPr>
              <p:cNvPr id="2" name="Rectangle 1">
                <a:extLst>
                  <a:ext uri="{FF2B5EF4-FFF2-40B4-BE49-F238E27FC236}">
                    <a16:creationId xmlns:a16="http://schemas.microsoft.com/office/drawing/2014/main" id="{50C7ECA3-CCCA-AA7F-4465-93C98562CFF6}"/>
                  </a:ext>
                </a:extLst>
              </p:cNvPr>
              <p:cNvSpPr>
                <a:spLocks noRot="1" noChangeAspect="1" noMove="1" noResize="1" noEditPoints="1" noAdjustHandles="1" noChangeArrowheads="1" noChangeShapeType="1" noTextEdit="1"/>
              </p:cNvSpPr>
              <p:nvPr/>
            </p:nvSpPr>
            <p:spPr>
              <a:xfrm>
                <a:off x="590550" y="1182205"/>
                <a:ext cx="3981449" cy="3723169"/>
              </a:xfrm>
              <a:prstGeom prst="rect">
                <a:avLst/>
              </a:prstGeom>
              <a:blipFill>
                <a:blip r:embed="rId4"/>
                <a:stretch>
                  <a:fillRect l="-153" t="-164"/>
                </a:stretch>
              </a:blipFill>
              <a:ln w="28575">
                <a:noFill/>
              </a:ln>
            </p:spPr>
            <p:txBody>
              <a:bodyPr/>
              <a:lstStyle/>
              <a:p>
                <a:r>
                  <a:rPr lang="en-GB">
                    <a:noFill/>
                  </a:rPr>
                  <a:t> </a:t>
                </a:r>
              </a:p>
            </p:txBody>
          </p:sp>
        </mc:Fallback>
      </mc:AlternateContent>
      <p:cxnSp>
        <p:nvCxnSpPr>
          <p:cNvPr id="16" name="Straight Connector 15">
            <a:extLst>
              <a:ext uri="{FF2B5EF4-FFF2-40B4-BE49-F238E27FC236}">
                <a16:creationId xmlns:a16="http://schemas.microsoft.com/office/drawing/2014/main" id="{6892905B-0ED1-F8D7-C3B8-C9904650DC5B}"/>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1280B038-E0E1-E420-FBBD-2C87F7E70E01}"/>
              </a:ext>
            </a:extLst>
          </p:cNvPr>
          <p:cNvSpPr txBox="1">
            <a:spLocks/>
          </p:cNvSpPr>
          <p:nvPr/>
        </p:nvSpPr>
        <p:spPr>
          <a:xfrm>
            <a:off x="3362325" y="423043"/>
            <a:ext cx="5467350"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Correlation: Model outliers</a:t>
            </a:r>
            <a:endParaRPr lang="en-US" dirty="0"/>
          </a:p>
        </p:txBody>
      </p:sp>
      <p:sp>
        <p:nvSpPr>
          <p:cNvPr id="5" name="Arrow: Right 4">
            <a:extLst>
              <a:ext uri="{FF2B5EF4-FFF2-40B4-BE49-F238E27FC236}">
                <a16:creationId xmlns:a16="http://schemas.microsoft.com/office/drawing/2014/main" id="{6BF0AA47-53D2-5E30-97F9-40631923A172}"/>
              </a:ext>
            </a:extLst>
          </p:cNvPr>
          <p:cNvSpPr/>
          <p:nvPr/>
        </p:nvSpPr>
        <p:spPr>
          <a:xfrm>
            <a:off x="4884245" y="2559143"/>
            <a:ext cx="564055" cy="493046"/>
          </a:xfrm>
          <a:prstGeom prst="rightArrow">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0" name="Straight Connector 9">
            <a:extLst>
              <a:ext uri="{FF2B5EF4-FFF2-40B4-BE49-F238E27FC236}">
                <a16:creationId xmlns:a16="http://schemas.microsoft.com/office/drawing/2014/main" id="{864E9699-8421-DB26-D95B-3F52E6437148}"/>
              </a:ext>
            </a:extLst>
          </p:cNvPr>
          <p:cNvCxnSpPr>
            <a:cxnSpLocks/>
          </p:cNvCxnSpPr>
          <p:nvPr/>
        </p:nvCxnSpPr>
        <p:spPr>
          <a:xfrm>
            <a:off x="5556049" y="4031048"/>
            <a:ext cx="2778326" cy="0"/>
          </a:xfrm>
          <a:prstGeom prst="line">
            <a:avLst/>
          </a:prstGeom>
          <a:ln w="28575">
            <a:solidFill>
              <a:srgbClr val="A394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851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8FAE9-706C-4D42-1B98-60A40A439FD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A954F431-3B80-3EA8-E8CD-9FA07E09C253}"/>
                  </a:ext>
                </a:extLst>
              </p:cNvPr>
              <p:cNvSpPr/>
              <p:nvPr/>
            </p:nvSpPr>
            <p:spPr>
              <a:xfrm>
                <a:off x="590550" y="1182205"/>
                <a:ext cx="3981449" cy="3723169"/>
              </a:xfrm>
              <a:prstGeom prst="rect">
                <a:avLst/>
              </a:prstGeom>
              <a:solidFill>
                <a:srgbClr val="E0FAFA"/>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This will save a new variable into your dataset, the Cook’s distance for each observation.</a:t>
                </a:r>
              </a:p>
              <a:p>
                <a:endParaRPr lang="en-GB" sz="1200" dirty="0">
                  <a:solidFill>
                    <a:schemeClr val="tx1"/>
                  </a:solidFill>
                </a:endParaRPr>
              </a:p>
              <a:p>
                <a:r>
                  <a:rPr lang="en-GB" sz="1200" dirty="0">
                    <a:solidFill>
                      <a:schemeClr val="tx1"/>
                    </a:solidFill>
                  </a:rPr>
                  <a:t>Cook’s distance is a diagnostic measure of the influence of each datapoint on a linear relationship.</a:t>
                </a:r>
              </a:p>
              <a:p>
                <a:endParaRPr lang="en-GB" sz="1200" dirty="0">
                  <a:solidFill>
                    <a:schemeClr val="tx1"/>
                  </a:solidFill>
                </a:endParaRPr>
              </a:p>
              <a:p>
                <a14:m>
                  <m:oMath xmlns:m="http://schemas.openxmlformats.org/officeDocument/2006/math">
                    <m:r>
                      <a:rPr lang="en-GB" sz="1200" b="0" i="1" smtClean="0">
                        <a:solidFill>
                          <a:schemeClr val="tx1"/>
                        </a:solidFill>
                        <a:latin typeface="Cambria Math" panose="02040503050406030204" pitchFamily="18" charset="0"/>
                      </a:rPr>
                      <m:t>𝐶𝑜𝑜</m:t>
                    </m:r>
                    <m:sSup>
                      <m:sSupPr>
                        <m:ctrlPr>
                          <a:rPr lang="en-GB" sz="1200" b="0" i="1" smtClean="0">
                            <a:solidFill>
                              <a:schemeClr val="tx1"/>
                            </a:solidFill>
                            <a:latin typeface="Cambria Math" panose="02040503050406030204" pitchFamily="18" charset="0"/>
                          </a:rPr>
                        </m:ctrlPr>
                      </m:sSupPr>
                      <m:e>
                        <m:r>
                          <a:rPr lang="en-GB" sz="1200" b="0" i="1" smtClean="0">
                            <a:solidFill>
                              <a:schemeClr val="tx1"/>
                            </a:solidFill>
                            <a:latin typeface="Cambria Math" panose="02040503050406030204" pitchFamily="18" charset="0"/>
                          </a:rPr>
                          <m:t>𝑘</m:t>
                        </m:r>
                      </m:e>
                      <m:sup>
                        <m:r>
                          <a:rPr lang="en-GB" sz="1200" b="0" i="1" smtClean="0">
                            <a:solidFill>
                              <a:schemeClr val="tx1"/>
                            </a:solidFill>
                            <a:latin typeface="Cambria Math" panose="02040503050406030204" pitchFamily="18" charset="0"/>
                          </a:rPr>
                          <m:t>′</m:t>
                        </m:r>
                      </m:sup>
                    </m:sSup>
                    <m:r>
                      <a:rPr lang="en-GB" sz="1200" b="0" i="1" smtClean="0">
                        <a:solidFill>
                          <a:schemeClr val="tx1"/>
                        </a:solidFill>
                        <a:latin typeface="Cambria Math" panose="02040503050406030204" pitchFamily="18" charset="0"/>
                      </a:rPr>
                      <m:t>𝑠</m:t>
                    </m:r>
                    <m:r>
                      <a:rPr lang="en-GB" sz="1200" b="0" i="1"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𝐷</m:t>
                    </m:r>
                    <m:r>
                      <a:rPr lang="en-GB" sz="1200" b="0" i="1" smtClean="0">
                        <a:solidFill>
                          <a:schemeClr val="tx1"/>
                        </a:solidFill>
                        <a:latin typeface="Cambria Math" panose="02040503050406030204" pitchFamily="18" charset="0"/>
                      </a:rPr>
                      <m:t>&gt; </m:t>
                    </m:r>
                    <m:f>
                      <m:fPr>
                        <m:ctrlPr>
                          <a:rPr lang="en-GB" sz="1200" b="0" i="1" smtClean="0">
                            <a:solidFill>
                              <a:schemeClr val="tx1"/>
                            </a:solidFill>
                            <a:latin typeface="Cambria Math" panose="02040503050406030204" pitchFamily="18" charset="0"/>
                          </a:rPr>
                        </m:ctrlPr>
                      </m:fPr>
                      <m:num>
                        <m:r>
                          <a:rPr lang="en-GB" sz="1200" b="0" i="1" smtClean="0">
                            <a:solidFill>
                              <a:schemeClr val="tx1"/>
                            </a:solidFill>
                            <a:latin typeface="Cambria Math" panose="02040503050406030204" pitchFamily="18" charset="0"/>
                          </a:rPr>
                          <m:t>4</m:t>
                        </m:r>
                      </m:num>
                      <m:den>
                        <m:r>
                          <a:rPr lang="en-GB" sz="1200" b="0" i="1" smtClean="0">
                            <a:solidFill>
                              <a:schemeClr val="tx1"/>
                            </a:solidFill>
                            <a:latin typeface="Cambria Math" panose="02040503050406030204" pitchFamily="18" charset="0"/>
                          </a:rPr>
                          <m:t>𝑛</m:t>
                        </m:r>
                      </m:den>
                    </m:f>
                  </m:oMath>
                </a14:m>
                <a:r>
                  <a:rPr lang="en-GB" sz="1200" b="0" dirty="0">
                    <a:solidFill>
                      <a:schemeClr val="tx1"/>
                    </a:solidFill>
                  </a:rPr>
                  <a:t> is suggestive of a potentially influential case…</a:t>
                </a:r>
              </a:p>
              <a:p>
                <a:endParaRPr lang="en-GB" sz="1200" dirty="0">
                  <a:solidFill>
                    <a:schemeClr val="tx1"/>
                  </a:solidFill>
                </a:endParaRPr>
              </a:p>
              <a:p>
                <a:endParaRPr lang="en-GB" sz="1200" b="0" dirty="0">
                  <a:solidFill>
                    <a:schemeClr val="tx1"/>
                  </a:solidFill>
                </a:endParaRPr>
              </a:p>
              <a:p>
                <a:endParaRPr lang="en-GB" sz="1200" dirty="0">
                  <a:solidFill>
                    <a:schemeClr val="tx1"/>
                  </a:solidFill>
                </a:endParaRPr>
              </a:p>
              <a:p>
                <a:r>
                  <a:rPr lang="en-GB" sz="1200" b="0" dirty="0">
                    <a:solidFill>
                      <a:schemeClr val="tx1"/>
                    </a:solidFill>
                  </a:rPr>
                  <a:t>In our data, there are n = 300 cases:</a:t>
                </a:r>
              </a:p>
              <a:p>
                <a:endParaRPr lang="en-GB" sz="1200" dirty="0">
                  <a:solidFill>
                    <a:schemeClr val="tx1"/>
                  </a:solidFill>
                </a:endParaRPr>
              </a:p>
              <a:p>
                <a:pPr/>
                <a14:m>
                  <m:oMathPara xmlns:m="http://schemas.openxmlformats.org/officeDocument/2006/math">
                    <m:oMathParaPr>
                      <m:jc m:val="centerGroup"/>
                    </m:oMathParaPr>
                    <m:oMath xmlns:m="http://schemas.openxmlformats.org/officeDocument/2006/math">
                      <m:r>
                        <a:rPr lang="en-GB" sz="1200" i="1">
                          <a:solidFill>
                            <a:schemeClr val="tx1"/>
                          </a:solidFill>
                          <a:latin typeface="Cambria Math" panose="02040503050406030204" pitchFamily="18" charset="0"/>
                        </a:rPr>
                        <m:t>𝐶𝑜𝑜</m:t>
                      </m:r>
                      <m:sSup>
                        <m:sSupPr>
                          <m:ctrlPr>
                            <a:rPr lang="en-GB" sz="1200" i="1">
                              <a:solidFill>
                                <a:schemeClr val="tx1"/>
                              </a:solidFill>
                              <a:latin typeface="Cambria Math" panose="02040503050406030204" pitchFamily="18" charset="0"/>
                            </a:rPr>
                          </m:ctrlPr>
                        </m:sSupPr>
                        <m:e>
                          <m:r>
                            <a:rPr lang="en-GB" sz="1200" i="1">
                              <a:solidFill>
                                <a:schemeClr val="tx1"/>
                              </a:solidFill>
                              <a:latin typeface="Cambria Math" panose="02040503050406030204" pitchFamily="18" charset="0"/>
                            </a:rPr>
                            <m:t>𝑘</m:t>
                          </m:r>
                        </m:e>
                        <m:sup>
                          <m:r>
                            <a:rPr lang="en-GB" sz="1200" i="1">
                              <a:solidFill>
                                <a:schemeClr val="tx1"/>
                              </a:solidFill>
                              <a:latin typeface="Cambria Math" panose="02040503050406030204" pitchFamily="18" charset="0"/>
                            </a:rPr>
                            <m:t>′</m:t>
                          </m:r>
                        </m:sup>
                      </m:sSup>
                      <m:r>
                        <a:rPr lang="en-GB" sz="1200" i="1">
                          <a:solidFill>
                            <a:schemeClr val="tx1"/>
                          </a:solidFill>
                          <a:latin typeface="Cambria Math" panose="02040503050406030204" pitchFamily="18" charset="0"/>
                        </a:rPr>
                        <m:t>𝑠</m:t>
                      </m:r>
                      <m:r>
                        <a:rPr lang="en-GB" sz="1200" i="1">
                          <a:solidFill>
                            <a:schemeClr val="tx1"/>
                          </a:solidFill>
                          <a:latin typeface="Cambria Math" panose="02040503050406030204" pitchFamily="18" charset="0"/>
                        </a:rPr>
                        <m:t> </m:t>
                      </m:r>
                      <m:r>
                        <a:rPr lang="en-GB" sz="1200" i="1">
                          <a:solidFill>
                            <a:schemeClr val="tx1"/>
                          </a:solidFill>
                          <a:latin typeface="Cambria Math" panose="02040503050406030204" pitchFamily="18" charset="0"/>
                        </a:rPr>
                        <m:t>𝐷</m:t>
                      </m:r>
                      <m:r>
                        <a:rPr lang="en-GB" sz="1200" i="1">
                          <a:solidFill>
                            <a:schemeClr val="tx1"/>
                          </a:solidFill>
                          <a:latin typeface="Cambria Math" panose="02040503050406030204" pitchFamily="18" charset="0"/>
                        </a:rPr>
                        <m:t>&gt; </m:t>
                      </m:r>
                      <m:f>
                        <m:fPr>
                          <m:ctrlPr>
                            <a:rPr lang="en-GB" sz="1200" i="1">
                              <a:solidFill>
                                <a:schemeClr val="tx1"/>
                              </a:solidFill>
                              <a:latin typeface="Cambria Math" panose="02040503050406030204" pitchFamily="18" charset="0"/>
                            </a:rPr>
                          </m:ctrlPr>
                        </m:fPr>
                        <m:num>
                          <m:r>
                            <a:rPr lang="en-GB" sz="1200" i="1">
                              <a:solidFill>
                                <a:schemeClr val="tx1"/>
                              </a:solidFill>
                              <a:latin typeface="Cambria Math" panose="02040503050406030204" pitchFamily="18" charset="0"/>
                            </a:rPr>
                            <m:t>4</m:t>
                          </m:r>
                        </m:num>
                        <m:den>
                          <m:r>
                            <a:rPr lang="en-GB" sz="1200" b="0" i="1" smtClean="0">
                              <a:solidFill>
                                <a:schemeClr val="tx1"/>
                              </a:solidFill>
                              <a:latin typeface="Cambria Math" panose="02040503050406030204" pitchFamily="18" charset="0"/>
                            </a:rPr>
                            <m:t>300</m:t>
                          </m:r>
                        </m:den>
                      </m:f>
                      <m:r>
                        <a:rPr lang="en-GB" sz="1200" b="0" i="1" smtClean="0">
                          <a:solidFill>
                            <a:schemeClr val="tx1"/>
                          </a:solidFill>
                          <a:latin typeface="Cambria Math" panose="02040503050406030204" pitchFamily="18" charset="0"/>
                        </a:rPr>
                        <m:t>=0.013334</m:t>
                      </m:r>
                    </m:oMath>
                  </m:oMathPara>
                </a14:m>
                <a:endParaRPr lang="en-GB" sz="1200" dirty="0">
                  <a:solidFill>
                    <a:schemeClr val="tx1"/>
                  </a:solidFill>
                </a:endParaRPr>
              </a:p>
              <a:p>
                <a:endParaRPr lang="en-GB" sz="1200" dirty="0">
                  <a:solidFill>
                    <a:schemeClr val="tx1"/>
                  </a:solidFill>
                </a:endParaRPr>
              </a:p>
              <a:p>
                <a:r>
                  <a:rPr lang="en-GB" sz="1200" dirty="0">
                    <a:solidFill>
                      <a:schemeClr val="tx1"/>
                    </a:solidFill>
                  </a:rPr>
                  <a:t>Lets sort the data…</a:t>
                </a:r>
              </a:p>
              <a:p>
                <a:endParaRPr lang="en-GB" sz="1200" dirty="0">
                  <a:solidFill>
                    <a:schemeClr val="tx1"/>
                  </a:solidFill>
                </a:endParaRPr>
              </a:p>
              <a:p>
                <a:r>
                  <a:rPr lang="en-GB" sz="1200" dirty="0">
                    <a:solidFill>
                      <a:schemeClr val="tx1"/>
                    </a:solidFill>
                  </a:rPr>
                  <a:t>Now lets compute a new filter using recode into different variable…</a:t>
                </a:r>
                <a:endParaRPr lang="en-GB" sz="1200" b="0" dirty="0">
                  <a:solidFill>
                    <a:schemeClr val="tx1"/>
                  </a:solidFill>
                </a:endParaRPr>
              </a:p>
              <a:p>
                <a:endParaRPr lang="en-GB" sz="1200" dirty="0">
                  <a:solidFill>
                    <a:schemeClr val="tx1"/>
                  </a:solidFill>
                </a:endParaRPr>
              </a:p>
            </p:txBody>
          </p:sp>
        </mc:Choice>
        <mc:Fallback xmlns="">
          <p:sp>
            <p:nvSpPr>
              <p:cNvPr id="2" name="Rectangle 1">
                <a:extLst>
                  <a:ext uri="{FF2B5EF4-FFF2-40B4-BE49-F238E27FC236}">
                    <a16:creationId xmlns:a16="http://schemas.microsoft.com/office/drawing/2014/main" id="{A954F431-3B80-3EA8-E8CD-9FA07E09C253}"/>
                  </a:ext>
                </a:extLst>
              </p:cNvPr>
              <p:cNvSpPr>
                <a:spLocks noRot="1" noChangeAspect="1" noMove="1" noResize="1" noEditPoints="1" noAdjustHandles="1" noChangeArrowheads="1" noChangeShapeType="1" noTextEdit="1"/>
              </p:cNvSpPr>
              <p:nvPr/>
            </p:nvSpPr>
            <p:spPr>
              <a:xfrm>
                <a:off x="590550" y="1182205"/>
                <a:ext cx="3981449" cy="3723169"/>
              </a:xfrm>
              <a:prstGeom prst="rect">
                <a:avLst/>
              </a:prstGeom>
              <a:blipFill>
                <a:blip r:embed="rId3"/>
                <a:stretch>
                  <a:fillRect l="-153" t="-164"/>
                </a:stretch>
              </a:blipFill>
              <a:ln w="28575">
                <a:noFill/>
              </a:ln>
            </p:spPr>
            <p:txBody>
              <a:bodyPr/>
              <a:lstStyle/>
              <a:p>
                <a:r>
                  <a:rPr lang="en-GB">
                    <a:noFill/>
                  </a:rPr>
                  <a:t> </a:t>
                </a:r>
              </a:p>
            </p:txBody>
          </p:sp>
        </mc:Fallback>
      </mc:AlternateContent>
      <p:cxnSp>
        <p:nvCxnSpPr>
          <p:cNvPr id="16" name="Straight Connector 15">
            <a:extLst>
              <a:ext uri="{FF2B5EF4-FFF2-40B4-BE49-F238E27FC236}">
                <a16:creationId xmlns:a16="http://schemas.microsoft.com/office/drawing/2014/main" id="{4BFCA64A-4074-BD8E-9598-D7E3058C4301}"/>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63CCF2F6-3C4E-ACB1-856D-27F5DB9F11A7}"/>
              </a:ext>
            </a:extLst>
          </p:cNvPr>
          <p:cNvSpPr txBox="1">
            <a:spLocks/>
          </p:cNvSpPr>
          <p:nvPr/>
        </p:nvSpPr>
        <p:spPr>
          <a:xfrm>
            <a:off x="3362325" y="423043"/>
            <a:ext cx="5467350"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Correlation: Model outliers</a:t>
            </a:r>
            <a:endParaRPr lang="en-US" dirty="0"/>
          </a:p>
        </p:txBody>
      </p:sp>
      <p:sp>
        <p:nvSpPr>
          <p:cNvPr id="5" name="Arrow: Right 4">
            <a:extLst>
              <a:ext uri="{FF2B5EF4-FFF2-40B4-BE49-F238E27FC236}">
                <a16:creationId xmlns:a16="http://schemas.microsoft.com/office/drawing/2014/main" id="{6BC70DC8-BE9A-3134-C1A6-38F925CD7F66}"/>
              </a:ext>
            </a:extLst>
          </p:cNvPr>
          <p:cNvSpPr/>
          <p:nvPr/>
        </p:nvSpPr>
        <p:spPr>
          <a:xfrm>
            <a:off x="4884245" y="2559143"/>
            <a:ext cx="564055" cy="493046"/>
          </a:xfrm>
          <a:prstGeom prst="rightArrow">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6" name="Picture 5">
            <a:extLst>
              <a:ext uri="{FF2B5EF4-FFF2-40B4-BE49-F238E27FC236}">
                <a16:creationId xmlns:a16="http://schemas.microsoft.com/office/drawing/2014/main" id="{5768AB7A-0FE6-2DC4-3156-E3672716DB06}"/>
              </a:ext>
            </a:extLst>
          </p:cNvPr>
          <p:cNvPicPr>
            <a:picLocks noChangeAspect="1"/>
          </p:cNvPicPr>
          <p:nvPr/>
        </p:nvPicPr>
        <p:blipFill>
          <a:blip r:embed="rId4"/>
          <a:stretch>
            <a:fillRect/>
          </a:stretch>
        </p:blipFill>
        <p:spPr>
          <a:xfrm>
            <a:off x="5760546" y="1182205"/>
            <a:ext cx="5840904" cy="3247640"/>
          </a:xfrm>
          <a:prstGeom prst="rect">
            <a:avLst/>
          </a:prstGeom>
        </p:spPr>
      </p:pic>
    </p:spTree>
    <p:extLst>
      <p:ext uri="{BB962C8B-B14F-4D97-AF65-F5344CB8AC3E}">
        <p14:creationId xmlns:p14="http://schemas.microsoft.com/office/powerpoint/2010/main" val="2450972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84B99-3AA3-169E-2152-934FA590AA8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2B0624F6-60C8-D201-9B93-BB88BEAC5C32}"/>
                  </a:ext>
                </a:extLst>
              </p:cNvPr>
              <p:cNvSpPr/>
              <p:nvPr/>
            </p:nvSpPr>
            <p:spPr>
              <a:xfrm>
                <a:off x="590550" y="1182204"/>
                <a:ext cx="3981449" cy="4428019"/>
              </a:xfrm>
              <a:prstGeom prst="rect">
                <a:avLst/>
              </a:prstGeom>
              <a:solidFill>
                <a:srgbClr val="E0FAFA"/>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This will save a new variable into your dataset, the Cook’s distance for each observation.</a:t>
                </a:r>
              </a:p>
              <a:p>
                <a:endParaRPr lang="en-GB" sz="1200" dirty="0">
                  <a:solidFill>
                    <a:schemeClr val="tx1"/>
                  </a:solidFill>
                </a:endParaRPr>
              </a:p>
              <a:p>
                <a:r>
                  <a:rPr lang="en-GB" sz="1200" dirty="0">
                    <a:solidFill>
                      <a:schemeClr val="tx1"/>
                    </a:solidFill>
                  </a:rPr>
                  <a:t>Cook’s distance is a diagnostic measure of the influence of each datapoint on a linear relationship.</a:t>
                </a:r>
              </a:p>
              <a:p>
                <a:endParaRPr lang="en-GB" sz="1200" dirty="0">
                  <a:solidFill>
                    <a:schemeClr val="tx1"/>
                  </a:solidFill>
                </a:endParaRPr>
              </a:p>
              <a:p>
                <a14:m>
                  <m:oMath xmlns:m="http://schemas.openxmlformats.org/officeDocument/2006/math">
                    <m:r>
                      <a:rPr lang="en-GB" sz="1200" b="0" i="1" smtClean="0">
                        <a:solidFill>
                          <a:schemeClr val="tx1"/>
                        </a:solidFill>
                        <a:latin typeface="Cambria Math" panose="02040503050406030204" pitchFamily="18" charset="0"/>
                      </a:rPr>
                      <m:t>𝐶𝑜𝑜</m:t>
                    </m:r>
                    <m:sSup>
                      <m:sSupPr>
                        <m:ctrlPr>
                          <a:rPr lang="en-GB" sz="1200" b="0" i="1" smtClean="0">
                            <a:solidFill>
                              <a:schemeClr val="tx1"/>
                            </a:solidFill>
                            <a:latin typeface="Cambria Math" panose="02040503050406030204" pitchFamily="18" charset="0"/>
                          </a:rPr>
                        </m:ctrlPr>
                      </m:sSupPr>
                      <m:e>
                        <m:r>
                          <a:rPr lang="en-GB" sz="1200" b="0" i="1" smtClean="0">
                            <a:solidFill>
                              <a:schemeClr val="tx1"/>
                            </a:solidFill>
                            <a:latin typeface="Cambria Math" panose="02040503050406030204" pitchFamily="18" charset="0"/>
                          </a:rPr>
                          <m:t>𝑘</m:t>
                        </m:r>
                      </m:e>
                      <m:sup>
                        <m:r>
                          <a:rPr lang="en-GB" sz="1200" b="0" i="1" smtClean="0">
                            <a:solidFill>
                              <a:schemeClr val="tx1"/>
                            </a:solidFill>
                            <a:latin typeface="Cambria Math" panose="02040503050406030204" pitchFamily="18" charset="0"/>
                          </a:rPr>
                          <m:t>′</m:t>
                        </m:r>
                      </m:sup>
                    </m:sSup>
                    <m:r>
                      <a:rPr lang="en-GB" sz="1200" b="0" i="1" smtClean="0">
                        <a:solidFill>
                          <a:schemeClr val="tx1"/>
                        </a:solidFill>
                        <a:latin typeface="Cambria Math" panose="02040503050406030204" pitchFamily="18" charset="0"/>
                      </a:rPr>
                      <m:t>𝑠</m:t>
                    </m:r>
                    <m:r>
                      <a:rPr lang="en-GB" sz="1200" b="0" i="1"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𝐷</m:t>
                    </m:r>
                    <m:r>
                      <a:rPr lang="en-GB" sz="1200" b="0" i="1" smtClean="0">
                        <a:solidFill>
                          <a:schemeClr val="tx1"/>
                        </a:solidFill>
                        <a:latin typeface="Cambria Math" panose="02040503050406030204" pitchFamily="18" charset="0"/>
                      </a:rPr>
                      <m:t>&gt; </m:t>
                    </m:r>
                    <m:f>
                      <m:fPr>
                        <m:ctrlPr>
                          <a:rPr lang="en-GB" sz="1200" b="0" i="1" smtClean="0">
                            <a:solidFill>
                              <a:schemeClr val="tx1"/>
                            </a:solidFill>
                            <a:latin typeface="Cambria Math" panose="02040503050406030204" pitchFamily="18" charset="0"/>
                          </a:rPr>
                        </m:ctrlPr>
                      </m:fPr>
                      <m:num>
                        <m:r>
                          <a:rPr lang="en-GB" sz="1200" b="0" i="1" smtClean="0">
                            <a:solidFill>
                              <a:schemeClr val="tx1"/>
                            </a:solidFill>
                            <a:latin typeface="Cambria Math" panose="02040503050406030204" pitchFamily="18" charset="0"/>
                          </a:rPr>
                          <m:t>4</m:t>
                        </m:r>
                      </m:num>
                      <m:den>
                        <m:r>
                          <a:rPr lang="en-GB" sz="1200" b="0" i="1" smtClean="0">
                            <a:solidFill>
                              <a:schemeClr val="tx1"/>
                            </a:solidFill>
                            <a:latin typeface="Cambria Math" panose="02040503050406030204" pitchFamily="18" charset="0"/>
                          </a:rPr>
                          <m:t>𝑛</m:t>
                        </m:r>
                      </m:den>
                    </m:f>
                  </m:oMath>
                </a14:m>
                <a:r>
                  <a:rPr lang="en-GB" sz="1200" b="0" dirty="0">
                    <a:solidFill>
                      <a:schemeClr val="tx1"/>
                    </a:solidFill>
                  </a:rPr>
                  <a:t> is suggestive of a potentially influential case…</a:t>
                </a:r>
              </a:p>
              <a:p>
                <a:endParaRPr lang="en-GB" sz="1200" dirty="0">
                  <a:solidFill>
                    <a:schemeClr val="tx1"/>
                  </a:solidFill>
                </a:endParaRPr>
              </a:p>
              <a:p>
                <a:endParaRPr lang="en-GB" sz="1200" b="0" dirty="0">
                  <a:solidFill>
                    <a:schemeClr val="tx1"/>
                  </a:solidFill>
                </a:endParaRPr>
              </a:p>
              <a:p>
                <a:endParaRPr lang="en-GB" sz="1200" dirty="0">
                  <a:solidFill>
                    <a:schemeClr val="tx1"/>
                  </a:solidFill>
                </a:endParaRPr>
              </a:p>
              <a:p>
                <a:r>
                  <a:rPr lang="en-GB" sz="1200" b="0" dirty="0">
                    <a:solidFill>
                      <a:schemeClr val="tx1"/>
                    </a:solidFill>
                  </a:rPr>
                  <a:t>In our data, there are n = 300 cases:</a:t>
                </a:r>
              </a:p>
              <a:p>
                <a:endParaRPr lang="en-GB" sz="1200" dirty="0">
                  <a:solidFill>
                    <a:schemeClr val="tx1"/>
                  </a:solidFill>
                </a:endParaRPr>
              </a:p>
              <a:p>
                <a:pPr/>
                <a14:m>
                  <m:oMathPara xmlns:m="http://schemas.openxmlformats.org/officeDocument/2006/math">
                    <m:oMathParaPr>
                      <m:jc m:val="centerGroup"/>
                    </m:oMathParaPr>
                    <m:oMath xmlns:m="http://schemas.openxmlformats.org/officeDocument/2006/math">
                      <m:r>
                        <a:rPr lang="en-GB" sz="1200" i="1">
                          <a:solidFill>
                            <a:schemeClr val="tx1"/>
                          </a:solidFill>
                          <a:latin typeface="Cambria Math" panose="02040503050406030204" pitchFamily="18" charset="0"/>
                        </a:rPr>
                        <m:t>𝐶𝑜𝑜</m:t>
                      </m:r>
                      <m:sSup>
                        <m:sSupPr>
                          <m:ctrlPr>
                            <a:rPr lang="en-GB" sz="1200" i="1">
                              <a:solidFill>
                                <a:schemeClr val="tx1"/>
                              </a:solidFill>
                              <a:latin typeface="Cambria Math" panose="02040503050406030204" pitchFamily="18" charset="0"/>
                            </a:rPr>
                          </m:ctrlPr>
                        </m:sSupPr>
                        <m:e>
                          <m:r>
                            <a:rPr lang="en-GB" sz="1200" i="1">
                              <a:solidFill>
                                <a:schemeClr val="tx1"/>
                              </a:solidFill>
                              <a:latin typeface="Cambria Math" panose="02040503050406030204" pitchFamily="18" charset="0"/>
                            </a:rPr>
                            <m:t>𝑘</m:t>
                          </m:r>
                        </m:e>
                        <m:sup>
                          <m:r>
                            <a:rPr lang="en-GB" sz="1200" i="1">
                              <a:solidFill>
                                <a:schemeClr val="tx1"/>
                              </a:solidFill>
                              <a:latin typeface="Cambria Math" panose="02040503050406030204" pitchFamily="18" charset="0"/>
                            </a:rPr>
                            <m:t>′</m:t>
                          </m:r>
                        </m:sup>
                      </m:sSup>
                      <m:r>
                        <a:rPr lang="en-GB" sz="1200" i="1">
                          <a:solidFill>
                            <a:schemeClr val="tx1"/>
                          </a:solidFill>
                          <a:latin typeface="Cambria Math" panose="02040503050406030204" pitchFamily="18" charset="0"/>
                        </a:rPr>
                        <m:t>𝑠</m:t>
                      </m:r>
                      <m:r>
                        <a:rPr lang="en-GB" sz="1200" i="1">
                          <a:solidFill>
                            <a:schemeClr val="tx1"/>
                          </a:solidFill>
                          <a:latin typeface="Cambria Math" panose="02040503050406030204" pitchFamily="18" charset="0"/>
                        </a:rPr>
                        <m:t> </m:t>
                      </m:r>
                      <m:r>
                        <a:rPr lang="en-GB" sz="1200" i="1">
                          <a:solidFill>
                            <a:schemeClr val="tx1"/>
                          </a:solidFill>
                          <a:latin typeface="Cambria Math" panose="02040503050406030204" pitchFamily="18" charset="0"/>
                        </a:rPr>
                        <m:t>𝐷</m:t>
                      </m:r>
                      <m:r>
                        <a:rPr lang="en-GB" sz="1200" i="1">
                          <a:solidFill>
                            <a:schemeClr val="tx1"/>
                          </a:solidFill>
                          <a:latin typeface="Cambria Math" panose="02040503050406030204" pitchFamily="18" charset="0"/>
                        </a:rPr>
                        <m:t>&gt; </m:t>
                      </m:r>
                      <m:f>
                        <m:fPr>
                          <m:ctrlPr>
                            <a:rPr lang="en-GB" sz="1200" i="1">
                              <a:solidFill>
                                <a:schemeClr val="tx1"/>
                              </a:solidFill>
                              <a:latin typeface="Cambria Math" panose="02040503050406030204" pitchFamily="18" charset="0"/>
                            </a:rPr>
                          </m:ctrlPr>
                        </m:fPr>
                        <m:num>
                          <m:r>
                            <a:rPr lang="en-GB" sz="1200" i="1">
                              <a:solidFill>
                                <a:schemeClr val="tx1"/>
                              </a:solidFill>
                              <a:latin typeface="Cambria Math" panose="02040503050406030204" pitchFamily="18" charset="0"/>
                            </a:rPr>
                            <m:t>4</m:t>
                          </m:r>
                        </m:num>
                        <m:den>
                          <m:r>
                            <a:rPr lang="en-GB" sz="1200" b="0" i="1" smtClean="0">
                              <a:solidFill>
                                <a:schemeClr val="tx1"/>
                              </a:solidFill>
                              <a:latin typeface="Cambria Math" panose="02040503050406030204" pitchFamily="18" charset="0"/>
                            </a:rPr>
                            <m:t>300</m:t>
                          </m:r>
                        </m:den>
                      </m:f>
                      <m:r>
                        <a:rPr lang="en-GB" sz="1200" b="0" i="1" smtClean="0">
                          <a:solidFill>
                            <a:schemeClr val="tx1"/>
                          </a:solidFill>
                          <a:latin typeface="Cambria Math" panose="02040503050406030204" pitchFamily="18" charset="0"/>
                        </a:rPr>
                        <m:t>=0.013334</m:t>
                      </m:r>
                    </m:oMath>
                  </m:oMathPara>
                </a14:m>
                <a:endParaRPr lang="en-GB" sz="1200" dirty="0">
                  <a:solidFill>
                    <a:schemeClr val="tx1"/>
                  </a:solidFill>
                </a:endParaRPr>
              </a:p>
              <a:p>
                <a:endParaRPr lang="en-GB" sz="1200" dirty="0">
                  <a:solidFill>
                    <a:schemeClr val="tx1"/>
                  </a:solidFill>
                </a:endParaRPr>
              </a:p>
              <a:p>
                <a:r>
                  <a:rPr lang="en-GB" sz="1200" dirty="0">
                    <a:solidFill>
                      <a:schemeClr val="tx1"/>
                    </a:solidFill>
                  </a:rPr>
                  <a:t>Lets sort the data…</a:t>
                </a:r>
              </a:p>
              <a:p>
                <a:endParaRPr lang="en-GB" sz="1200" dirty="0">
                  <a:solidFill>
                    <a:schemeClr val="tx1"/>
                  </a:solidFill>
                </a:endParaRPr>
              </a:p>
              <a:p>
                <a:r>
                  <a:rPr lang="en-GB" sz="1200" dirty="0">
                    <a:solidFill>
                      <a:schemeClr val="tx1"/>
                    </a:solidFill>
                  </a:rPr>
                  <a:t>Now lets compute a new filter using recode into different variable…</a:t>
                </a:r>
              </a:p>
              <a:p>
                <a:endParaRPr lang="en-GB" sz="1200" b="0" dirty="0">
                  <a:solidFill>
                    <a:schemeClr val="tx1"/>
                  </a:solidFill>
                </a:endParaRPr>
              </a:p>
              <a:p>
                <a:r>
                  <a:rPr lang="en-GB" sz="1200" dirty="0">
                    <a:solidFill>
                      <a:schemeClr val="tx1"/>
                    </a:solidFill>
                  </a:rPr>
                  <a:t>Finally, lets check the correlation without these influential cases using the filter variable and 95% bootstrapped confidence intervals.</a:t>
                </a:r>
                <a:endParaRPr lang="en-GB" sz="1200" b="0" dirty="0">
                  <a:solidFill>
                    <a:schemeClr val="tx1"/>
                  </a:solidFill>
                </a:endParaRPr>
              </a:p>
              <a:p>
                <a:endParaRPr lang="en-GB" sz="1200" dirty="0">
                  <a:solidFill>
                    <a:schemeClr val="tx1"/>
                  </a:solidFill>
                </a:endParaRPr>
              </a:p>
            </p:txBody>
          </p:sp>
        </mc:Choice>
        <mc:Fallback xmlns="">
          <p:sp>
            <p:nvSpPr>
              <p:cNvPr id="2" name="Rectangle 1">
                <a:extLst>
                  <a:ext uri="{FF2B5EF4-FFF2-40B4-BE49-F238E27FC236}">
                    <a16:creationId xmlns:a16="http://schemas.microsoft.com/office/drawing/2014/main" id="{2B0624F6-60C8-D201-9B93-BB88BEAC5C32}"/>
                  </a:ext>
                </a:extLst>
              </p:cNvPr>
              <p:cNvSpPr>
                <a:spLocks noRot="1" noChangeAspect="1" noMove="1" noResize="1" noEditPoints="1" noAdjustHandles="1" noChangeArrowheads="1" noChangeShapeType="1" noTextEdit="1"/>
              </p:cNvSpPr>
              <p:nvPr/>
            </p:nvSpPr>
            <p:spPr>
              <a:xfrm>
                <a:off x="590550" y="1182204"/>
                <a:ext cx="3981449" cy="4428019"/>
              </a:xfrm>
              <a:prstGeom prst="rect">
                <a:avLst/>
              </a:prstGeom>
              <a:blipFill>
                <a:blip r:embed="rId3"/>
                <a:stretch>
                  <a:fillRect l="-153" t="-138"/>
                </a:stretch>
              </a:blipFill>
              <a:ln w="28575">
                <a:noFill/>
              </a:ln>
            </p:spPr>
            <p:txBody>
              <a:bodyPr/>
              <a:lstStyle/>
              <a:p>
                <a:r>
                  <a:rPr lang="en-GB">
                    <a:noFill/>
                  </a:rPr>
                  <a:t> </a:t>
                </a:r>
              </a:p>
            </p:txBody>
          </p:sp>
        </mc:Fallback>
      </mc:AlternateContent>
      <p:cxnSp>
        <p:nvCxnSpPr>
          <p:cNvPr id="16" name="Straight Connector 15">
            <a:extLst>
              <a:ext uri="{FF2B5EF4-FFF2-40B4-BE49-F238E27FC236}">
                <a16:creationId xmlns:a16="http://schemas.microsoft.com/office/drawing/2014/main" id="{664DD710-6C21-FA7D-5A7B-BCD75587D16C}"/>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031B781A-32C5-9525-4961-61878F690631}"/>
              </a:ext>
            </a:extLst>
          </p:cNvPr>
          <p:cNvSpPr txBox="1">
            <a:spLocks/>
          </p:cNvSpPr>
          <p:nvPr/>
        </p:nvSpPr>
        <p:spPr>
          <a:xfrm>
            <a:off x="3362325" y="423043"/>
            <a:ext cx="5467350"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Correlation: Model outliers</a:t>
            </a:r>
            <a:endParaRPr lang="en-US" dirty="0"/>
          </a:p>
        </p:txBody>
      </p:sp>
      <p:sp>
        <p:nvSpPr>
          <p:cNvPr id="5" name="Arrow: Right 4">
            <a:extLst>
              <a:ext uri="{FF2B5EF4-FFF2-40B4-BE49-F238E27FC236}">
                <a16:creationId xmlns:a16="http://schemas.microsoft.com/office/drawing/2014/main" id="{C3B8C29B-5F6D-3BE1-B16C-C5018AF51AD6}"/>
              </a:ext>
            </a:extLst>
          </p:cNvPr>
          <p:cNvSpPr/>
          <p:nvPr/>
        </p:nvSpPr>
        <p:spPr>
          <a:xfrm>
            <a:off x="4884245" y="2559143"/>
            <a:ext cx="564055" cy="493046"/>
          </a:xfrm>
          <a:prstGeom prst="rightArrow">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6" name="Picture 5">
            <a:extLst>
              <a:ext uri="{FF2B5EF4-FFF2-40B4-BE49-F238E27FC236}">
                <a16:creationId xmlns:a16="http://schemas.microsoft.com/office/drawing/2014/main" id="{55B23227-5C78-6153-87EC-AA46C3166153}"/>
              </a:ext>
            </a:extLst>
          </p:cNvPr>
          <p:cNvPicPr>
            <a:picLocks noChangeAspect="1"/>
          </p:cNvPicPr>
          <p:nvPr/>
        </p:nvPicPr>
        <p:blipFill>
          <a:blip r:embed="rId4"/>
          <a:srcRect b="47156"/>
          <a:stretch>
            <a:fillRect/>
          </a:stretch>
        </p:blipFill>
        <p:spPr>
          <a:xfrm>
            <a:off x="5744031" y="1182204"/>
            <a:ext cx="6012993" cy="1998124"/>
          </a:xfrm>
          <a:prstGeom prst="rect">
            <a:avLst/>
          </a:prstGeom>
        </p:spPr>
      </p:pic>
      <p:pic>
        <p:nvPicPr>
          <p:cNvPr id="8" name="Picture 7">
            <a:extLst>
              <a:ext uri="{FF2B5EF4-FFF2-40B4-BE49-F238E27FC236}">
                <a16:creationId xmlns:a16="http://schemas.microsoft.com/office/drawing/2014/main" id="{C3D08190-050B-42AC-59D6-655A601896F9}"/>
              </a:ext>
            </a:extLst>
          </p:cNvPr>
          <p:cNvPicPr>
            <a:picLocks noChangeAspect="1"/>
          </p:cNvPicPr>
          <p:nvPr/>
        </p:nvPicPr>
        <p:blipFill>
          <a:blip r:embed="rId5"/>
          <a:srcRect b="47787"/>
          <a:stretch>
            <a:fillRect/>
          </a:stretch>
        </p:blipFill>
        <p:spPr>
          <a:xfrm>
            <a:off x="5755170" y="3635974"/>
            <a:ext cx="5990713" cy="1974249"/>
          </a:xfrm>
          <a:prstGeom prst="rect">
            <a:avLst/>
          </a:prstGeom>
        </p:spPr>
      </p:pic>
    </p:spTree>
    <p:extLst>
      <p:ext uri="{BB962C8B-B14F-4D97-AF65-F5344CB8AC3E}">
        <p14:creationId xmlns:p14="http://schemas.microsoft.com/office/powerpoint/2010/main" val="1237102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ED7CC-A6B1-31AB-0704-B137172A931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B709697-FC7E-32F9-6F68-F41E90C13725}"/>
              </a:ext>
            </a:extLst>
          </p:cNvPr>
          <p:cNvPicPr>
            <a:picLocks noChangeAspect="1"/>
          </p:cNvPicPr>
          <p:nvPr/>
        </p:nvPicPr>
        <p:blipFill>
          <a:blip r:embed="rId3"/>
          <a:srcRect l="27957" r="13978"/>
          <a:stretch>
            <a:fillRect/>
          </a:stretch>
        </p:blipFill>
        <p:spPr>
          <a:xfrm>
            <a:off x="190500" y="831850"/>
            <a:ext cx="3073400" cy="5293078"/>
          </a:xfrm>
          <a:prstGeom prst="rect">
            <a:avLst/>
          </a:prstGeom>
        </p:spPr>
      </p:pic>
      <p:cxnSp>
        <p:nvCxnSpPr>
          <p:cNvPr id="16" name="Straight Connector 15">
            <a:extLst>
              <a:ext uri="{FF2B5EF4-FFF2-40B4-BE49-F238E27FC236}">
                <a16:creationId xmlns:a16="http://schemas.microsoft.com/office/drawing/2014/main" id="{4DE78B38-1CD6-36A8-EB36-A27696CD4D4C}"/>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FDA90AEC-D447-EF28-6319-D750AADD4A48}"/>
              </a:ext>
            </a:extLst>
          </p:cNvPr>
          <p:cNvSpPr txBox="1">
            <a:spLocks/>
          </p:cNvSpPr>
          <p:nvPr/>
        </p:nvSpPr>
        <p:spPr>
          <a:xfrm>
            <a:off x="2752725" y="423043"/>
            <a:ext cx="6686550"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Correlations and robust reporting</a:t>
            </a:r>
            <a:endParaRPr lang="en-US" dirty="0"/>
          </a:p>
        </p:txBody>
      </p:sp>
      <mc:AlternateContent xmlns:mc="http://schemas.openxmlformats.org/markup-compatibility/2006" xmlns:a14="http://schemas.microsoft.com/office/drawing/2010/main">
        <mc:Choice Requires="a14">
          <p:sp>
            <p:nvSpPr>
              <p:cNvPr id="3" name="Speech Bubble: Rectangle with Corners Rounded 2">
                <a:extLst>
                  <a:ext uri="{FF2B5EF4-FFF2-40B4-BE49-F238E27FC236}">
                    <a16:creationId xmlns:a16="http://schemas.microsoft.com/office/drawing/2014/main" id="{847AD445-BF08-A493-BF8B-A8F177C4CB43}"/>
                  </a:ext>
                </a:extLst>
              </p:cNvPr>
              <p:cNvSpPr/>
              <p:nvPr/>
            </p:nvSpPr>
            <p:spPr>
              <a:xfrm>
                <a:off x="3145154" y="1162629"/>
                <a:ext cx="6976746" cy="3971346"/>
              </a:xfrm>
              <a:prstGeom prst="wedgeRoundRectCallout">
                <a:avLst>
                  <a:gd name="adj1" fmla="val -67325"/>
                  <a:gd name="adj2" fmla="val -8933"/>
                  <a:gd name="adj3" fmla="val 16667"/>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A </a:t>
                </a:r>
                <a:r>
                  <a:rPr lang="en-GB" sz="1600" b="1" dirty="0">
                    <a:solidFill>
                      <a:schemeClr val="tx1"/>
                    </a:solidFill>
                  </a:rPr>
                  <a:t>significant</a:t>
                </a:r>
                <a:r>
                  <a:rPr lang="en-GB" sz="1600" dirty="0">
                    <a:solidFill>
                      <a:schemeClr val="tx1"/>
                    </a:solidFill>
                  </a:rPr>
                  <a:t> correlation is observed between </a:t>
                </a:r>
                <a:r>
                  <a:rPr lang="en-GB" sz="1600" dirty="0" err="1">
                    <a:solidFill>
                      <a:schemeClr val="tx1"/>
                    </a:solidFill>
                  </a:rPr>
                  <a:t>educational_performance_project</a:t>
                </a:r>
                <a:r>
                  <a:rPr lang="en-GB" sz="1600" dirty="0">
                    <a:solidFill>
                      <a:schemeClr val="tx1"/>
                    </a:solidFill>
                  </a:rPr>
                  <a:t> and </a:t>
                </a:r>
                <a:r>
                  <a:rPr lang="en-GB" sz="1600" dirty="0" err="1">
                    <a:solidFill>
                      <a:schemeClr val="tx1"/>
                    </a:solidFill>
                  </a:rPr>
                  <a:t>spatial_composite</a:t>
                </a:r>
                <a:r>
                  <a:rPr lang="en-GB" sz="1600" dirty="0">
                    <a:solidFill>
                      <a:schemeClr val="tx1"/>
                    </a:solidFill>
                  </a:rPr>
                  <a:t>, </a:t>
                </a:r>
                <a:r>
                  <a:rPr lang="en-GB" sz="1600" b="1" i="1" dirty="0">
                    <a:solidFill>
                      <a:schemeClr val="tx1"/>
                    </a:solidFill>
                  </a:rPr>
                  <a:t>r</a:t>
                </a:r>
                <a:r>
                  <a:rPr lang="en-GB" sz="1600" b="1" dirty="0">
                    <a:solidFill>
                      <a:schemeClr val="tx1"/>
                    </a:solidFill>
                  </a:rPr>
                  <a:t> = .798</a:t>
                </a:r>
                <a:r>
                  <a:rPr lang="en-GB" sz="1600" dirty="0">
                    <a:solidFill>
                      <a:schemeClr val="tx1"/>
                    </a:solidFill>
                  </a:rPr>
                  <a:t>, </a:t>
                </a:r>
                <a:r>
                  <a:rPr lang="en-GB" sz="1600" b="1" i="1" dirty="0">
                    <a:solidFill>
                      <a:schemeClr val="tx1"/>
                    </a:solidFill>
                  </a:rPr>
                  <a:t>p</a:t>
                </a:r>
                <a:r>
                  <a:rPr lang="en-GB" sz="1600" b="1" dirty="0">
                    <a:solidFill>
                      <a:schemeClr val="tx1"/>
                    </a:solidFill>
                  </a:rPr>
                  <a:t> &lt; .001</a:t>
                </a:r>
                <a:r>
                  <a:rPr lang="en-GB" sz="1600" dirty="0">
                    <a:solidFill>
                      <a:schemeClr val="tx1"/>
                    </a:solidFill>
                  </a:rPr>
                  <a:t>.</a:t>
                </a:r>
              </a:p>
              <a:p>
                <a:pPr algn="ctr"/>
                <a:endParaRPr lang="en-GB" sz="1600" dirty="0">
                  <a:solidFill>
                    <a:schemeClr val="tx1"/>
                  </a:solidFill>
                </a:endParaRPr>
              </a:p>
              <a:p>
                <a:pPr algn="ctr"/>
                <a:r>
                  <a:rPr lang="en-GB" sz="1600" dirty="0">
                    <a:solidFill>
                      <a:schemeClr val="tx1"/>
                    </a:solidFill>
                  </a:rPr>
                  <a:t>A strong, significant linear correlation was observed between educational performance on the project and the composite spatial intelligence score, </a:t>
                </a:r>
                <a:r>
                  <a:rPr lang="en-GB" sz="1600" i="1" dirty="0">
                    <a:solidFill>
                      <a:schemeClr val="tx1"/>
                    </a:solidFill>
                  </a:rPr>
                  <a:t>r</a:t>
                </a:r>
                <a:r>
                  <a:rPr lang="en-GB" sz="1600" dirty="0">
                    <a:solidFill>
                      <a:schemeClr val="tx1"/>
                    </a:solidFill>
                  </a:rPr>
                  <a:t> = .798, </a:t>
                </a:r>
                <a:r>
                  <a:rPr lang="en-GB" sz="1600" i="1" dirty="0">
                    <a:solidFill>
                      <a:schemeClr val="tx1"/>
                    </a:solidFill>
                  </a:rPr>
                  <a:t>p</a:t>
                </a:r>
                <a:r>
                  <a:rPr lang="en-GB" sz="1600" dirty="0">
                    <a:solidFill>
                      <a:schemeClr val="tx1"/>
                    </a:solidFill>
                  </a:rPr>
                  <a:t> &lt; .001, </a:t>
                </a:r>
                <a:r>
                  <a:rPr lang="en-GB" sz="1600" i="1" dirty="0">
                    <a:solidFill>
                      <a:schemeClr val="tx1"/>
                    </a:solidFill>
                  </a:rPr>
                  <a:t>n</a:t>
                </a:r>
                <a:r>
                  <a:rPr lang="en-GB" sz="1600" dirty="0">
                    <a:solidFill>
                      <a:schemeClr val="tx1"/>
                    </a:solidFill>
                  </a:rPr>
                  <a:t> = 300, 95% CI [.755, .838]. The assumption of linearity was checked through a visual scatterplot inspection, and comparison of linear, quadratic, and cubic lines of best fit which all provided an R</a:t>
                </a:r>
                <a:r>
                  <a:rPr lang="en-GB" sz="1600" baseline="30000" dirty="0">
                    <a:solidFill>
                      <a:schemeClr val="tx1"/>
                    </a:solidFill>
                  </a:rPr>
                  <a:t>2</a:t>
                </a:r>
                <a:r>
                  <a:rPr lang="en-GB" sz="1600" dirty="0">
                    <a:solidFill>
                      <a:schemeClr val="tx1"/>
                    </a:solidFill>
                  </a:rPr>
                  <a:t> value of  0.637</a:t>
                </a:r>
                <a:r>
                  <a:rPr lang="en-US" sz="1600" dirty="0">
                    <a:solidFill>
                      <a:schemeClr val="tx1"/>
                    </a:solidFill>
                  </a:rPr>
                  <a:t>, indicating no meaningful improvement from higher-order terms</a:t>
                </a:r>
                <a:r>
                  <a:rPr lang="en-GB" sz="1600" dirty="0">
                    <a:solidFill>
                      <a:schemeClr val="tx1"/>
                    </a:solidFill>
                  </a:rPr>
                  <a:t>. Further, this result was robust to the removal of influential cases (n = 14), which were defined as Cook’s D </a:t>
                </a:r>
                <a14:m>
                  <m:oMath xmlns:m="http://schemas.openxmlformats.org/officeDocument/2006/math">
                    <m:r>
                      <a:rPr kumimoji="0" lang="en-GB"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&gt; </m:t>
                    </m:r>
                    <m:f>
                      <m:fPr>
                        <m:ctrlPr>
                          <a:rPr kumimoji="0" lang="en-GB"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GB"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4</m:t>
                        </m:r>
                      </m:num>
                      <m:den>
                        <m:r>
                          <a:rPr kumimoji="0" lang="en-GB"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den>
                    </m:f>
                  </m:oMath>
                </a14:m>
                <a:r>
                  <a:rPr lang="en-GB" sz="1600" dirty="0">
                    <a:solidFill>
                      <a:schemeClr val="tx1"/>
                    </a:solidFill>
                  </a:rPr>
                  <a:t>. After removal of influential cases, the observed correlation, </a:t>
                </a:r>
                <a:r>
                  <a:rPr lang="en-GB" sz="1600" i="1" dirty="0">
                    <a:solidFill>
                      <a:schemeClr val="tx1"/>
                    </a:solidFill>
                  </a:rPr>
                  <a:t>r</a:t>
                </a:r>
                <a:r>
                  <a:rPr lang="en-GB" sz="1600" dirty="0">
                    <a:solidFill>
                      <a:schemeClr val="tx1"/>
                    </a:solidFill>
                  </a:rPr>
                  <a:t> = .823, </a:t>
                </a:r>
                <a:r>
                  <a:rPr lang="en-GB" sz="1600" i="1" dirty="0">
                    <a:solidFill>
                      <a:schemeClr val="tx1"/>
                    </a:solidFill>
                  </a:rPr>
                  <a:t>p</a:t>
                </a:r>
                <a:r>
                  <a:rPr lang="en-GB" sz="1600" dirty="0">
                    <a:solidFill>
                      <a:schemeClr val="tx1"/>
                    </a:solidFill>
                  </a:rPr>
                  <a:t> &lt; .001, 95%CI [.781, .858] was not significantly different to the full sample observation, which is inferred by overlapping bootstrapped 95% confidence intervals.</a:t>
                </a:r>
              </a:p>
            </p:txBody>
          </p:sp>
        </mc:Choice>
        <mc:Fallback xmlns="">
          <p:sp>
            <p:nvSpPr>
              <p:cNvPr id="3" name="Speech Bubble: Rectangle with Corners Rounded 2">
                <a:extLst>
                  <a:ext uri="{FF2B5EF4-FFF2-40B4-BE49-F238E27FC236}">
                    <a16:creationId xmlns:a16="http://schemas.microsoft.com/office/drawing/2014/main" id="{847AD445-BF08-A493-BF8B-A8F177C4CB43}"/>
                  </a:ext>
                </a:extLst>
              </p:cNvPr>
              <p:cNvSpPr>
                <a:spLocks noRot="1" noChangeAspect="1" noMove="1" noResize="1" noEditPoints="1" noAdjustHandles="1" noChangeArrowheads="1" noChangeShapeType="1" noTextEdit="1"/>
              </p:cNvSpPr>
              <p:nvPr/>
            </p:nvSpPr>
            <p:spPr>
              <a:xfrm>
                <a:off x="3145154" y="1162629"/>
                <a:ext cx="6976746" cy="3971346"/>
              </a:xfrm>
              <a:prstGeom prst="wedgeRoundRectCallout">
                <a:avLst>
                  <a:gd name="adj1" fmla="val -67325"/>
                  <a:gd name="adj2" fmla="val -8933"/>
                  <a:gd name="adj3" fmla="val 16667"/>
                </a:avLst>
              </a:prstGeom>
              <a:blipFill>
                <a:blip r:embed="rId4"/>
                <a:stretch>
                  <a:fillRect/>
                </a:stretch>
              </a:blipFill>
              <a:ln w="28575">
                <a:solidFill>
                  <a:srgbClr val="A39461"/>
                </a:solidFill>
              </a:ln>
            </p:spPr>
            <p:txBody>
              <a:bodyPr/>
              <a:lstStyle/>
              <a:p>
                <a:r>
                  <a:rPr lang="en-GB">
                    <a:noFill/>
                  </a:rPr>
                  <a:t> </a:t>
                </a:r>
              </a:p>
            </p:txBody>
          </p:sp>
        </mc:Fallback>
      </mc:AlternateContent>
    </p:spTree>
    <p:extLst>
      <p:ext uri="{BB962C8B-B14F-4D97-AF65-F5344CB8AC3E}">
        <p14:creationId xmlns:p14="http://schemas.microsoft.com/office/powerpoint/2010/main" val="1159941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909AE-6ED9-E68D-E119-88F380CC861E}"/>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899A61DF-B686-12B9-7700-FAA4F13D8316}"/>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5441405E-C7E1-280D-C632-63FE229A47D8}"/>
              </a:ext>
            </a:extLst>
          </p:cNvPr>
          <p:cNvSpPr txBox="1">
            <a:spLocks/>
          </p:cNvSpPr>
          <p:nvPr/>
        </p:nvSpPr>
        <p:spPr>
          <a:xfrm>
            <a:off x="815788" y="423043"/>
            <a:ext cx="10560424"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Statistical robustness and the garden of forking paths</a:t>
            </a:r>
            <a:endParaRPr lang="en-US" dirty="0"/>
          </a:p>
        </p:txBody>
      </p:sp>
      <p:pic>
        <p:nvPicPr>
          <p:cNvPr id="11" name="Picture 10">
            <a:extLst>
              <a:ext uri="{FF2B5EF4-FFF2-40B4-BE49-F238E27FC236}">
                <a16:creationId xmlns:a16="http://schemas.microsoft.com/office/drawing/2014/main" id="{B357A76E-FDA7-6DE8-7E2B-7FE08A7AE8FA}"/>
              </a:ext>
            </a:extLst>
          </p:cNvPr>
          <p:cNvPicPr>
            <a:picLocks noChangeAspect="1"/>
          </p:cNvPicPr>
          <p:nvPr/>
        </p:nvPicPr>
        <p:blipFill>
          <a:blip r:embed="rId3"/>
          <a:srcRect l="2817" t="2619" r="2641" b="2865"/>
          <a:stretch>
            <a:fillRect/>
          </a:stretch>
        </p:blipFill>
        <p:spPr>
          <a:xfrm>
            <a:off x="3693459" y="1162629"/>
            <a:ext cx="4814047" cy="4520995"/>
          </a:xfrm>
          <a:prstGeom prst="roundRect">
            <a:avLst>
              <a:gd name="adj" fmla="val 5563"/>
            </a:avLst>
          </a:prstGeom>
        </p:spPr>
      </p:pic>
    </p:spTree>
    <p:extLst>
      <p:ext uri="{BB962C8B-B14F-4D97-AF65-F5344CB8AC3E}">
        <p14:creationId xmlns:p14="http://schemas.microsoft.com/office/powerpoint/2010/main" val="9566864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026DC-2023-DC50-5339-A0272D662F0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33EF3CD-A9B2-3F50-A742-AB2BB40CAF77}"/>
              </a:ext>
            </a:extLst>
          </p:cNvPr>
          <p:cNvPicPr>
            <a:picLocks noChangeAspect="1"/>
          </p:cNvPicPr>
          <p:nvPr/>
        </p:nvPicPr>
        <p:blipFill>
          <a:blip r:embed="rId3"/>
          <a:srcRect l="27957" r="13978"/>
          <a:stretch>
            <a:fillRect/>
          </a:stretch>
        </p:blipFill>
        <p:spPr>
          <a:xfrm>
            <a:off x="190500" y="831850"/>
            <a:ext cx="3073400" cy="5293078"/>
          </a:xfrm>
          <a:prstGeom prst="rect">
            <a:avLst/>
          </a:prstGeom>
        </p:spPr>
      </p:pic>
      <p:cxnSp>
        <p:nvCxnSpPr>
          <p:cNvPr id="16" name="Straight Connector 15">
            <a:extLst>
              <a:ext uri="{FF2B5EF4-FFF2-40B4-BE49-F238E27FC236}">
                <a16:creationId xmlns:a16="http://schemas.microsoft.com/office/drawing/2014/main" id="{54F5A50F-CF43-D6D8-997C-7C10321FDE94}"/>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438A14E9-9F70-8B17-E573-A0930D60C26D}"/>
              </a:ext>
            </a:extLst>
          </p:cNvPr>
          <p:cNvSpPr txBox="1">
            <a:spLocks/>
          </p:cNvSpPr>
          <p:nvPr/>
        </p:nvSpPr>
        <p:spPr>
          <a:xfrm>
            <a:off x="4400550" y="423043"/>
            <a:ext cx="3390900"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Workshop note!</a:t>
            </a:r>
            <a:endParaRPr lang="en-US" dirty="0"/>
          </a:p>
        </p:txBody>
      </p:sp>
      <p:sp>
        <p:nvSpPr>
          <p:cNvPr id="3" name="Speech Bubble: Rectangle with Corners Rounded 2">
            <a:extLst>
              <a:ext uri="{FF2B5EF4-FFF2-40B4-BE49-F238E27FC236}">
                <a16:creationId xmlns:a16="http://schemas.microsoft.com/office/drawing/2014/main" id="{F103F593-B48D-C210-98F4-64A20B6CA961}"/>
              </a:ext>
            </a:extLst>
          </p:cNvPr>
          <p:cNvSpPr/>
          <p:nvPr/>
        </p:nvSpPr>
        <p:spPr>
          <a:xfrm>
            <a:off x="3145154" y="1162630"/>
            <a:ext cx="6976746" cy="920167"/>
          </a:xfrm>
          <a:prstGeom prst="wedgeRoundRectCallout">
            <a:avLst>
              <a:gd name="adj1" fmla="val -66642"/>
              <a:gd name="adj2" fmla="val 133078"/>
              <a:gd name="adj3" fmla="val 16667"/>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From now on, we are going to review several statistical models. Each has its own model assumptions, just like the correlation. We wont review all of these (just one more), but if you are ever doing a statistical test, you should be thorough!</a:t>
            </a:r>
          </a:p>
        </p:txBody>
      </p:sp>
      <p:pic>
        <p:nvPicPr>
          <p:cNvPr id="4" name="Graphic 3" descr="Warning with solid fill">
            <a:extLst>
              <a:ext uri="{FF2B5EF4-FFF2-40B4-BE49-F238E27FC236}">
                <a16:creationId xmlns:a16="http://schemas.microsoft.com/office/drawing/2014/main" id="{F674B726-AD9E-78C2-B160-379F9CBD41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50642" y="2426676"/>
            <a:ext cx="3354372" cy="3354372"/>
          </a:xfrm>
          <a:prstGeom prst="rect">
            <a:avLst/>
          </a:prstGeom>
        </p:spPr>
      </p:pic>
    </p:spTree>
    <p:extLst>
      <p:ext uri="{BB962C8B-B14F-4D97-AF65-F5344CB8AC3E}">
        <p14:creationId xmlns:p14="http://schemas.microsoft.com/office/powerpoint/2010/main" val="1245015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A266D-31A7-29FF-4AF0-36BDDCC1B57C}"/>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30B96C7B-BD0A-F275-6D0B-6A27B6DF817F}"/>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1CBA50D3-0044-AD46-18F9-E105518A4C50}"/>
              </a:ext>
            </a:extLst>
          </p:cNvPr>
          <p:cNvSpPr txBox="1">
            <a:spLocks/>
          </p:cNvSpPr>
          <p:nvPr/>
        </p:nvSpPr>
        <p:spPr>
          <a:xfrm>
            <a:off x="4181475" y="423043"/>
            <a:ext cx="3829050"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Linear regression</a:t>
            </a:r>
            <a:endParaRPr lang="en-US" dirty="0"/>
          </a:p>
        </p:txBody>
      </p:sp>
      <p:pic>
        <p:nvPicPr>
          <p:cNvPr id="2" name="Picture 1">
            <a:extLst>
              <a:ext uri="{FF2B5EF4-FFF2-40B4-BE49-F238E27FC236}">
                <a16:creationId xmlns:a16="http://schemas.microsoft.com/office/drawing/2014/main" id="{23EBAF0F-4146-D1AB-A5AE-BC8E0426C4BE}"/>
              </a:ext>
            </a:extLst>
          </p:cNvPr>
          <p:cNvPicPr>
            <a:picLocks noChangeAspect="1"/>
          </p:cNvPicPr>
          <p:nvPr/>
        </p:nvPicPr>
        <p:blipFill>
          <a:blip r:embed="rId3"/>
          <a:srcRect l="27957" r="13978"/>
          <a:stretch>
            <a:fillRect/>
          </a:stretch>
        </p:blipFill>
        <p:spPr>
          <a:xfrm>
            <a:off x="190500" y="831850"/>
            <a:ext cx="3073400" cy="5293078"/>
          </a:xfrm>
          <a:prstGeom prst="rect">
            <a:avLst/>
          </a:prstGeom>
        </p:spPr>
      </p:pic>
      <p:sp>
        <p:nvSpPr>
          <p:cNvPr id="3" name="Speech Bubble: Rectangle with Corners Rounded 2">
            <a:extLst>
              <a:ext uri="{FF2B5EF4-FFF2-40B4-BE49-F238E27FC236}">
                <a16:creationId xmlns:a16="http://schemas.microsoft.com/office/drawing/2014/main" id="{58600C50-3AE7-9C54-F14E-E70D905632B6}"/>
              </a:ext>
            </a:extLst>
          </p:cNvPr>
          <p:cNvSpPr/>
          <p:nvPr/>
        </p:nvSpPr>
        <p:spPr>
          <a:xfrm>
            <a:off x="3145154" y="1162630"/>
            <a:ext cx="6976746" cy="920167"/>
          </a:xfrm>
          <a:prstGeom prst="wedgeRoundRectCallout">
            <a:avLst>
              <a:gd name="adj1" fmla="val -66642"/>
              <a:gd name="adj2" fmla="val 133078"/>
              <a:gd name="adj3" fmla="val 16667"/>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Let's take a quick step back…</a:t>
            </a:r>
          </a:p>
        </p:txBody>
      </p:sp>
      <p:cxnSp>
        <p:nvCxnSpPr>
          <p:cNvPr id="4" name="Straight Arrow Connector 3">
            <a:extLst>
              <a:ext uri="{FF2B5EF4-FFF2-40B4-BE49-F238E27FC236}">
                <a16:creationId xmlns:a16="http://schemas.microsoft.com/office/drawing/2014/main" id="{0B8D46C0-D4B1-E97D-817E-DB3321882849}"/>
              </a:ext>
            </a:extLst>
          </p:cNvPr>
          <p:cNvCxnSpPr>
            <a:cxnSpLocks/>
            <a:stCxn id="5" idx="3"/>
            <a:endCxn id="7" idx="1"/>
          </p:cNvCxnSpPr>
          <p:nvPr/>
        </p:nvCxnSpPr>
        <p:spPr>
          <a:xfrm flipV="1">
            <a:off x="5721001" y="3611872"/>
            <a:ext cx="2648029" cy="1"/>
          </a:xfrm>
          <a:prstGeom prst="straightConnector1">
            <a:avLst/>
          </a:prstGeom>
          <a:ln w="19050">
            <a:solidFill>
              <a:schemeClr val="bg1">
                <a:lumMod val="50000"/>
              </a:schemeClr>
            </a:solidFill>
            <a:prstDash val="solid"/>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5" name="Rounded Rectangle 4">
            <a:extLst>
              <a:ext uri="{FF2B5EF4-FFF2-40B4-BE49-F238E27FC236}">
                <a16:creationId xmlns:a16="http://schemas.microsoft.com/office/drawing/2014/main" id="{70B81668-2427-9C66-1A08-C12367340D64}"/>
              </a:ext>
            </a:extLst>
          </p:cNvPr>
          <p:cNvSpPr/>
          <p:nvPr/>
        </p:nvSpPr>
        <p:spPr>
          <a:xfrm>
            <a:off x="3968131" y="3264955"/>
            <a:ext cx="1752870" cy="693835"/>
          </a:xfrm>
          <a:prstGeom prst="roundRect">
            <a:avLst/>
          </a:prstGeom>
          <a:solidFill>
            <a:schemeClr val="bg1">
              <a:lumMod val="95000"/>
            </a:schemeClr>
          </a:solidFill>
          <a:ln w="28575">
            <a:solidFill>
              <a:srgbClr val="A39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Spatial ability</a:t>
            </a:r>
          </a:p>
        </p:txBody>
      </p:sp>
      <p:sp>
        <p:nvSpPr>
          <p:cNvPr id="7" name="Rounded Rectangle 5">
            <a:extLst>
              <a:ext uri="{FF2B5EF4-FFF2-40B4-BE49-F238E27FC236}">
                <a16:creationId xmlns:a16="http://schemas.microsoft.com/office/drawing/2014/main" id="{80C489DB-9CBE-BD40-613E-3AA220E3491D}"/>
              </a:ext>
            </a:extLst>
          </p:cNvPr>
          <p:cNvSpPr/>
          <p:nvPr/>
        </p:nvSpPr>
        <p:spPr>
          <a:xfrm>
            <a:off x="8369030" y="3264954"/>
            <a:ext cx="1752870" cy="693835"/>
          </a:xfrm>
          <a:prstGeom prst="roundRect">
            <a:avLst/>
          </a:prstGeom>
          <a:solidFill>
            <a:schemeClr val="bg1">
              <a:lumMod val="95000"/>
            </a:schemeClr>
          </a:solidFill>
          <a:ln w="28575">
            <a:solidFill>
              <a:srgbClr val="A39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Educational performance</a:t>
            </a:r>
          </a:p>
        </p:txBody>
      </p:sp>
      <p:sp>
        <p:nvSpPr>
          <p:cNvPr id="8" name="TextBox 7">
            <a:extLst>
              <a:ext uri="{FF2B5EF4-FFF2-40B4-BE49-F238E27FC236}">
                <a16:creationId xmlns:a16="http://schemas.microsoft.com/office/drawing/2014/main" id="{D062DAB6-3F2C-700C-2DCC-EC91F023C195}"/>
              </a:ext>
            </a:extLst>
          </p:cNvPr>
          <p:cNvSpPr txBox="1"/>
          <p:nvPr/>
        </p:nvSpPr>
        <p:spPr>
          <a:xfrm>
            <a:off x="6168580" y="3095625"/>
            <a:ext cx="1752870" cy="369332"/>
          </a:xfrm>
          <a:prstGeom prst="rect">
            <a:avLst/>
          </a:prstGeom>
          <a:noFill/>
        </p:spPr>
        <p:txBody>
          <a:bodyPr wrap="square" rtlCol="0">
            <a:spAutoFit/>
          </a:bodyPr>
          <a:lstStyle/>
          <a:p>
            <a:pPr algn="ctr"/>
            <a:r>
              <a:rPr lang="en-GB" dirty="0"/>
              <a:t>Correlation</a:t>
            </a:r>
          </a:p>
        </p:txBody>
      </p:sp>
      <p:cxnSp>
        <p:nvCxnSpPr>
          <p:cNvPr id="10" name="Straight Arrow Connector 9">
            <a:extLst>
              <a:ext uri="{FF2B5EF4-FFF2-40B4-BE49-F238E27FC236}">
                <a16:creationId xmlns:a16="http://schemas.microsoft.com/office/drawing/2014/main" id="{1156E498-E996-5A64-30AF-C50DFCB1A79F}"/>
              </a:ext>
            </a:extLst>
          </p:cNvPr>
          <p:cNvCxnSpPr>
            <a:cxnSpLocks/>
            <a:stCxn id="11" idx="3"/>
            <a:endCxn id="12" idx="1"/>
          </p:cNvCxnSpPr>
          <p:nvPr/>
        </p:nvCxnSpPr>
        <p:spPr>
          <a:xfrm flipV="1">
            <a:off x="5721001" y="5010939"/>
            <a:ext cx="2648029" cy="1"/>
          </a:xfrm>
          <a:prstGeom prst="straightConnector1">
            <a:avLst/>
          </a:prstGeom>
          <a:ln w="19050">
            <a:solidFill>
              <a:schemeClr val="bg1">
                <a:lumMod val="50000"/>
              </a:schemeClr>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1" name="Rounded Rectangle 4">
            <a:extLst>
              <a:ext uri="{FF2B5EF4-FFF2-40B4-BE49-F238E27FC236}">
                <a16:creationId xmlns:a16="http://schemas.microsoft.com/office/drawing/2014/main" id="{4D34027B-12E9-EEF9-DF26-71C5FE3BBF11}"/>
              </a:ext>
            </a:extLst>
          </p:cNvPr>
          <p:cNvSpPr/>
          <p:nvPr/>
        </p:nvSpPr>
        <p:spPr>
          <a:xfrm>
            <a:off x="3968131" y="4664022"/>
            <a:ext cx="1752870" cy="693835"/>
          </a:xfrm>
          <a:prstGeom prst="roundRect">
            <a:avLst/>
          </a:prstGeom>
          <a:solidFill>
            <a:schemeClr val="bg1">
              <a:lumMod val="95000"/>
            </a:schemeClr>
          </a:solidFill>
          <a:ln w="28575">
            <a:solidFill>
              <a:srgbClr val="A39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Spatial ability</a:t>
            </a:r>
          </a:p>
        </p:txBody>
      </p:sp>
      <p:sp>
        <p:nvSpPr>
          <p:cNvPr id="12" name="Rounded Rectangle 5">
            <a:extLst>
              <a:ext uri="{FF2B5EF4-FFF2-40B4-BE49-F238E27FC236}">
                <a16:creationId xmlns:a16="http://schemas.microsoft.com/office/drawing/2014/main" id="{9BBF3D3A-ACF5-4294-9446-6B06EE8E82F0}"/>
              </a:ext>
            </a:extLst>
          </p:cNvPr>
          <p:cNvSpPr/>
          <p:nvPr/>
        </p:nvSpPr>
        <p:spPr>
          <a:xfrm>
            <a:off x="8369030" y="4664021"/>
            <a:ext cx="1752870" cy="693835"/>
          </a:xfrm>
          <a:prstGeom prst="roundRect">
            <a:avLst/>
          </a:prstGeom>
          <a:solidFill>
            <a:schemeClr val="bg1">
              <a:lumMod val="95000"/>
            </a:schemeClr>
          </a:solidFill>
          <a:ln w="28575">
            <a:solidFill>
              <a:srgbClr val="A39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Educational performance</a:t>
            </a:r>
          </a:p>
        </p:txBody>
      </p:sp>
      <p:sp>
        <p:nvSpPr>
          <p:cNvPr id="13" name="TextBox 12">
            <a:extLst>
              <a:ext uri="{FF2B5EF4-FFF2-40B4-BE49-F238E27FC236}">
                <a16:creationId xmlns:a16="http://schemas.microsoft.com/office/drawing/2014/main" id="{51B532AE-A5FC-F424-EC69-3948249D68C0}"/>
              </a:ext>
            </a:extLst>
          </p:cNvPr>
          <p:cNvSpPr txBox="1"/>
          <p:nvPr/>
        </p:nvSpPr>
        <p:spPr>
          <a:xfrm>
            <a:off x="6168580" y="4494692"/>
            <a:ext cx="1752870" cy="369332"/>
          </a:xfrm>
          <a:prstGeom prst="rect">
            <a:avLst/>
          </a:prstGeom>
          <a:noFill/>
        </p:spPr>
        <p:txBody>
          <a:bodyPr wrap="square" rtlCol="0">
            <a:spAutoFit/>
          </a:bodyPr>
          <a:lstStyle/>
          <a:p>
            <a:pPr algn="ctr"/>
            <a:r>
              <a:rPr lang="en-GB" dirty="0"/>
              <a:t>Regression</a:t>
            </a:r>
          </a:p>
        </p:txBody>
      </p:sp>
    </p:spTree>
    <p:extLst>
      <p:ext uri="{BB962C8B-B14F-4D97-AF65-F5344CB8AC3E}">
        <p14:creationId xmlns:p14="http://schemas.microsoft.com/office/powerpoint/2010/main" val="2452167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D887D-D519-2E2B-96BA-8B7409FEABDC}"/>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6572835D-D6F0-9316-A391-2521E70CE3E6}"/>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F88B633D-8D5F-BED5-40B5-32B1576ADFAC}"/>
              </a:ext>
            </a:extLst>
          </p:cNvPr>
          <p:cNvSpPr txBox="1">
            <a:spLocks/>
          </p:cNvSpPr>
          <p:nvPr/>
        </p:nvSpPr>
        <p:spPr>
          <a:xfrm>
            <a:off x="4181475" y="423043"/>
            <a:ext cx="3829050"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Linear regression</a:t>
            </a:r>
            <a:endParaRPr lang="en-US" dirty="0"/>
          </a:p>
        </p:txBody>
      </p:sp>
      <p:pic>
        <p:nvPicPr>
          <p:cNvPr id="2" name="Picture 1">
            <a:extLst>
              <a:ext uri="{FF2B5EF4-FFF2-40B4-BE49-F238E27FC236}">
                <a16:creationId xmlns:a16="http://schemas.microsoft.com/office/drawing/2014/main" id="{38F82B08-AD45-E7A8-BD29-47CFAD3A48A3}"/>
              </a:ext>
            </a:extLst>
          </p:cNvPr>
          <p:cNvPicPr>
            <a:picLocks noChangeAspect="1"/>
          </p:cNvPicPr>
          <p:nvPr/>
        </p:nvPicPr>
        <p:blipFill>
          <a:blip r:embed="rId3"/>
          <a:srcRect l="27957" r="13978"/>
          <a:stretch>
            <a:fillRect/>
          </a:stretch>
        </p:blipFill>
        <p:spPr>
          <a:xfrm>
            <a:off x="190500" y="831850"/>
            <a:ext cx="3073400" cy="5293078"/>
          </a:xfrm>
          <a:prstGeom prst="rect">
            <a:avLst/>
          </a:prstGeom>
        </p:spPr>
      </p:pic>
      <p:sp>
        <p:nvSpPr>
          <p:cNvPr id="3" name="Speech Bubble: Rectangle with Corners Rounded 2">
            <a:extLst>
              <a:ext uri="{FF2B5EF4-FFF2-40B4-BE49-F238E27FC236}">
                <a16:creationId xmlns:a16="http://schemas.microsoft.com/office/drawing/2014/main" id="{C388BF8C-624E-BDEC-B402-CE5B8C8C7296}"/>
              </a:ext>
            </a:extLst>
          </p:cNvPr>
          <p:cNvSpPr/>
          <p:nvPr/>
        </p:nvSpPr>
        <p:spPr>
          <a:xfrm>
            <a:off x="3145154" y="1162630"/>
            <a:ext cx="6976746" cy="920167"/>
          </a:xfrm>
          <a:prstGeom prst="wedgeRoundRectCallout">
            <a:avLst>
              <a:gd name="adj1" fmla="val -66642"/>
              <a:gd name="adj2" fmla="val 133078"/>
              <a:gd name="adj3" fmla="val 16667"/>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We already examined the linear relationship…</a:t>
            </a:r>
          </a:p>
        </p:txBody>
      </p:sp>
      <p:pic>
        <p:nvPicPr>
          <p:cNvPr id="6" name="Picture 5">
            <a:extLst>
              <a:ext uri="{FF2B5EF4-FFF2-40B4-BE49-F238E27FC236}">
                <a16:creationId xmlns:a16="http://schemas.microsoft.com/office/drawing/2014/main" id="{0A75494B-D31E-0CE7-DC9B-BB8C10D449DB}"/>
              </a:ext>
            </a:extLst>
          </p:cNvPr>
          <p:cNvPicPr>
            <a:picLocks noChangeAspect="1"/>
          </p:cNvPicPr>
          <p:nvPr/>
        </p:nvPicPr>
        <p:blipFill>
          <a:blip r:embed="rId4"/>
          <a:stretch>
            <a:fillRect/>
          </a:stretch>
        </p:blipFill>
        <p:spPr>
          <a:xfrm>
            <a:off x="4681500" y="2575854"/>
            <a:ext cx="5440400" cy="3210728"/>
          </a:xfrm>
          <a:prstGeom prst="rect">
            <a:avLst/>
          </a:prstGeom>
        </p:spPr>
      </p:pic>
    </p:spTree>
    <p:extLst>
      <p:ext uri="{BB962C8B-B14F-4D97-AF65-F5344CB8AC3E}">
        <p14:creationId xmlns:p14="http://schemas.microsoft.com/office/powerpoint/2010/main" val="1963920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E86C7-7382-39CB-AAE9-F7DA47729A97}"/>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0DF4964C-A16E-E9F0-82C0-7B93BF09B499}"/>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31F6E144-DDC5-3147-566B-BA4529156646}"/>
              </a:ext>
            </a:extLst>
          </p:cNvPr>
          <p:cNvSpPr txBox="1">
            <a:spLocks/>
          </p:cNvSpPr>
          <p:nvPr/>
        </p:nvSpPr>
        <p:spPr>
          <a:xfrm>
            <a:off x="4181475" y="423043"/>
            <a:ext cx="3829050"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Linear regression</a:t>
            </a:r>
            <a:endParaRPr lang="en-US" dirty="0"/>
          </a:p>
        </p:txBody>
      </p:sp>
      <p:pic>
        <p:nvPicPr>
          <p:cNvPr id="6" name="Picture 5">
            <a:extLst>
              <a:ext uri="{FF2B5EF4-FFF2-40B4-BE49-F238E27FC236}">
                <a16:creationId xmlns:a16="http://schemas.microsoft.com/office/drawing/2014/main" id="{1533EA76-E879-03DF-5374-5304C084F3C9}"/>
              </a:ext>
            </a:extLst>
          </p:cNvPr>
          <p:cNvPicPr>
            <a:picLocks noChangeAspect="1"/>
          </p:cNvPicPr>
          <p:nvPr/>
        </p:nvPicPr>
        <p:blipFill>
          <a:blip r:embed="rId3"/>
          <a:stretch>
            <a:fillRect/>
          </a:stretch>
        </p:blipFill>
        <p:spPr>
          <a:xfrm>
            <a:off x="971550" y="1244641"/>
            <a:ext cx="7402550" cy="4368718"/>
          </a:xfrm>
          <a:prstGeom prst="rect">
            <a:avLst/>
          </a:prstGeom>
        </p:spPr>
      </p:pic>
      <p:sp>
        <p:nvSpPr>
          <p:cNvPr id="2" name="Arc 1">
            <a:extLst>
              <a:ext uri="{FF2B5EF4-FFF2-40B4-BE49-F238E27FC236}">
                <a16:creationId xmlns:a16="http://schemas.microsoft.com/office/drawing/2014/main" id="{97B2C5EA-D72C-EF18-7B2A-D56B9990552A}"/>
              </a:ext>
            </a:extLst>
          </p:cNvPr>
          <p:cNvSpPr/>
          <p:nvPr/>
        </p:nvSpPr>
        <p:spPr>
          <a:xfrm rot="5400000">
            <a:off x="1519238" y="1300163"/>
            <a:ext cx="1466850" cy="4581525"/>
          </a:xfrm>
          <a:prstGeom prst="arc">
            <a:avLst>
              <a:gd name="adj1" fmla="val 16200000"/>
              <a:gd name="adj2" fmla="val 21507377"/>
            </a:avLst>
          </a:prstGeom>
          <a:ln w="28575">
            <a:solidFill>
              <a:srgbClr val="A394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Rectangle 2">
            <a:extLst>
              <a:ext uri="{FF2B5EF4-FFF2-40B4-BE49-F238E27FC236}">
                <a16:creationId xmlns:a16="http://schemas.microsoft.com/office/drawing/2014/main" id="{A6D16AEA-9ACC-86A0-6E80-D62F27AAF1B5}"/>
              </a:ext>
            </a:extLst>
          </p:cNvPr>
          <p:cNvSpPr/>
          <p:nvPr/>
        </p:nvSpPr>
        <p:spPr>
          <a:xfrm>
            <a:off x="8564601" y="1982305"/>
            <a:ext cx="2655849" cy="2103919"/>
          </a:xfrm>
          <a:prstGeom prst="rect">
            <a:avLst/>
          </a:prstGeom>
          <a:solidFill>
            <a:srgbClr val="E0FAFA"/>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The R</a:t>
            </a:r>
            <a:r>
              <a:rPr lang="en-GB" sz="1200" baseline="30000" dirty="0">
                <a:solidFill>
                  <a:schemeClr val="tx1"/>
                </a:solidFill>
              </a:rPr>
              <a:t>2</a:t>
            </a:r>
            <a:r>
              <a:rPr lang="en-GB" sz="1200" dirty="0">
                <a:solidFill>
                  <a:schemeClr val="tx1"/>
                </a:solidFill>
              </a:rPr>
              <a:t> value illustrates variance explained.</a:t>
            </a:r>
          </a:p>
          <a:p>
            <a:endParaRPr lang="en-GB" sz="1200" dirty="0">
              <a:solidFill>
                <a:schemeClr val="tx1"/>
              </a:solidFill>
            </a:endParaRPr>
          </a:p>
          <a:p>
            <a:r>
              <a:rPr lang="en-GB" sz="1200" dirty="0">
                <a:solidFill>
                  <a:schemeClr val="tx1"/>
                </a:solidFill>
              </a:rPr>
              <a:t>The equation of a line shows the intercept and slope, both relevant for linear regression</a:t>
            </a:r>
          </a:p>
          <a:p>
            <a:endParaRPr lang="en-GB" sz="1200" dirty="0">
              <a:solidFill>
                <a:schemeClr val="tx1"/>
              </a:solidFill>
            </a:endParaRPr>
          </a:p>
          <a:p>
            <a:r>
              <a:rPr lang="en-GB" sz="1200" dirty="0">
                <a:solidFill>
                  <a:schemeClr val="tx1"/>
                </a:solidFill>
              </a:rPr>
              <a:t>But this was correlation, and we never specified an independent and dependent variable…</a:t>
            </a:r>
          </a:p>
        </p:txBody>
      </p:sp>
    </p:spTree>
    <p:extLst>
      <p:ext uri="{BB962C8B-B14F-4D97-AF65-F5344CB8AC3E}">
        <p14:creationId xmlns:p14="http://schemas.microsoft.com/office/powerpoint/2010/main" val="587274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989C4-0B0B-9610-2CD5-C9D9E4AAF3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E461AD-A710-2569-AAB5-B478FA17B251}"/>
              </a:ext>
            </a:extLst>
          </p:cNvPr>
          <p:cNvSpPr>
            <a:spLocks noGrp="1"/>
          </p:cNvSpPr>
          <p:nvPr>
            <p:ph type="ctrTitle"/>
          </p:nvPr>
        </p:nvSpPr>
        <p:spPr/>
        <p:txBody>
          <a:bodyPr/>
          <a:lstStyle/>
          <a:p>
            <a:r>
              <a:rPr lang="en-GB" dirty="0"/>
              <a:t>Session 2</a:t>
            </a:r>
            <a:br>
              <a:rPr lang="en-GB" dirty="0"/>
            </a:br>
            <a:r>
              <a:rPr lang="en-GB" sz="3200" dirty="0"/>
              <a:t>Designing a quantitative study</a:t>
            </a:r>
            <a:endParaRPr lang="en-GB" dirty="0"/>
          </a:p>
        </p:txBody>
      </p:sp>
      <p:sp>
        <p:nvSpPr>
          <p:cNvPr id="3" name="Content Placeholder 2">
            <a:extLst>
              <a:ext uri="{FF2B5EF4-FFF2-40B4-BE49-F238E27FC236}">
                <a16:creationId xmlns:a16="http://schemas.microsoft.com/office/drawing/2014/main" id="{C4E1B65B-083F-1A24-3984-702EA0F2D619}"/>
              </a:ext>
            </a:extLst>
          </p:cNvPr>
          <p:cNvSpPr>
            <a:spLocks noGrp="1"/>
          </p:cNvSpPr>
          <p:nvPr>
            <p:ph idx="1"/>
          </p:nvPr>
        </p:nvSpPr>
        <p:spPr/>
        <p:txBody>
          <a:bodyPr/>
          <a:lstStyle/>
          <a:p>
            <a:r>
              <a:rPr lang="en-GB" dirty="0"/>
              <a:t>Formulating hypotheses</a:t>
            </a:r>
          </a:p>
          <a:p>
            <a:r>
              <a:rPr lang="en-GB" dirty="0"/>
              <a:t>Common methodological designs</a:t>
            </a:r>
          </a:p>
          <a:p>
            <a:r>
              <a:rPr lang="en-GB" dirty="0"/>
              <a:t>Determining samples for quantitative research</a:t>
            </a:r>
          </a:p>
        </p:txBody>
      </p:sp>
    </p:spTree>
    <p:extLst>
      <p:ext uri="{BB962C8B-B14F-4D97-AF65-F5344CB8AC3E}">
        <p14:creationId xmlns:p14="http://schemas.microsoft.com/office/powerpoint/2010/main" val="1239359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C8DF9-2D2F-371A-672E-F49C8B866AB6}"/>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8A8DDFDE-6C72-A6D6-A280-5B9F06C82C4D}"/>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5D5ADC98-52CF-8454-D1BF-B9F28392AF0F}"/>
              </a:ext>
            </a:extLst>
          </p:cNvPr>
          <p:cNvSpPr txBox="1">
            <a:spLocks/>
          </p:cNvSpPr>
          <p:nvPr/>
        </p:nvSpPr>
        <p:spPr>
          <a:xfrm>
            <a:off x="4181475" y="423043"/>
            <a:ext cx="3829050"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Linear regression</a:t>
            </a:r>
            <a:endParaRPr lang="en-US" dirty="0"/>
          </a:p>
        </p:txBody>
      </p:sp>
      <p:sp>
        <p:nvSpPr>
          <p:cNvPr id="3" name="Rectangle 2">
            <a:extLst>
              <a:ext uri="{FF2B5EF4-FFF2-40B4-BE49-F238E27FC236}">
                <a16:creationId xmlns:a16="http://schemas.microsoft.com/office/drawing/2014/main" id="{2F64794A-4F7C-5294-A3BB-0BAE830AB61A}"/>
              </a:ext>
            </a:extLst>
          </p:cNvPr>
          <p:cNvSpPr/>
          <p:nvPr/>
        </p:nvSpPr>
        <p:spPr>
          <a:xfrm>
            <a:off x="600076" y="1153106"/>
            <a:ext cx="7696200" cy="999543"/>
          </a:xfrm>
          <a:prstGeom prst="rect">
            <a:avLst/>
          </a:prstGeom>
          <a:solidFill>
            <a:srgbClr val="E0FAFA"/>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If we specify educational performance as independent and spatial composite as dependent we get the below output. It should look familiar! The Beta coefficient is the same as the r coefficient in the linear correlation.</a:t>
            </a:r>
          </a:p>
          <a:p>
            <a:endParaRPr lang="en-GB" sz="1200" dirty="0">
              <a:solidFill>
                <a:schemeClr val="tx1"/>
              </a:solidFill>
            </a:endParaRPr>
          </a:p>
          <a:p>
            <a:r>
              <a:rPr lang="en-GB" sz="1200" dirty="0">
                <a:solidFill>
                  <a:schemeClr val="tx1"/>
                </a:solidFill>
              </a:rPr>
              <a:t>But, this doesn’t match our hypothesis from a few slides ago, and it lacks theoretical sense.</a:t>
            </a:r>
          </a:p>
        </p:txBody>
      </p:sp>
      <p:pic>
        <p:nvPicPr>
          <p:cNvPr id="7" name="Picture 6">
            <a:extLst>
              <a:ext uri="{FF2B5EF4-FFF2-40B4-BE49-F238E27FC236}">
                <a16:creationId xmlns:a16="http://schemas.microsoft.com/office/drawing/2014/main" id="{045D0C04-7697-29E0-59B6-177637E7D633}"/>
              </a:ext>
            </a:extLst>
          </p:cNvPr>
          <p:cNvPicPr>
            <a:picLocks noChangeAspect="1"/>
          </p:cNvPicPr>
          <p:nvPr/>
        </p:nvPicPr>
        <p:blipFill>
          <a:blip r:embed="rId3"/>
          <a:stretch>
            <a:fillRect/>
          </a:stretch>
        </p:blipFill>
        <p:spPr>
          <a:xfrm>
            <a:off x="2175915" y="2271006"/>
            <a:ext cx="7840169" cy="1819529"/>
          </a:xfrm>
          <a:prstGeom prst="rect">
            <a:avLst/>
          </a:prstGeom>
        </p:spPr>
      </p:pic>
      <p:sp>
        <p:nvSpPr>
          <p:cNvPr id="8" name="Arrow: Right 7">
            <a:extLst>
              <a:ext uri="{FF2B5EF4-FFF2-40B4-BE49-F238E27FC236}">
                <a16:creationId xmlns:a16="http://schemas.microsoft.com/office/drawing/2014/main" id="{BE281D2A-8914-7AFF-676E-8FEABE8C5D4C}"/>
              </a:ext>
            </a:extLst>
          </p:cNvPr>
          <p:cNvSpPr/>
          <p:nvPr/>
        </p:nvSpPr>
        <p:spPr>
          <a:xfrm rot="13231506">
            <a:off x="4857749" y="3928611"/>
            <a:ext cx="971550" cy="323850"/>
          </a:xfrm>
          <a:prstGeom prst="rightArrow">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Arrow: Right 8">
            <a:extLst>
              <a:ext uri="{FF2B5EF4-FFF2-40B4-BE49-F238E27FC236}">
                <a16:creationId xmlns:a16="http://schemas.microsoft.com/office/drawing/2014/main" id="{E5741999-4AFD-06EB-3872-1821D01AC735}"/>
              </a:ext>
            </a:extLst>
          </p:cNvPr>
          <p:cNvSpPr/>
          <p:nvPr/>
        </p:nvSpPr>
        <p:spPr>
          <a:xfrm rot="13231506">
            <a:off x="6648449" y="3928611"/>
            <a:ext cx="971550" cy="323850"/>
          </a:xfrm>
          <a:prstGeom prst="rightArrow">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Rectangle 9">
            <a:extLst>
              <a:ext uri="{FF2B5EF4-FFF2-40B4-BE49-F238E27FC236}">
                <a16:creationId xmlns:a16="http://schemas.microsoft.com/office/drawing/2014/main" id="{0C3D896F-04E7-987F-59FE-416B4753FBD6}"/>
              </a:ext>
            </a:extLst>
          </p:cNvPr>
          <p:cNvSpPr/>
          <p:nvPr/>
        </p:nvSpPr>
        <p:spPr>
          <a:xfrm>
            <a:off x="600076" y="4705931"/>
            <a:ext cx="7696200" cy="1204135"/>
          </a:xfrm>
          <a:prstGeom prst="rect">
            <a:avLst/>
          </a:prstGeom>
          <a:solidFill>
            <a:srgbClr val="E0FAFA"/>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B is the unstandardised coefficient, defined as t</a:t>
            </a:r>
            <a:r>
              <a:rPr lang="en-US" sz="1200" dirty="0">
                <a:solidFill>
                  <a:schemeClr val="tx1"/>
                </a:solidFill>
              </a:rPr>
              <a:t>he expected change in the dependent variable associated with a one-unit increase in the predictor (independent variable), holding other predictors constant.</a:t>
            </a:r>
          </a:p>
          <a:p>
            <a:endParaRPr lang="en-US" sz="1200" dirty="0">
              <a:solidFill>
                <a:schemeClr val="tx1"/>
              </a:solidFill>
            </a:endParaRPr>
          </a:p>
          <a:p>
            <a:r>
              <a:rPr lang="en-US" sz="1200" dirty="0">
                <a:solidFill>
                  <a:schemeClr val="tx1"/>
                </a:solidFill>
              </a:rPr>
              <a:t>Beta (β) is the standardized coefficient, defined as the expected change in dependent variable (in standard deviation units) associated with a one standard deviation increase in the predictor (independent variable) , holding other predictors constant.</a:t>
            </a:r>
          </a:p>
          <a:p>
            <a:endParaRPr lang="en-GB" sz="1200" dirty="0">
              <a:solidFill>
                <a:schemeClr val="tx1"/>
              </a:solidFill>
            </a:endParaRPr>
          </a:p>
        </p:txBody>
      </p:sp>
    </p:spTree>
    <p:extLst>
      <p:ext uri="{BB962C8B-B14F-4D97-AF65-F5344CB8AC3E}">
        <p14:creationId xmlns:p14="http://schemas.microsoft.com/office/powerpoint/2010/main" val="20328781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2219C-4195-682F-92F5-1AEBD029E54F}"/>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D0F031A-0353-47FE-1247-1E374674147C}"/>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E7B965A9-4CB8-D978-7E04-BCA6211A88A4}"/>
              </a:ext>
            </a:extLst>
          </p:cNvPr>
          <p:cNvSpPr txBox="1">
            <a:spLocks/>
          </p:cNvSpPr>
          <p:nvPr/>
        </p:nvSpPr>
        <p:spPr>
          <a:xfrm>
            <a:off x="4181475" y="423043"/>
            <a:ext cx="3829050"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Linear regression</a:t>
            </a:r>
            <a:endParaRPr lang="en-US" dirty="0"/>
          </a:p>
        </p:txBody>
      </p:sp>
      <p:sp>
        <p:nvSpPr>
          <p:cNvPr id="3" name="Rectangle 2">
            <a:extLst>
              <a:ext uri="{FF2B5EF4-FFF2-40B4-BE49-F238E27FC236}">
                <a16:creationId xmlns:a16="http://schemas.microsoft.com/office/drawing/2014/main" id="{4998A3FE-A834-66CE-5CFE-D68FDF46C940}"/>
              </a:ext>
            </a:extLst>
          </p:cNvPr>
          <p:cNvSpPr/>
          <p:nvPr/>
        </p:nvSpPr>
        <p:spPr>
          <a:xfrm>
            <a:off x="600076" y="1153107"/>
            <a:ext cx="7696200" cy="304218"/>
          </a:xfrm>
          <a:prstGeom prst="rect">
            <a:avLst/>
          </a:prstGeom>
          <a:solidFill>
            <a:srgbClr val="E0FAFA"/>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What if we reverse the variables, and align them with out hypothesis?</a:t>
            </a:r>
          </a:p>
        </p:txBody>
      </p:sp>
      <p:pic>
        <p:nvPicPr>
          <p:cNvPr id="7" name="Picture 6">
            <a:extLst>
              <a:ext uri="{FF2B5EF4-FFF2-40B4-BE49-F238E27FC236}">
                <a16:creationId xmlns:a16="http://schemas.microsoft.com/office/drawing/2014/main" id="{9E3D942F-8E04-BB1D-4255-4D890F622FB0}"/>
              </a:ext>
            </a:extLst>
          </p:cNvPr>
          <p:cNvPicPr>
            <a:picLocks noChangeAspect="1"/>
          </p:cNvPicPr>
          <p:nvPr/>
        </p:nvPicPr>
        <p:blipFill>
          <a:blip r:embed="rId3"/>
          <a:stretch>
            <a:fillRect/>
          </a:stretch>
        </p:blipFill>
        <p:spPr>
          <a:xfrm>
            <a:off x="2175915" y="1609471"/>
            <a:ext cx="7840169" cy="1819529"/>
          </a:xfrm>
          <a:prstGeom prst="rect">
            <a:avLst/>
          </a:prstGeom>
        </p:spPr>
      </p:pic>
      <p:pic>
        <p:nvPicPr>
          <p:cNvPr id="4" name="Picture 3">
            <a:extLst>
              <a:ext uri="{FF2B5EF4-FFF2-40B4-BE49-F238E27FC236}">
                <a16:creationId xmlns:a16="http://schemas.microsoft.com/office/drawing/2014/main" id="{A9DA499C-4A34-6D3A-A287-478F7BC4F8BF}"/>
              </a:ext>
            </a:extLst>
          </p:cNvPr>
          <p:cNvPicPr>
            <a:picLocks noChangeAspect="1"/>
          </p:cNvPicPr>
          <p:nvPr/>
        </p:nvPicPr>
        <p:blipFill>
          <a:blip r:embed="rId4"/>
          <a:stretch>
            <a:fillRect/>
          </a:stretch>
        </p:blipFill>
        <p:spPr>
          <a:xfrm>
            <a:off x="2175915" y="3733546"/>
            <a:ext cx="7806286" cy="1631765"/>
          </a:xfrm>
          <a:prstGeom prst="rect">
            <a:avLst/>
          </a:prstGeom>
        </p:spPr>
      </p:pic>
      <p:sp>
        <p:nvSpPr>
          <p:cNvPr id="5" name="Arc 4">
            <a:extLst>
              <a:ext uri="{FF2B5EF4-FFF2-40B4-BE49-F238E27FC236}">
                <a16:creationId xmlns:a16="http://schemas.microsoft.com/office/drawing/2014/main" id="{798746C4-5920-E1DD-5FA2-B354A0B78877}"/>
              </a:ext>
            </a:extLst>
          </p:cNvPr>
          <p:cNvSpPr/>
          <p:nvPr/>
        </p:nvSpPr>
        <p:spPr>
          <a:xfrm>
            <a:off x="7543801" y="2905125"/>
            <a:ext cx="885824" cy="2066925"/>
          </a:xfrm>
          <a:prstGeom prst="arc">
            <a:avLst>
              <a:gd name="adj1" fmla="val 16200000"/>
              <a:gd name="adj2" fmla="val 5522157"/>
            </a:avLst>
          </a:prstGeom>
          <a:ln w="28575">
            <a:solidFill>
              <a:srgbClr val="A3946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Arc 5">
            <a:extLst>
              <a:ext uri="{FF2B5EF4-FFF2-40B4-BE49-F238E27FC236}">
                <a16:creationId xmlns:a16="http://schemas.microsoft.com/office/drawing/2014/main" id="{7362B5E5-8A3A-EA9D-C3D8-97461F3D1963}"/>
              </a:ext>
            </a:extLst>
          </p:cNvPr>
          <p:cNvSpPr/>
          <p:nvPr/>
        </p:nvSpPr>
        <p:spPr>
          <a:xfrm>
            <a:off x="6276976" y="2905125"/>
            <a:ext cx="885824" cy="2066925"/>
          </a:xfrm>
          <a:prstGeom prst="arc">
            <a:avLst>
              <a:gd name="adj1" fmla="val 16200000"/>
              <a:gd name="adj2" fmla="val 5522157"/>
            </a:avLst>
          </a:prstGeom>
          <a:ln w="28575">
            <a:solidFill>
              <a:srgbClr val="A3946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Arc 10">
            <a:extLst>
              <a:ext uri="{FF2B5EF4-FFF2-40B4-BE49-F238E27FC236}">
                <a16:creationId xmlns:a16="http://schemas.microsoft.com/office/drawing/2014/main" id="{BABD0B2E-AEBE-E77C-3700-23EBF6C13A93}"/>
              </a:ext>
            </a:extLst>
          </p:cNvPr>
          <p:cNvSpPr/>
          <p:nvPr/>
        </p:nvSpPr>
        <p:spPr>
          <a:xfrm>
            <a:off x="4572001" y="2905125"/>
            <a:ext cx="885824" cy="2066925"/>
          </a:xfrm>
          <a:prstGeom prst="arc">
            <a:avLst>
              <a:gd name="adj1" fmla="val 16200000"/>
              <a:gd name="adj2" fmla="val 5522157"/>
            </a:avLst>
          </a:prstGeom>
          <a:ln w="28575">
            <a:solidFill>
              <a:srgbClr val="A3946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Rectangle 11">
            <a:extLst>
              <a:ext uri="{FF2B5EF4-FFF2-40B4-BE49-F238E27FC236}">
                <a16:creationId xmlns:a16="http://schemas.microsoft.com/office/drawing/2014/main" id="{59669F17-2F74-2995-580B-C3AEB26FA8F6}"/>
              </a:ext>
            </a:extLst>
          </p:cNvPr>
          <p:cNvSpPr/>
          <p:nvPr/>
        </p:nvSpPr>
        <p:spPr>
          <a:xfrm>
            <a:off x="600076" y="5613289"/>
            <a:ext cx="7696200" cy="304218"/>
          </a:xfrm>
          <a:prstGeom prst="rect">
            <a:avLst/>
          </a:prstGeom>
          <a:solidFill>
            <a:srgbClr val="E0FAFA"/>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Linear regression with 1 IV and 1 DV is simply a directional correlation.</a:t>
            </a:r>
          </a:p>
        </p:txBody>
      </p:sp>
    </p:spTree>
    <p:extLst>
      <p:ext uri="{BB962C8B-B14F-4D97-AF65-F5344CB8AC3E}">
        <p14:creationId xmlns:p14="http://schemas.microsoft.com/office/powerpoint/2010/main" val="17496800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80182-0172-A561-0F10-B4634C5B1C70}"/>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CCEED8A-A745-1938-12BB-79FDB7053261}"/>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5F0D7497-08D3-7BED-7277-4CF4C5B7BD35}"/>
              </a:ext>
            </a:extLst>
          </p:cNvPr>
          <p:cNvSpPr txBox="1">
            <a:spLocks/>
          </p:cNvSpPr>
          <p:nvPr/>
        </p:nvSpPr>
        <p:spPr>
          <a:xfrm>
            <a:off x="4181475" y="423043"/>
            <a:ext cx="3829050"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Linear regression</a:t>
            </a:r>
            <a:endParaRPr lang="en-US" dirty="0"/>
          </a:p>
        </p:txBody>
      </p:sp>
      <p:pic>
        <p:nvPicPr>
          <p:cNvPr id="2" name="Picture 1">
            <a:extLst>
              <a:ext uri="{FF2B5EF4-FFF2-40B4-BE49-F238E27FC236}">
                <a16:creationId xmlns:a16="http://schemas.microsoft.com/office/drawing/2014/main" id="{BF24BD3A-074F-54D2-0937-C7A9D8C5B425}"/>
              </a:ext>
            </a:extLst>
          </p:cNvPr>
          <p:cNvPicPr>
            <a:picLocks noChangeAspect="1"/>
          </p:cNvPicPr>
          <p:nvPr/>
        </p:nvPicPr>
        <p:blipFill>
          <a:blip r:embed="rId3"/>
          <a:srcRect l="27957" r="13978"/>
          <a:stretch>
            <a:fillRect/>
          </a:stretch>
        </p:blipFill>
        <p:spPr>
          <a:xfrm>
            <a:off x="190500" y="831850"/>
            <a:ext cx="3073400" cy="5293078"/>
          </a:xfrm>
          <a:prstGeom prst="rect">
            <a:avLst/>
          </a:prstGeom>
        </p:spPr>
      </p:pic>
      <p:sp>
        <p:nvSpPr>
          <p:cNvPr id="3" name="Speech Bubble: Rectangle with Corners Rounded 2">
            <a:extLst>
              <a:ext uri="{FF2B5EF4-FFF2-40B4-BE49-F238E27FC236}">
                <a16:creationId xmlns:a16="http://schemas.microsoft.com/office/drawing/2014/main" id="{7AB6E68F-B2EC-9E94-AB33-CFB1B05A2944}"/>
              </a:ext>
            </a:extLst>
          </p:cNvPr>
          <p:cNvSpPr/>
          <p:nvPr/>
        </p:nvSpPr>
        <p:spPr>
          <a:xfrm>
            <a:off x="3145154" y="1162630"/>
            <a:ext cx="6976746" cy="920167"/>
          </a:xfrm>
          <a:prstGeom prst="wedgeRoundRectCallout">
            <a:avLst>
              <a:gd name="adj1" fmla="val -66642"/>
              <a:gd name="adj2" fmla="val 133078"/>
              <a:gd name="adj3" fmla="val 16667"/>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Let’s start from the beginning now:</a:t>
            </a:r>
          </a:p>
          <a:p>
            <a:pPr algn="ctr"/>
            <a:r>
              <a:rPr lang="en-GB" sz="1600" dirty="0">
                <a:solidFill>
                  <a:schemeClr val="tx1"/>
                </a:solidFill>
              </a:rPr>
              <a:t>H</a:t>
            </a:r>
            <a:r>
              <a:rPr lang="en-GB" sz="1600" baseline="-25000" dirty="0">
                <a:solidFill>
                  <a:schemeClr val="tx1"/>
                </a:solidFill>
              </a:rPr>
              <a:t>1</a:t>
            </a:r>
            <a:r>
              <a:rPr lang="en-GB" sz="1600" dirty="0">
                <a:solidFill>
                  <a:schemeClr val="tx1"/>
                </a:solidFill>
              </a:rPr>
              <a:t>: Spatial ability predicts educational performance in project work, thus</a:t>
            </a:r>
          </a:p>
          <a:p>
            <a:pPr algn="ctr"/>
            <a:r>
              <a:rPr lang="en-GB" sz="1600" dirty="0">
                <a:solidFill>
                  <a:schemeClr val="tx1"/>
                </a:solidFill>
              </a:rPr>
              <a:t>H</a:t>
            </a:r>
            <a:r>
              <a:rPr lang="en-GB" sz="1600" baseline="-25000" dirty="0">
                <a:solidFill>
                  <a:schemeClr val="tx1"/>
                </a:solidFill>
              </a:rPr>
              <a:t>0</a:t>
            </a:r>
            <a:r>
              <a:rPr lang="en-GB" sz="1600" dirty="0">
                <a:solidFill>
                  <a:schemeClr val="tx1"/>
                </a:solidFill>
              </a:rPr>
              <a:t>: Spatial ability does not predict educational performance in project work</a:t>
            </a:r>
          </a:p>
        </p:txBody>
      </p:sp>
      <p:cxnSp>
        <p:nvCxnSpPr>
          <p:cNvPr id="10" name="Straight Arrow Connector 9">
            <a:extLst>
              <a:ext uri="{FF2B5EF4-FFF2-40B4-BE49-F238E27FC236}">
                <a16:creationId xmlns:a16="http://schemas.microsoft.com/office/drawing/2014/main" id="{196C802A-CCC2-57B7-9982-D9420AF923EE}"/>
              </a:ext>
            </a:extLst>
          </p:cNvPr>
          <p:cNvCxnSpPr>
            <a:cxnSpLocks/>
            <a:stCxn id="11" idx="3"/>
            <a:endCxn id="12" idx="1"/>
          </p:cNvCxnSpPr>
          <p:nvPr/>
        </p:nvCxnSpPr>
        <p:spPr>
          <a:xfrm flipV="1">
            <a:off x="5721001" y="3530972"/>
            <a:ext cx="2648029" cy="1"/>
          </a:xfrm>
          <a:prstGeom prst="straightConnector1">
            <a:avLst/>
          </a:prstGeom>
          <a:ln w="19050">
            <a:solidFill>
              <a:schemeClr val="bg1">
                <a:lumMod val="50000"/>
              </a:schemeClr>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1" name="Rounded Rectangle 4">
            <a:extLst>
              <a:ext uri="{FF2B5EF4-FFF2-40B4-BE49-F238E27FC236}">
                <a16:creationId xmlns:a16="http://schemas.microsoft.com/office/drawing/2014/main" id="{0196CCB2-D0B5-A260-9DB5-8E5C379BF2C6}"/>
              </a:ext>
            </a:extLst>
          </p:cNvPr>
          <p:cNvSpPr/>
          <p:nvPr/>
        </p:nvSpPr>
        <p:spPr>
          <a:xfrm>
            <a:off x="3968131" y="3184055"/>
            <a:ext cx="1752870" cy="693835"/>
          </a:xfrm>
          <a:prstGeom prst="roundRect">
            <a:avLst/>
          </a:prstGeom>
          <a:solidFill>
            <a:schemeClr val="bg1">
              <a:lumMod val="95000"/>
            </a:schemeClr>
          </a:solidFill>
          <a:ln w="28575">
            <a:solidFill>
              <a:srgbClr val="A39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Spatial ability</a:t>
            </a:r>
          </a:p>
        </p:txBody>
      </p:sp>
      <p:sp>
        <p:nvSpPr>
          <p:cNvPr id="12" name="Rounded Rectangle 5">
            <a:extLst>
              <a:ext uri="{FF2B5EF4-FFF2-40B4-BE49-F238E27FC236}">
                <a16:creationId xmlns:a16="http://schemas.microsoft.com/office/drawing/2014/main" id="{E2149FDC-A21D-805C-ACD3-E79C8F5408E4}"/>
              </a:ext>
            </a:extLst>
          </p:cNvPr>
          <p:cNvSpPr/>
          <p:nvPr/>
        </p:nvSpPr>
        <p:spPr>
          <a:xfrm>
            <a:off x="8369030" y="3184054"/>
            <a:ext cx="1752870" cy="693835"/>
          </a:xfrm>
          <a:prstGeom prst="roundRect">
            <a:avLst/>
          </a:prstGeom>
          <a:solidFill>
            <a:schemeClr val="bg1">
              <a:lumMod val="95000"/>
            </a:schemeClr>
          </a:solidFill>
          <a:ln w="28575">
            <a:solidFill>
              <a:srgbClr val="A39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Educational performance</a:t>
            </a:r>
          </a:p>
        </p:txBody>
      </p:sp>
      <p:sp>
        <p:nvSpPr>
          <p:cNvPr id="13" name="TextBox 12">
            <a:extLst>
              <a:ext uri="{FF2B5EF4-FFF2-40B4-BE49-F238E27FC236}">
                <a16:creationId xmlns:a16="http://schemas.microsoft.com/office/drawing/2014/main" id="{EB660E1C-5A75-98C2-B965-D0BBA86E5523}"/>
              </a:ext>
            </a:extLst>
          </p:cNvPr>
          <p:cNvSpPr txBox="1"/>
          <p:nvPr/>
        </p:nvSpPr>
        <p:spPr>
          <a:xfrm>
            <a:off x="6168580" y="3014725"/>
            <a:ext cx="1752870" cy="369332"/>
          </a:xfrm>
          <a:prstGeom prst="rect">
            <a:avLst/>
          </a:prstGeom>
          <a:noFill/>
        </p:spPr>
        <p:txBody>
          <a:bodyPr wrap="square" rtlCol="0">
            <a:spAutoFit/>
          </a:bodyPr>
          <a:lstStyle/>
          <a:p>
            <a:pPr algn="ctr"/>
            <a:r>
              <a:rPr lang="en-GB" dirty="0"/>
              <a:t>Regression</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36A58C6-005E-86B8-7D09-12384FF260E0}"/>
                  </a:ext>
                </a:extLst>
              </p:cNvPr>
              <p:cNvSpPr/>
              <p:nvPr/>
            </p:nvSpPr>
            <p:spPr>
              <a:xfrm>
                <a:off x="3968131" y="4343141"/>
                <a:ext cx="6153769" cy="982923"/>
              </a:xfrm>
              <a:prstGeom prst="rect">
                <a:avLst/>
              </a:prstGeom>
              <a:solidFill>
                <a:srgbClr val="E0FAFA"/>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For linear regression, we are therefore modelling:</a:t>
                </a:r>
              </a:p>
              <a:p>
                <a:endParaRPr lang="en-GB" sz="1200" dirty="0">
                  <a:solidFill>
                    <a:schemeClr val="tx1"/>
                  </a:solidFill>
                </a:endParaRPr>
              </a:p>
              <a:p>
                <a:endParaRPr lang="en-GB" sz="1200" dirty="0">
                  <a:solidFill>
                    <a:schemeClr val="tx1"/>
                  </a:solidFill>
                </a:endParaRPr>
              </a:p>
              <a:p>
                <a:pPr/>
                <a14:m>
                  <m:oMathPara xmlns:m="http://schemas.openxmlformats.org/officeDocument/2006/math">
                    <m:oMathParaPr>
                      <m:jc m:val="centerGroup"/>
                    </m:oMathParaPr>
                    <m:oMath xmlns:m="http://schemas.openxmlformats.org/officeDocument/2006/math">
                      <m:r>
                        <a:rPr lang="en-GB" sz="1200" b="0" i="1" smtClean="0">
                          <a:solidFill>
                            <a:schemeClr val="tx1"/>
                          </a:solidFill>
                          <a:latin typeface="Cambria Math" panose="02040503050406030204" pitchFamily="18" charset="0"/>
                        </a:rPr>
                        <m:t>𝐸𝑑𝑢𝑐𝑎𝑡𝑖𝑜𝑛𝑎𝑙</m:t>
                      </m:r>
                      <m:r>
                        <a:rPr lang="en-GB" sz="1200" b="0" i="1"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𝑝𝑒𝑟𝑓𝑜𝑟𝑚𝑎𝑛𝑐𝑒</m:t>
                      </m:r>
                      <m:r>
                        <a:rPr lang="en-GB" sz="1200" b="0" i="1" smtClean="0">
                          <a:solidFill>
                            <a:schemeClr val="tx1"/>
                          </a:solidFill>
                          <a:latin typeface="Cambria Math" panose="02040503050406030204" pitchFamily="18" charset="0"/>
                        </a:rPr>
                        <m:t> </m:t>
                      </m:r>
                      <m:d>
                        <m:dPr>
                          <m:ctrlPr>
                            <a:rPr lang="en-GB" sz="1200" b="0" i="1" smtClean="0">
                              <a:solidFill>
                                <a:schemeClr val="tx1"/>
                              </a:solidFill>
                              <a:latin typeface="Cambria Math" panose="02040503050406030204" pitchFamily="18" charset="0"/>
                            </a:rPr>
                          </m:ctrlPr>
                        </m:dPr>
                        <m:e>
                          <m:r>
                            <a:rPr lang="en-GB" sz="1200" b="0" i="1" smtClean="0">
                              <a:solidFill>
                                <a:schemeClr val="tx1"/>
                              </a:solidFill>
                              <a:latin typeface="Cambria Math" panose="02040503050406030204" pitchFamily="18" charset="0"/>
                            </a:rPr>
                            <m:t>𝑝𝑟𝑜𝑗𝑒𝑐𝑡</m:t>
                          </m:r>
                        </m:e>
                      </m:d>
                      <m:r>
                        <a:rPr lang="en-GB" sz="1200" b="0" i="1" smtClean="0">
                          <a:solidFill>
                            <a:schemeClr val="tx1"/>
                          </a:solidFill>
                          <a:latin typeface="Cambria Math" panose="02040503050406030204" pitchFamily="18" charset="0"/>
                        </a:rPr>
                        <m:t>=</m:t>
                      </m:r>
                      <m:sSub>
                        <m:sSubPr>
                          <m:ctrlPr>
                            <a:rPr lang="en-GB" sz="1200" b="0" i="1" smtClean="0">
                              <a:solidFill>
                                <a:schemeClr val="tx1"/>
                              </a:solidFill>
                              <a:latin typeface="Cambria Math" panose="02040503050406030204" pitchFamily="18" charset="0"/>
                            </a:rPr>
                          </m:ctrlPr>
                        </m:sSubPr>
                        <m:e>
                          <m:r>
                            <a:rPr lang="en-GB" sz="1200" b="0" i="1" smtClean="0">
                              <a:solidFill>
                                <a:schemeClr val="tx1"/>
                              </a:solidFill>
                              <a:latin typeface="Cambria Math" panose="02040503050406030204" pitchFamily="18" charset="0"/>
                              <a:ea typeface="Cambria Math" panose="02040503050406030204" pitchFamily="18" charset="0"/>
                            </a:rPr>
                            <m:t>𝛽</m:t>
                          </m:r>
                        </m:e>
                        <m:sub>
                          <m:r>
                            <a:rPr lang="en-GB" sz="1200" b="0" i="1" smtClean="0">
                              <a:solidFill>
                                <a:schemeClr val="tx1"/>
                              </a:solidFill>
                              <a:latin typeface="Cambria Math" panose="02040503050406030204" pitchFamily="18" charset="0"/>
                            </a:rPr>
                            <m:t>0</m:t>
                          </m:r>
                        </m:sub>
                      </m:sSub>
                      <m:r>
                        <a:rPr lang="en-GB" sz="1200" b="0" i="1" smtClean="0">
                          <a:solidFill>
                            <a:schemeClr val="tx1"/>
                          </a:solidFill>
                          <a:latin typeface="Cambria Math" panose="02040503050406030204" pitchFamily="18" charset="0"/>
                        </a:rPr>
                        <m:t>+</m:t>
                      </m:r>
                      <m:sSub>
                        <m:sSubPr>
                          <m:ctrlPr>
                            <a:rPr lang="en-GB" sz="1200" b="0" i="1" smtClean="0">
                              <a:solidFill>
                                <a:schemeClr val="tx1"/>
                              </a:solidFill>
                              <a:latin typeface="Cambria Math" panose="02040503050406030204" pitchFamily="18" charset="0"/>
                            </a:rPr>
                          </m:ctrlPr>
                        </m:sSubPr>
                        <m:e>
                          <m:r>
                            <a:rPr lang="en-GB" sz="1200" b="0" i="1" smtClean="0">
                              <a:solidFill>
                                <a:schemeClr val="tx1"/>
                              </a:solidFill>
                              <a:latin typeface="Cambria Math" panose="02040503050406030204" pitchFamily="18" charset="0"/>
                              <a:ea typeface="Cambria Math" panose="02040503050406030204" pitchFamily="18" charset="0"/>
                            </a:rPr>
                            <m:t>𝛽</m:t>
                          </m:r>
                        </m:e>
                        <m:sub>
                          <m:r>
                            <a:rPr lang="en-GB" sz="1200" b="0" i="1" smtClean="0">
                              <a:solidFill>
                                <a:schemeClr val="tx1"/>
                              </a:solidFill>
                              <a:latin typeface="Cambria Math" panose="02040503050406030204" pitchFamily="18" charset="0"/>
                            </a:rPr>
                            <m:t>1</m:t>
                          </m:r>
                        </m:sub>
                      </m:sSub>
                      <m:r>
                        <a:rPr lang="en-GB" sz="1200" b="0" i="1" smtClean="0">
                          <a:solidFill>
                            <a:schemeClr val="tx1"/>
                          </a:solidFill>
                          <a:latin typeface="Cambria Math" panose="02040503050406030204" pitchFamily="18" charset="0"/>
                        </a:rPr>
                        <m:t>𝑆𝑝𝑎𝑡𝑖𝑎𝑙</m:t>
                      </m:r>
                      <m:r>
                        <a:rPr lang="en-GB" sz="1200" b="0" i="1"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𝑎𝑏𝑖𝑙𝑖𝑡𝑦</m:t>
                      </m:r>
                      <m:r>
                        <a:rPr lang="en-GB" sz="1200" b="0" i="1" smtClean="0">
                          <a:solidFill>
                            <a:schemeClr val="tx1"/>
                          </a:solidFill>
                          <a:latin typeface="Cambria Math" panose="02040503050406030204" pitchFamily="18" charset="0"/>
                        </a:rPr>
                        <m:t>+</m:t>
                      </m:r>
                      <m:r>
                        <a:rPr lang="en-GB" sz="1200" b="0" i="1" smtClean="0">
                          <a:solidFill>
                            <a:schemeClr val="tx1"/>
                          </a:solidFill>
                          <a:latin typeface="Cambria Math" panose="02040503050406030204" pitchFamily="18" charset="0"/>
                          <a:ea typeface="Cambria Math" panose="02040503050406030204" pitchFamily="18" charset="0"/>
                        </a:rPr>
                        <m:t>𝜀</m:t>
                      </m:r>
                    </m:oMath>
                  </m:oMathPara>
                </a14:m>
                <a:endParaRPr lang="en-GB" sz="1200" dirty="0">
                  <a:solidFill>
                    <a:schemeClr val="tx1"/>
                  </a:solidFill>
                </a:endParaRPr>
              </a:p>
              <a:p>
                <a:endParaRPr lang="en-GB" sz="1200" dirty="0">
                  <a:solidFill>
                    <a:schemeClr val="tx1"/>
                  </a:solidFill>
                </a:endParaRPr>
              </a:p>
            </p:txBody>
          </p:sp>
        </mc:Choice>
        <mc:Fallback xmlns="">
          <p:sp>
            <p:nvSpPr>
              <p:cNvPr id="6" name="Rectangle 5">
                <a:extLst>
                  <a:ext uri="{FF2B5EF4-FFF2-40B4-BE49-F238E27FC236}">
                    <a16:creationId xmlns:a16="http://schemas.microsoft.com/office/drawing/2014/main" id="{C36A58C6-005E-86B8-7D09-12384FF260E0}"/>
                  </a:ext>
                </a:extLst>
              </p:cNvPr>
              <p:cNvSpPr>
                <a:spLocks noRot="1" noChangeAspect="1" noMove="1" noResize="1" noEditPoints="1" noAdjustHandles="1" noChangeArrowheads="1" noChangeShapeType="1" noTextEdit="1"/>
              </p:cNvSpPr>
              <p:nvPr/>
            </p:nvSpPr>
            <p:spPr>
              <a:xfrm>
                <a:off x="3968131" y="4343141"/>
                <a:ext cx="6153769" cy="982923"/>
              </a:xfrm>
              <a:prstGeom prst="rect">
                <a:avLst/>
              </a:prstGeom>
              <a:blipFill>
                <a:blip r:embed="rId4"/>
                <a:stretch>
                  <a:fillRect l="-99"/>
                </a:stretch>
              </a:blipFill>
              <a:ln w="28575">
                <a:noFill/>
              </a:ln>
            </p:spPr>
            <p:txBody>
              <a:bodyPr/>
              <a:lstStyle/>
              <a:p>
                <a:r>
                  <a:rPr lang="en-GB">
                    <a:noFill/>
                  </a:rPr>
                  <a:t> </a:t>
                </a:r>
              </a:p>
            </p:txBody>
          </p:sp>
        </mc:Fallback>
      </mc:AlternateContent>
    </p:spTree>
    <p:extLst>
      <p:ext uri="{BB962C8B-B14F-4D97-AF65-F5344CB8AC3E}">
        <p14:creationId xmlns:p14="http://schemas.microsoft.com/office/powerpoint/2010/main" val="26380639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24B7A-BBA7-A0D4-84AC-395AD7228E01}"/>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BC586C5-202F-BB74-13B0-4B352D73F6A1}"/>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F9743CD4-D0E0-E10C-5E6F-8440A3DE9453}"/>
              </a:ext>
            </a:extLst>
          </p:cNvPr>
          <p:cNvSpPr txBox="1">
            <a:spLocks/>
          </p:cNvSpPr>
          <p:nvPr/>
        </p:nvSpPr>
        <p:spPr>
          <a:xfrm>
            <a:off x="4181475" y="423043"/>
            <a:ext cx="3829050"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Linear regression</a:t>
            </a:r>
            <a:endParaRPr lang="en-US" dirty="0"/>
          </a:p>
        </p:txBody>
      </p:sp>
      <p:pic>
        <p:nvPicPr>
          <p:cNvPr id="5" name="Picture 4">
            <a:extLst>
              <a:ext uri="{FF2B5EF4-FFF2-40B4-BE49-F238E27FC236}">
                <a16:creationId xmlns:a16="http://schemas.microsoft.com/office/drawing/2014/main" id="{A99842D8-B3CA-A81A-B6E0-6FB50586873D}"/>
              </a:ext>
            </a:extLst>
          </p:cNvPr>
          <p:cNvPicPr>
            <a:picLocks noChangeAspect="1"/>
          </p:cNvPicPr>
          <p:nvPr/>
        </p:nvPicPr>
        <p:blipFill>
          <a:blip r:embed="rId3"/>
          <a:stretch>
            <a:fillRect/>
          </a:stretch>
        </p:blipFill>
        <p:spPr>
          <a:xfrm>
            <a:off x="0" y="1212515"/>
            <a:ext cx="7459116" cy="4887007"/>
          </a:xfrm>
          <a:prstGeom prst="rect">
            <a:avLst/>
          </a:prstGeom>
        </p:spPr>
      </p:pic>
      <p:sp>
        <p:nvSpPr>
          <p:cNvPr id="2" name="Rectangle 1">
            <a:extLst>
              <a:ext uri="{FF2B5EF4-FFF2-40B4-BE49-F238E27FC236}">
                <a16:creationId xmlns:a16="http://schemas.microsoft.com/office/drawing/2014/main" id="{6980067B-10B6-28ED-A2BA-0EA51AEF5900}"/>
              </a:ext>
            </a:extLst>
          </p:cNvPr>
          <p:cNvSpPr/>
          <p:nvPr/>
        </p:nvSpPr>
        <p:spPr>
          <a:xfrm>
            <a:off x="5260157" y="916101"/>
            <a:ext cx="6806152" cy="3872712"/>
          </a:xfrm>
          <a:prstGeom prst="rect">
            <a:avLst/>
          </a:prstGeom>
          <a:solidFill>
            <a:srgbClr val="E0FAFA"/>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050" b="1" u="sng" dirty="0">
                <a:solidFill>
                  <a:schemeClr val="tx1"/>
                </a:solidFill>
              </a:rPr>
              <a:t>Model Summary Table</a:t>
            </a:r>
          </a:p>
          <a:p>
            <a:r>
              <a:rPr lang="en-GB" sz="1050" b="1" i="1" dirty="0">
                <a:solidFill>
                  <a:schemeClr val="tx1"/>
                </a:solidFill>
              </a:rPr>
              <a:t>R: </a:t>
            </a:r>
            <a:r>
              <a:rPr lang="en-US" sz="1050" dirty="0">
                <a:solidFill>
                  <a:schemeClr val="tx1"/>
                </a:solidFill>
              </a:rPr>
              <a:t>In simple regression, equal to Pearson’s r. Represents the strength and direction of the linear association between IV and DV</a:t>
            </a:r>
          </a:p>
          <a:p>
            <a:r>
              <a:rPr lang="en-GB" sz="1050" b="1" i="1" dirty="0">
                <a:solidFill>
                  <a:schemeClr val="tx1"/>
                </a:solidFill>
              </a:rPr>
              <a:t>R</a:t>
            </a:r>
            <a:r>
              <a:rPr lang="en-GB" sz="1050" b="1" i="1" baseline="30000" dirty="0">
                <a:solidFill>
                  <a:schemeClr val="tx1"/>
                </a:solidFill>
              </a:rPr>
              <a:t>2</a:t>
            </a:r>
            <a:r>
              <a:rPr lang="en-GB" sz="1050" b="1" i="1" dirty="0">
                <a:solidFill>
                  <a:schemeClr val="tx1"/>
                </a:solidFill>
              </a:rPr>
              <a:t>:</a:t>
            </a:r>
            <a:r>
              <a:rPr lang="en-GB" sz="1050" dirty="0">
                <a:solidFill>
                  <a:schemeClr val="tx1"/>
                </a:solidFill>
              </a:rPr>
              <a:t> </a:t>
            </a:r>
            <a:r>
              <a:rPr lang="en-US" sz="1050" dirty="0">
                <a:solidFill>
                  <a:schemeClr val="tx1"/>
                </a:solidFill>
              </a:rPr>
              <a:t>Proportion of variance in the dependent variable explained by the independent variable(s).</a:t>
            </a:r>
          </a:p>
          <a:p>
            <a:r>
              <a:rPr lang="en-GB" sz="1050" b="1" i="1" dirty="0">
                <a:solidFill>
                  <a:schemeClr val="tx1"/>
                </a:solidFill>
              </a:rPr>
              <a:t>Adjusted R</a:t>
            </a:r>
            <a:r>
              <a:rPr lang="en-GB" sz="1050" b="1" i="1" baseline="30000" dirty="0">
                <a:solidFill>
                  <a:schemeClr val="tx1"/>
                </a:solidFill>
              </a:rPr>
              <a:t>2</a:t>
            </a:r>
            <a:r>
              <a:rPr lang="en-GB" sz="1050" b="1" i="1" dirty="0">
                <a:solidFill>
                  <a:schemeClr val="tx1"/>
                </a:solidFill>
              </a:rPr>
              <a:t>:</a:t>
            </a:r>
            <a:r>
              <a:rPr lang="en-GB" sz="1050" dirty="0">
                <a:solidFill>
                  <a:schemeClr val="tx1"/>
                </a:solidFill>
              </a:rPr>
              <a:t> </a:t>
            </a:r>
            <a:r>
              <a:rPr lang="en-US" sz="1050" dirty="0">
                <a:solidFill>
                  <a:schemeClr val="tx1"/>
                </a:solidFill>
              </a:rPr>
              <a:t>A bias-corrected estimate of explained variance that adjusts for the number of predictors and sample size. Provides a more conservative estimate of model fit, particularly important in multiple regression</a:t>
            </a:r>
            <a:endParaRPr lang="en-GB" sz="1050" dirty="0">
              <a:solidFill>
                <a:schemeClr val="tx1"/>
              </a:solidFill>
            </a:endParaRPr>
          </a:p>
          <a:p>
            <a:endParaRPr lang="en-GB" sz="1050" dirty="0">
              <a:solidFill>
                <a:schemeClr val="tx1"/>
              </a:solidFill>
            </a:endParaRPr>
          </a:p>
          <a:p>
            <a:r>
              <a:rPr lang="en-GB" sz="1050" b="1" u="sng" dirty="0">
                <a:solidFill>
                  <a:schemeClr val="tx1"/>
                </a:solidFill>
              </a:rPr>
              <a:t>ANOVA Table</a:t>
            </a:r>
          </a:p>
          <a:p>
            <a:r>
              <a:rPr lang="en-GB" sz="1050" b="1" i="1" dirty="0" err="1">
                <a:solidFill>
                  <a:schemeClr val="tx1"/>
                </a:solidFill>
              </a:rPr>
              <a:t>df</a:t>
            </a:r>
            <a:r>
              <a:rPr lang="en-GB" sz="1050" b="1" i="1" dirty="0">
                <a:solidFill>
                  <a:schemeClr val="tx1"/>
                </a:solidFill>
              </a:rPr>
              <a:t> (Total):</a:t>
            </a:r>
            <a:r>
              <a:rPr lang="en-GB" sz="1050" dirty="0">
                <a:solidFill>
                  <a:schemeClr val="tx1"/>
                </a:solidFill>
              </a:rPr>
              <a:t> Sample size (n) -1</a:t>
            </a:r>
          </a:p>
          <a:p>
            <a:r>
              <a:rPr lang="en-GB" sz="1050" b="1" i="1" dirty="0" err="1">
                <a:solidFill>
                  <a:schemeClr val="tx1"/>
                </a:solidFill>
              </a:rPr>
              <a:t>df</a:t>
            </a:r>
            <a:r>
              <a:rPr lang="en-GB" sz="1050" b="1" i="1" dirty="0">
                <a:solidFill>
                  <a:schemeClr val="tx1"/>
                </a:solidFill>
              </a:rPr>
              <a:t> (Regression):</a:t>
            </a:r>
            <a:r>
              <a:rPr lang="en-GB" sz="1050" dirty="0">
                <a:solidFill>
                  <a:schemeClr val="tx1"/>
                </a:solidFill>
              </a:rPr>
              <a:t> Number of predictors (p)</a:t>
            </a:r>
          </a:p>
          <a:p>
            <a:r>
              <a:rPr lang="en-GB" sz="1050" b="1" i="1" dirty="0" err="1">
                <a:solidFill>
                  <a:schemeClr val="tx1"/>
                </a:solidFill>
              </a:rPr>
              <a:t>df</a:t>
            </a:r>
            <a:r>
              <a:rPr lang="en-GB" sz="1050" b="1" i="1" dirty="0">
                <a:solidFill>
                  <a:schemeClr val="tx1"/>
                </a:solidFill>
              </a:rPr>
              <a:t> (Residual):</a:t>
            </a:r>
            <a:r>
              <a:rPr lang="en-GB" sz="1050" dirty="0">
                <a:solidFill>
                  <a:schemeClr val="tx1"/>
                </a:solidFill>
              </a:rPr>
              <a:t> n – p - 1</a:t>
            </a:r>
          </a:p>
          <a:p>
            <a:r>
              <a:rPr lang="en-GB" sz="1050" b="1" i="1" dirty="0">
                <a:solidFill>
                  <a:schemeClr val="tx1"/>
                </a:solidFill>
              </a:rPr>
              <a:t>F:</a:t>
            </a:r>
            <a:r>
              <a:rPr lang="en-GB" sz="1050" dirty="0">
                <a:solidFill>
                  <a:schemeClr val="tx1"/>
                </a:solidFill>
              </a:rPr>
              <a:t> </a:t>
            </a:r>
            <a:r>
              <a:rPr lang="en-US" sz="1050" dirty="0">
                <a:solidFill>
                  <a:schemeClr val="tx1"/>
                </a:solidFill>
              </a:rPr>
              <a:t>The ratio of explained variance to unexplained variance. Tests whether the regression model explains significantly more variance than would be expected by chance. F tests whether the model containing the predictor(s) explains significantly more variance than a model with no predictors.</a:t>
            </a:r>
            <a:endParaRPr lang="en-GB" sz="1050" dirty="0">
              <a:solidFill>
                <a:schemeClr val="tx1"/>
              </a:solidFill>
            </a:endParaRPr>
          </a:p>
          <a:p>
            <a:r>
              <a:rPr lang="en-GB" sz="1050" b="1" i="1" dirty="0">
                <a:solidFill>
                  <a:schemeClr val="tx1"/>
                </a:solidFill>
              </a:rPr>
              <a:t>Sig:</a:t>
            </a:r>
            <a:r>
              <a:rPr lang="en-GB" sz="1050" dirty="0">
                <a:solidFill>
                  <a:schemeClr val="tx1"/>
                </a:solidFill>
              </a:rPr>
              <a:t> </a:t>
            </a:r>
            <a:r>
              <a:rPr lang="en-US" sz="1050" dirty="0">
                <a:solidFill>
                  <a:schemeClr val="tx1"/>
                </a:solidFill>
              </a:rPr>
              <a:t>The p-value for the F-test. Tests the null hypothesis that all regression coefficients (except the intercept) equal zero.</a:t>
            </a:r>
            <a:endParaRPr lang="en-GB" sz="1050" dirty="0">
              <a:solidFill>
                <a:schemeClr val="tx1"/>
              </a:solidFill>
            </a:endParaRPr>
          </a:p>
          <a:p>
            <a:endParaRPr lang="en-GB" sz="1050" dirty="0">
              <a:solidFill>
                <a:schemeClr val="tx1"/>
              </a:solidFill>
            </a:endParaRPr>
          </a:p>
          <a:p>
            <a:r>
              <a:rPr lang="en-GB" sz="1050" b="1" u="sng" dirty="0">
                <a:solidFill>
                  <a:schemeClr val="tx1"/>
                </a:solidFill>
              </a:rPr>
              <a:t>Coefficients Table</a:t>
            </a:r>
          </a:p>
          <a:p>
            <a:r>
              <a:rPr lang="en-GB" sz="1050" b="1" i="1" dirty="0">
                <a:solidFill>
                  <a:schemeClr val="tx1"/>
                </a:solidFill>
              </a:rPr>
              <a:t>Constant (Intercept):</a:t>
            </a:r>
            <a:r>
              <a:rPr lang="en-GB" sz="1050" dirty="0">
                <a:solidFill>
                  <a:schemeClr val="tx1"/>
                </a:solidFill>
              </a:rPr>
              <a:t> </a:t>
            </a:r>
            <a:r>
              <a:rPr lang="en-US" sz="1050" dirty="0">
                <a:solidFill>
                  <a:schemeClr val="tx1"/>
                </a:solidFill>
              </a:rPr>
              <a:t>The predicted value of the dependent variable when the independent variable equals zero.</a:t>
            </a:r>
          </a:p>
          <a:p>
            <a:r>
              <a:rPr lang="en-GB" sz="1050" b="1" i="1" dirty="0">
                <a:solidFill>
                  <a:schemeClr val="tx1"/>
                </a:solidFill>
              </a:rPr>
              <a:t>B:</a:t>
            </a:r>
            <a:r>
              <a:rPr lang="en-GB" sz="1050" dirty="0">
                <a:solidFill>
                  <a:schemeClr val="tx1"/>
                </a:solidFill>
              </a:rPr>
              <a:t> </a:t>
            </a:r>
            <a:r>
              <a:rPr lang="en-US" sz="1050" dirty="0">
                <a:solidFill>
                  <a:schemeClr val="tx1"/>
                </a:solidFill>
              </a:rPr>
              <a:t>The expected change in the DV associated with a one-unit increase in the predictor, holding other variables constant.</a:t>
            </a:r>
            <a:endParaRPr lang="en-GB" sz="1050" dirty="0">
              <a:solidFill>
                <a:schemeClr val="tx1"/>
              </a:solidFill>
            </a:endParaRPr>
          </a:p>
          <a:p>
            <a:r>
              <a:rPr lang="en-GB" sz="1050" b="1" i="1" dirty="0">
                <a:solidFill>
                  <a:schemeClr val="tx1"/>
                </a:solidFill>
              </a:rPr>
              <a:t>Beta (β):</a:t>
            </a:r>
            <a:r>
              <a:rPr lang="en-GB" sz="1050" dirty="0">
                <a:solidFill>
                  <a:schemeClr val="tx1"/>
                </a:solidFill>
              </a:rPr>
              <a:t> </a:t>
            </a:r>
            <a:r>
              <a:rPr lang="en-US" sz="1050" dirty="0">
                <a:solidFill>
                  <a:schemeClr val="tx1"/>
                </a:solidFill>
              </a:rPr>
              <a:t>The expected change in the DV(in standard deviation units) associated with a one standard deviation increase in the predictor, holding other variables constant.</a:t>
            </a:r>
            <a:endParaRPr lang="en-GB" sz="1050" dirty="0">
              <a:solidFill>
                <a:schemeClr val="tx1"/>
              </a:solidFill>
            </a:endParaRPr>
          </a:p>
          <a:p>
            <a:r>
              <a:rPr lang="en-GB" sz="1050" b="1" i="1" dirty="0">
                <a:solidFill>
                  <a:schemeClr val="tx1"/>
                </a:solidFill>
              </a:rPr>
              <a:t>t:</a:t>
            </a:r>
            <a:r>
              <a:rPr lang="en-GB" sz="1050" dirty="0">
                <a:solidFill>
                  <a:schemeClr val="tx1"/>
                </a:solidFill>
              </a:rPr>
              <a:t> </a:t>
            </a:r>
            <a:r>
              <a:rPr lang="en-US" sz="1050" dirty="0">
                <a:solidFill>
                  <a:schemeClr val="tx1"/>
                </a:solidFill>
              </a:rPr>
              <a:t>The test statistic for whether an individual regression coefficient differs significantly from zero.</a:t>
            </a:r>
            <a:endParaRPr lang="en-GB" sz="1050" dirty="0">
              <a:solidFill>
                <a:schemeClr val="tx1"/>
              </a:solidFill>
            </a:endParaRPr>
          </a:p>
          <a:p>
            <a:r>
              <a:rPr lang="en-GB" sz="1050" b="1" i="1" dirty="0">
                <a:solidFill>
                  <a:schemeClr val="tx1"/>
                </a:solidFill>
              </a:rPr>
              <a:t>Sig: </a:t>
            </a:r>
            <a:r>
              <a:rPr lang="en-US" sz="1050" dirty="0">
                <a:solidFill>
                  <a:schemeClr val="tx1"/>
                </a:solidFill>
              </a:rPr>
              <a:t>The p-value associated with the t-test. Tests whether the specific coefficient significantly differs from zero.</a:t>
            </a:r>
            <a:endParaRPr lang="en-GB" sz="1050" dirty="0">
              <a:solidFill>
                <a:schemeClr val="tx1"/>
              </a:solidFill>
            </a:endParaRPr>
          </a:p>
        </p:txBody>
      </p:sp>
    </p:spTree>
    <p:extLst>
      <p:ext uri="{BB962C8B-B14F-4D97-AF65-F5344CB8AC3E}">
        <p14:creationId xmlns:p14="http://schemas.microsoft.com/office/powerpoint/2010/main" val="30881681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09744-AED7-3568-30FB-34DFC012494C}"/>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1067DA9F-15A6-6D33-0B98-A91E18A744C1}"/>
              </a:ext>
            </a:extLst>
          </p:cNvPr>
          <p:cNvPicPr>
            <a:picLocks noChangeAspect="1"/>
          </p:cNvPicPr>
          <p:nvPr/>
        </p:nvPicPr>
        <p:blipFill>
          <a:blip r:embed="rId3"/>
          <a:stretch>
            <a:fillRect/>
          </a:stretch>
        </p:blipFill>
        <p:spPr>
          <a:xfrm>
            <a:off x="0" y="1212515"/>
            <a:ext cx="7459116" cy="4887007"/>
          </a:xfrm>
          <a:prstGeom prst="rect">
            <a:avLst/>
          </a:prstGeom>
        </p:spPr>
      </p:pic>
      <p:cxnSp>
        <p:nvCxnSpPr>
          <p:cNvPr id="16" name="Straight Connector 15">
            <a:extLst>
              <a:ext uri="{FF2B5EF4-FFF2-40B4-BE49-F238E27FC236}">
                <a16:creationId xmlns:a16="http://schemas.microsoft.com/office/drawing/2014/main" id="{AB7C486B-CEE7-3C9A-2189-95ABE6CCA2D2}"/>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4E3210E2-52C4-C0E2-419E-CEB8ADB4D666}"/>
              </a:ext>
            </a:extLst>
          </p:cNvPr>
          <p:cNvSpPr txBox="1">
            <a:spLocks/>
          </p:cNvSpPr>
          <p:nvPr/>
        </p:nvSpPr>
        <p:spPr>
          <a:xfrm>
            <a:off x="4181475" y="423043"/>
            <a:ext cx="3829050"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Linear regression</a:t>
            </a:r>
            <a:endParaRPr lang="en-US" dirty="0"/>
          </a:p>
        </p:txBody>
      </p:sp>
      <p:pic>
        <p:nvPicPr>
          <p:cNvPr id="7" name="Picture 6">
            <a:extLst>
              <a:ext uri="{FF2B5EF4-FFF2-40B4-BE49-F238E27FC236}">
                <a16:creationId xmlns:a16="http://schemas.microsoft.com/office/drawing/2014/main" id="{47E76E1B-58A9-7400-AE64-B89748A02FE3}"/>
              </a:ext>
            </a:extLst>
          </p:cNvPr>
          <p:cNvPicPr>
            <a:picLocks noChangeAspect="1"/>
          </p:cNvPicPr>
          <p:nvPr/>
        </p:nvPicPr>
        <p:blipFill>
          <a:blip r:embed="rId4"/>
          <a:srcRect l="27957" r="13978"/>
          <a:stretch>
            <a:fillRect/>
          </a:stretch>
        </p:blipFill>
        <p:spPr>
          <a:xfrm flipH="1">
            <a:off x="9118600" y="718731"/>
            <a:ext cx="3073400" cy="5293078"/>
          </a:xfrm>
          <a:prstGeom prst="rect">
            <a:avLst/>
          </a:prstGeom>
        </p:spPr>
      </p:pic>
      <p:sp>
        <p:nvSpPr>
          <p:cNvPr id="8" name="Speech Bubble: Rectangle with Corners Rounded 7">
            <a:extLst>
              <a:ext uri="{FF2B5EF4-FFF2-40B4-BE49-F238E27FC236}">
                <a16:creationId xmlns:a16="http://schemas.microsoft.com/office/drawing/2014/main" id="{44CCD09C-A5C4-81CB-A40B-6D5B49162CD4}"/>
              </a:ext>
            </a:extLst>
          </p:cNvPr>
          <p:cNvSpPr/>
          <p:nvPr/>
        </p:nvSpPr>
        <p:spPr>
          <a:xfrm>
            <a:off x="5750351" y="1162630"/>
            <a:ext cx="4371549" cy="1835094"/>
          </a:xfrm>
          <a:prstGeom prst="wedgeRoundRectCallout">
            <a:avLst>
              <a:gd name="adj1" fmla="val 59843"/>
              <a:gd name="adj2" fmla="val 38085"/>
              <a:gd name="adj3" fmla="val 16667"/>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 simple linear regression was conducted to examine whether spatial ability predicted educational performance in a project. The overall model was statistically significant, F(1, 298) = 521.981, p &lt; .001, explaining 63.5% of the variance in educational performance (Adjusted R² = .635). Spatial ability was a significant positive predictor, B = 1.606, SE = .070, β = .798, t(298) = 22.847, p &lt; .001, indicating that higher spatial ability was associated with higher educational performance.</a:t>
            </a:r>
            <a:endParaRPr lang="en-GB" sz="1200" dirty="0">
              <a:solidFill>
                <a:schemeClr val="tx1"/>
              </a:solidFill>
            </a:endParaRPr>
          </a:p>
        </p:txBody>
      </p:sp>
    </p:spTree>
    <p:extLst>
      <p:ext uri="{BB962C8B-B14F-4D97-AF65-F5344CB8AC3E}">
        <p14:creationId xmlns:p14="http://schemas.microsoft.com/office/powerpoint/2010/main" val="1128895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641D2-1A42-97C1-5D77-1BD5C5C95FBE}"/>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FC6AB27E-E8A8-D248-7538-28B46F6EC8B7}"/>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39D38124-C417-A092-1250-61ADFF3208E9}"/>
              </a:ext>
            </a:extLst>
          </p:cNvPr>
          <p:cNvSpPr txBox="1">
            <a:spLocks/>
          </p:cNvSpPr>
          <p:nvPr/>
        </p:nvSpPr>
        <p:spPr>
          <a:xfrm>
            <a:off x="3453353" y="423043"/>
            <a:ext cx="5285294"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Multiple linear regression</a:t>
            </a:r>
            <a:endParaRPr lang="en-US" dirty="0"/>
          </a:p>
        </p:txBody>
      </p:sp>
      <p:pic>
        <p:nvPicPr>
          <p:cNvPr id="2" name="Picture 1">
            <a:extLst>
              <a:ext uri="{FF2B5EF4-FFF2-40B4-BE49-F238E27FC236}">
                <a16:creationId xmlns:a16="http://schemas.microsoft.com/office/drawing/2014/main" id="{06DABF66-7358-1EC9-8A54-B83F7D60527A}"/>
              </a:ext>
            </a:extLst>
          </p:cNvPr>
          <p:cNvPicPr>
            <a:picLocks noChangeAspect="1"/>
          </p:cNvPicPr>
          <p:nvPr/>
        </p:nvPicPr>
        <p:blipFill>
          <a:blip r:embed="rId3"/>
          <a:srcRect l="27957" r="13978"/>
          <a:stretch>
            <a:fillRect/>
          </a:stretch>
        </p:blipFill>
        <p:spPr>
          <a:xfrm>
            <a:off x="190500" y="831850"/>
            <a:ext cx="3073400" cy="5293078"/>
          </a:xfrm>
          <a:prstGeom prst="rect">
            <a:avLst/>
          </a:prstGeom>
        </p:spPr>
      </p:pic>
      <p:sp>
        <p:nvSpPr>
          <p:cNvPr id="3" name="Speech Bubble: Rectangle with Corners Rounded 2">
            <a:extLst>
              <a:ext uri="{FF2B5EF4-FFF2-40B4-BE49-F238E27FC236}">
                <a16:creationId xmlns:a16="http://schemas.microsoft.com/office/drawing/2014/main" id="{737E4B01-ABF3-990B-07E4-084765CA4866}"/>
              </a:ext>
            </a:extLst>
          </p:cNvPr>
          <p:cNvSpPr/>
          <p:nvPr/>
        </p:nvSpPr>
        <p:spPr>
          <a:xfrm>
            <a:off x="3145154" y="1162630"/>
            <a:ext cx="6976746" cy="920167"/>
          </a:xfrm>
          <a:prstGeom prst="wedgeRoundRectCallout">
            <a:avLst>
              <a:gd name="adj1" fmla="val -66642"/>
              <a:gd name="adj2" fmla="val 133078"/>
              <a:gd name="adj3" fmla="val 16667"/>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H</a:t>
            </a:r>
            <a:r>
              <a:rPr lang="en-GB" sz="1600" baseline="-25000" dirty="0">
                <a:solidFill>
                  <a:schemeClr val="tx1"/>
                </a:solidFill>
              </a:rPr>
              <a:t>1</a:t>
            </a:r>
            <a:r>
              <a:rPr lang="en-GB" sz="1600" dirty="0">
                <a:solidFill>
                  <a:schemeClr val="tx1"/>
                </a:solidFill>
              </a:rPr>
              <a:t>: Spatial ability predicts educational performance in project work, controlling for verbal ability.</a:t>
            </a:r>
          </a:p>
        </p:txBody>
      </p:sp>
      <p:cxnSp>
        <p:nvCxnSpPr>
          <p:cNvPr id="10" name="Straight Arrow Connector 9">
            <a:extLst>
              <a:ext uri="{FF2B5EF4-FFF2-40B4-BE49-F238E27FC236}">
                <a16:creationId xmlns:a16="http://schemas.microsoft.com/office/drawing/2014/main" id="{8B27953E-E321-CDFE-1AFA-7D7924E0C035}"/>
              </a:ext>
            </a:extLst>
          </p:cNvPr>
          <p:cNvCxnSpPr>
            <a:cxnSpLocks/>
            <a:stCxn id="11" idx="3"/>
            <a:endCxn id="12" idx="1"/>
          </p:cNvCxnSpPr>
          <p:nvPr/>
        </p:nvCxnSpPr>
        <p:spPr>
          <a:xfrm flipV="1">
            <a:off x="5721001" y="3184054"/>
            <a:ext cx="2648029" cy="1"/>
          </a:xfrm>
          <a:prstGeom prst="straightConnector1">
            <a:avLst/>
          </a:prstGeom>
          <a:ln w="19050">
            <a:solidFill>
              <a:schemeClr val="bg1">
                <a:lumMod val="50000"/>
              </a:schemeClr>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1" name="Rounded Rectangle 4">
            <a:extLst>
              <a:ext uri="{FF2B5EF4-FFF2-40B4-BE49-F238E27FC236}">
                <a16:creationId xmlns:a16="http://schemas.microsoft.com/office/drawing/2014/main" id="{3DE512FD-3AB3-0659-433B-C7FD3D30B264}"/>
              </a:ext>
            </a:extLst>
          </p:cNvPr>
          <p:cNvSpPr/>
          <p:nvPr/>
        </p:nvSpPr>
        <p:spPr>
          <a:xfrm>
            <a:off x="3968131" y="2837137"/>
            <a:ext cx="1752870" cy="693835"/>
          </a:xfrm>
          <a:prstGeom prst="roundRect">
            <a:avLst/>
          </a:prstGeom>
          <a:solidFill>
            <a:schemeClr val="bg1">
              <a:lumMod val="95000"/>
            </a:schemeClr>
          </a:solidFill>
          <a:ln w="28575">
            <a:solidFill>
              <a:srgbClr val="A39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Spatial ability</a:t>
            </a:r>
          </a:p>
        </p:txBody>
      </p:sp>
      <p:sp>
        <p:nvSpPr>
          <p:cNvPr id="12" name="Rounded Rectangle 5">
            <a:extLst>
              <a:ext uri="{FF2B5EF4-FFF2-40B4-BE49-F238E27FC236}">
                <a16:creationId xmlns:a16="http://schemas.microsoft.com/office/drawing/2014/main" id="{D799AB48-EEE1-2878-D1D1-70441CE6FF1F}"/>
              </a:ext>
            </a:extLst>
          </p:cNvPr>
          <p:cNvSpPr/>
          <p:nvPr/>
        </p:nvSpPr>
        <p:spPr>
          <a:xfrm>
            <a:off x="8369030" y="2837136"/>
            <a:ext cx="1752870" cy="693835"/>
          </a:xfrm>
          <a:prstGeom prst="roundRect">
            <a:avLst/>
          </a:prstGeom>
          <a:solidFill>
            <a:schemeClr val="bg1">
              <a:lumMod val="95000"/>
            </a:schemeClr>
          </a:solidFill>
          <a:ln w="28575">
            <a:solidFill>
              <a:srgbClr val="A39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Educational performance</a:t>
            </a:r>
          </a:p>
        </p:txBody>
      </p:sp>
      <p:sp>
        <p:nvSpPr>
          <p:cNvPr id="13" name="TextBox 12">
            <a:extLst>
              <a:ext uri="{FF2B5EF4-FFF2-40B4-BE49-F238E27FC236}">
                <a16:creationId xmlns:a16="http://schemas.microsoft.com/office/drawing/2014/main" id="{4B980F01-BF20-706B-7FFD-7D9295AE87A2}"/>
              </a:ext>
            </a:extLst>
          </p:cNvPr>
          <p:cNvSpPr txBox="1"/>
          <p:nvPr/>
        </p:nvSpPr>
        <p:spPr>
          <a:xfrm>
            <a:off x="6168580" y="2667807"/>
            <a:ext cx="1752870" cy="369332"/>
          </a:xfrm>
          <a:prstGeom prst="rect">
            <a:avLst/>
          </a:prstGeom>
          <a:noFill/>
        </p:spPr>
        <p:txBody>
          <a:bodyPr wrap="square" rtlCol="0">
            <a:spAutoFit/>
          </a:bodyPr>
          <a:lstStyle/>
          <a:p>
            <a:pPr algn="ctr"/>
            <a:r>
              <a:rPr lang="en-GB" dirty="0"/>
              <a:t>Regression</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EBBAA78-5C4D-FE43-439F-57C751DF48B5}"/>
                  </a:ext>
                </a:extLst>
              </p:cNvPr>
              <p:cNvSpPr/>
              <p:nvPr/>
            </p:nvSpPr>
            <p:spPr>
              <a:xfrm>
                <a:off x="3968131" y="4834602"/>
                <a:ext cx="6153769" cy="982923"/>
              </a:xfrm>
              <a:prstGeom prst="rect">
                <a:avLst/>
              </a:prstGeom>
              <a:solidFill>
                <a:srgbClr val="E0FAFA"/>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For multiple linear regression, we are therefore modelling:</a:t>
                </a:r>
              </a:p>
              <a:p>
                <a:endParaRPr lang="en-GB" sz="1200" dirty="0">
                  <a:solidFill>
                    <a:schemeClr val="tx1"/>
                  </a:solidFill>
                </a:endParaRPr>
              </a:p>
              <a:p>
                <a:endParaRPr lang="en-GB" sz="1200" dirty="0">
                  <a:solidFill>
                    <a:schemeClr val="tx1"/>
                  </a:solidFill>
                </a:endParaRPr>
              </a:p>
              <a:p>
                <a:pPr/>
                <a14:m>
                  <m:oMathPara xmlns:m="http://schemas.openxmlformats.org/officeDocument/2006/math">
                    <m:oMathParaPr>
                      <m:jc m:val="centerGroup"/>
                    </m:oMathParaPr>
                    <m:oMath xmlns:m="http://schemas.openxmlformats.org/officeDocument/2006/math">
                      <m:r>
                        <a:rPr lang="en-GB" sz="1200" b="0" i="1" smtClean="0">
                          <a:solidFill>
                            <a:schemeClr val="tx1"/>
                          </a:solidFill>
                          <a:latin typeface="Cambria Math" panose="02040503050406030204" pitchFamily="18" charset="0"/>
                        </a:rPr>
                        <m:t>𝐸𝑑𝑢𝑐𝑎𝑡𝑖𝑜𝑛𝑎𝑙</m:t>
                      </m:r>
                      <m:r>
                        <a:rPr lang="en-GB" sz="1200" b="0" i="1"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𝑝𝑒𝑟𝑓𝑜𝑟𝑚𝑎𝑛𝑐𝑒</m:t>
                      </m:r>
                      <m:r>
                        <a:rPr lang="en-GB" sz="1200" b="0" i="1" smtClean="0">
                          <a:solidFill>
                            <a:schemeClr val="tx1"/>
                          </a:solidFill>
                          <a:latin typeface="Cambria Math" panose="02040503050406030204" pitchFamily="18" charset="0"/>
                        </a:rPr>
                        <m:t> </m:t>
                      </m:r>
                      <m:d>
                        <m:dPr>
                          <m:ctrlPr>
                            <a:rPr lang="en-GB" sz="1200" b="0" i="1" smtClean="0">
                              <a:solidFill>
                                <a:schemeClr val="tx1"/>
                              </a:solidFill>
                              <a:latin typeface="Cambria Math" panose="02040503050406030204" pitchFamily="18" charset="0"/>
                            </a:rPr>
                          </m:ctrlPr>
                        </m:dPr>
                        <m:e>
                          <m:r>
                            <a:rPr lang="en-GB" sz="1200" b="0" i="1" smtClean="0">
                              <a:solidFill>
                                <a:schemeClr val="tx1"/>
                              </a:solidFill>
                              <a:latin typeface="Cambria Math" panose="02040503050406030204" pitchFamily="18" charset="0"/>
                            </a:rPr>
                            <m:t>𝑝𝑟𝑜𝑗𝑒𝑐𝑡</m:t>
                          </m:r>
                        </m:e>
                      </m:d>
                      <m:r>
                        <a:rPr lang="en-GB" sz="1200" b="0" i="1" smtClean="0">
                          <a:solidFill>
                            <a:schemeClr val="tx1"/>
                          </a:solidFill>
                          <a:latin typeface="Cambria Math" panose="02040503050406030204" pitchFamily="18" charset="0"/>
                        </a:rPr>
                        <m:t>=</m:t>
                      </m:r>
                      <m:sSub>
                        <m:sSubPr>
                          <m:ctrlPr>
                            <a:rPr lang="en-GB" sz="1200" b="0" i="1" smtClean="0">
                              <a:solidFill>
                                <a:schemeClr val="tx1"/>
                              </a:solidFill>
                              <a:latin typeface="Cambria Math" panose="02040503050406030204" pitchFamily="18" charset="0"/>
                            </a:rPr>
                          </m:ctrlPr>
                        </m:sSubPr>
                        <m:e>
                          <m:r>
                            <a:rPr lang="en-GB" sz="1200" b="0" i="1" smtClean="0">
                              <a:solidFill>
                                <a:schemeClr val="tx1"/>
                              </a:solidFill>
                              <a:latin typeface="Cambria Math" panose="02040503050406030204" pitchFamily="18" charset="0"/>
                              <a:ea typeface="Cambria Math" panose="02040503050406030204" pitchFamily="18" charset="0"/>
                            </a:rPr>
                            <m:t>𝛽</m:t>
                          </m:r>
                        </m:e>
                        <m:sub>
                          <m:r>
                            <a:rPr lang="en-GB" sz="1200" b="0" i="1" smtClean="0">
                              <a:solidFill>
                                <a:schemeClr val="tx1"/>
                              </a:solidFill>
                              <a:latin typeface="Cambria Math" panose="02040503050406030204" pitchFamily="18" charset="0"/>
                            </a:rPr>
                            <m:t>0</m:t>
                          </m:r>
                        </m:sub>
                      </m:sSub>
                      <m:r>
                        <a:rPr lang="en-GB" sz="1200" b="0" i="1" smtClean="0">
                          <a:solidFill>
                            <a:schemeClr val="tx1"/>
                          </a:solidFill>
                          <a:latin typeface="Cambria Math" panose="02040503050406030204" pitchFamily="18" charset="0"/>
                        </a:rPr>
                        <m:t>+</m:t>
                      </m:r>
                      <m:sSub>
                        <m:sSubPr>
                          <m:ctrlPr>
                            <a:rPr lang="en-GB" sz="1200" b="0" i="1" smtClean="0">
                              <a:solidFill>
                                <a:schemeClr val="tx1"/>
                              </a:solidFill>
                              <a:latin typeface="Cambria Math" panose="02040503050406030204" pitchFamily="18" charset="0"/>
                            </a:rPr>
                          </m:ctrlPr>
                        </m:sSubPr>
                        <m:e>
                          <m:r>
                            <a:rPr lang="en-GB" sz="1200" b="0" i="1" smtClean="0">
                              <a:solidFill>
                                <a:schemeClr val="tx1"/>
                              </a:solidFill>
                              <a:latin typeface="Cambria Math" panose="02040503050406030204" pitchFamily="18" charset="0"/>
                              <a:ea typeface="Cambria Math" panose="02040503050406030204" pitchFamily="18" charset="0"/>
                            </a:rPr>
                            <m:t>𝛽</m:t>
                          </m:r>
                        </m:e>
                        <m:sub>
                          <m:r>
                            <a:rPr lang="en-GB" sz="1200" b="0" i="1" smtClean="0">
                              <a:solidFill>
                                <a:schemeClr val="tx1"/>
                              </a:solidFill>
                              <a:latin typeface="Cambria Math" panose="02040503050406030204" pitchFamily="18" charset="0"/>
                            </a:rPr>
                            <m:t>1</m:t>
                          </m:r>
                        </m:sub>
                      </m:sSub>
                      <m:r>
                        <a:rPr lang="en-GB" sz="1200" b="0" i="1" smtClean="0">
                          <a:solidFill>
                            <a:schemeClr val="tx1"/>
                          </a:solidFill>
                          <a:latin typeface="Cambria Math" panose="02040503050406030204" pitchFamily="18" charset="0"/>
                        </a:rPr>
                        <m:t>𝑆𝑝𝑎𝑡𝑖𝑎𝑙</m:t>
                      </m:r>
                      <m:r>
                        <a:rPr lang="en-GB" sz="1200" b="0" i="1"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𝑎𝑏𝑖𝑙𝑖𝑡𝑦</m:t>
                      </m:r>
                      <m:r>
                        <a:rPr lang="en-GB" sz="1200" b="0" i="1" smtClean="0">
                          <a:solidFill>
                            <a:schemeClr val="tx1"/>
                          </a:solidFill>
                          <a:latin typeface="Cambria Math" panose="02040503050406030204" pitchFamily="18" charset="0"/>
                        </a:rPr>
                        <m:t>+</m:t>
                      </m:r>
                      <m:sSub>
                        <m:sSubPr>
                          <m:ctrlPr>
                            <a:rPr lang="en-GB" sz="1200" b="0" i="1" smtClean="0">
                              <a:solidFill>
                                <a:schemeClr val="tx1"/>
                              </a:solidFill>
                              <a:latin typeface="Cambria Math" panose="02040503050406030204" pitchFamily="18" charset="0"/>
                            </a:rPr>
                          </m:ctrlPr>
                        </m:sSubPr>
                        <m:e>
                          <m:r>
                            <a:rPr lang="en-GB" sz="1200" b="0" i="1" smtClean="0">
                              <a:solidFill>
                                <a:schemeClr val="tx1"/>
                              </a:solidFill>
                              <a:latin typeface="Cambria Math" panose="02040503050406030204" pitchFamily="18" charset="0"/>
                              <a:ea typeface="Cambria Math" panose="02040503050406030204" pitchFamily="18" charset="0"/>
                            </a:rPr>
                            <m:t>𝛽</m:t>
                          </m:r>
                        </m:e>
                        <m:sub>
                          <m:r>
                            <a:rPr lang="en-GB" sz="1200" b="0" i="1" smtClean="0">
                              <a:solidFill>
                                <a:schemeClr val="tx1"/>
                              </a:solidFill>
                              <a:latin typeface="Cambria Math" panose="02040503050406030204" pitchFamily="18" charset="0"/>
                            </a:rPr>
                            <m:t>2</m:t>
                          </m:r>
                        </m:sub>
                      </m:sSub>
                      <m:r>
                        <a:rPr lang="en-GB" sz="1200" b="0" i="1" smtClean="0">
                          <a:solidFill>
                            <a:schemeClr val="tx1"/>
                          </a:solidFill>
                          <a:latin typeface="Cambria Math" panose="02040503050406030204" pitchFamily="18" charset="0"/>
                        </a:rPr>
                        <m:t>𝑉𝑒𝑟𝑏𝑎𝑙</m:t>
                      </m:r>
                      <m:r>
                        <a:rPr lang="en-GB" sz="1200" b="0" i="1"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𝑎𝑏𝑖𝑙𝑖𝑡𝑦</m:t>
                      </m:r>
                      <m:r>
                        <a:rPr lang="en-GB" sz="1200" b="0" i="1" smtClean="0">
                          <a:solidFill>
                            <a:schemeClr val="tx1"/>
                          </a:solidFill>
                          <a:latin typeface="Cambria Math" panose="02040503050406030204" pitchFamily="18" charset="0"/>
                        </a:rPr>
                        <m:t>+</m:t>
                      </m:r>
                      <m:r>
                        <a:rPr lang="en-GB" sz="1200" b="0" i="1" smtClean="0">
                          <a:solidFill>
                            <a:schemeClr val="tx1"/>
                          </a:solidFill>
                          <a:latin typeface="Cambria Math" panose="02040503050406030204" pitchFamily="18" charset="0"/>
                          <a:ea typeface="Cambria Math" panose="02040503050406030204" pitchFamily="18" charset="0"/>
                        </a:rPr>
                        <m:t>𝜀</m:t>
                      </m:r>
                    </m:oMath>
                  </m:oMathPara>
                </a14:m>
                <a:endParaRPr lang="en-GB" sz="1200" dirty="0">
                  <a:solidFill>
                    <a:schemeClr val="tx1"/>
                  </a:solidFill>
                </a:endParaRPr>
              </a:p>
              <a:p>
                <a:endParaRPr lang="en-GB" sz="1200" dirty="0">
                  <a:solidFill>
                    <a:schemeClr val="tx1"/>
                  </a:solidFill>
                </a:endParaRPr>
              </a:p>
            </p:txBody>
          </p:sp>
        </mc:Choice>
        <mc:Fallback xmlns="">
          <p:sp>
            <p:nvSpPr>
              <p:cNvPr id="6" name="Rectangle 5">
                <a:extLst>
                  <a:ext uri="{FF2B5EF4-FFF2-40B4-BE49-F238E27FC236}">
                    <a16:creationId xmlns:a16="http://schemas.microsoft.com/office/drawing/2014/main" id="{5EBBAA78-5C4D-FE43-439F-57C751DF48B5}"/>
                  </a:ext>
                </a:extLst>
              </p:cNvPr>
              <p:cNvSpPr>
                <a:spLocks noRot="1" noChangeAspect="1" noMove="1" noResize="1" noEditPoints="1" noAdjustHandles="1" noChangeArrowheads="1" noChangeShapeType="1" noTextEdit="1"/>
              </p:cNvSpPr>
              <p:nvPr/>
            </p:nvSpPr>
            <p:spPr>
              <a:xfrm>
                <a:off x="3968131" y="4834602"/>
                <a:ext cx="6153769" cy="982923"/>
              </a:xfrm>
              <a:prstGeom prst="rect">
                <a:avLst/>
              </a:prstGeom>
              <a:blipFill>
                <a:blip r:embed="rId4"/>
                <a:stretch>
                  <a:fillRect l="-99"/>
                </a:stretch>
              </a:blipFill>
              <a:ln w="28575">
                <a:noFill/>
              </a:ln>
            </p:spPr>
            <p:txBody>
              <a:bodyPr/>
              <a:lstStyle/>
              <a:p>
                <a:r>
                  <a:rPr lang="en-GB">
                    <a:noFill/>
                  </a:rPr>
                  <a:t> </a:t>
                </a:r>
              </a:p>
            </p:txBody>
          </p:sp>
        </mc:Fallback>
      </mc:AlternateContent>
      <p:sp>
        <p:nvSpPr>
          <p:cNvPr id="5" name="Rounded Rectangle 4">
            <a:extLst>
              <a:ext uri="{FF2B5EF4-FFF2-40B4-BE49-F238E27FC236}">
                <a16:creationId xmlns:a16="http://schemas.microsoft.com/office/drawing/2014/main" id="{C15EF8AB-5C52-F9D0-6101-ED99C92C16E8}"/>
              </a:ext>
            </a:extLst>
          </p:cNvPr>
          <p:cNvSpPr/>
          <p:nvPr/>
        </p:nvSpPr>
        <p:spPr>
          <a:xfrm>
            <a:off x="3968131" y="3709640"/>
            <a:ext cx="1752870" cy="693835"/>
          </a:xfrm>
          <a:prstGeom prst="roundRect">
            <a:avLst/>
          </a:prstGeom>
          <a:solidFill>
            <a:schemeClr val="bg1">
              <a:lumMod val="95000"/>
            </a:schemeClr>
          </a:solidFill>
          <a:ln w="28575">
            <a:solidFill>
              <a:srgbClr val="A3946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Verbal ability</a:t>
            </a:r>
          </a:p>
        </p:txBody>
      </p:sp>
      <p:cxnSp>
        <p:nvCxnSpPr>
          <p:cNvPr id="8" name="Straight Arrow Connector 7">
            <a:extLst>
              <a:ext uri="{FF2B5EF4-FFF2-40B4-BE49-F238E27FC236}">
                <a16:creationId xmlns:a16="http://schemas.microsoft.com/office/drawing/2014/main" id="{04C0F0ED-DE16-68DD-9AEC-1C36086B4CA0}"/>
              </a:ext>
            </a:extLst>
          </p:cNvPr>
          <p:cNvCxnSpPr>
            <a:stCxn id="5" idx="3"/>
            <a:endCxn id="12" idx="1"/>
          </p:cNvCxnSpPr>
          <p:nvPr/>
        </p:nvCxnSpPr>
        <p:spPr>
          <a:xfrm flipV="1">
            <a:off x="5721001" y="3184054"/>
            <a:ext cx="2648029" cy="872504"/>
          </a:xfrm>
          <a:prstGeom prst="straightConnector1">
            <a:avLst/>
          </a:prstGeom>
          <a:ln w="19050">
            <a:solidFill>
              <a:schemeClr val="bg1">
                <a:lumMod val="50000"/>
              </a:schemeClr>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5682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5F0D1-D627-82F2-62E7-613A71B28262}"/>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50269990-5DE9-0956-1892-1FAD8E57F24F}"/>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FE004C3-C88F-219F-19AA-33FBFA32FFEE}"/>
              </a:ext>
            </a:extLst>
          </p:cNvPr>
          <p:cNvSpPr txBox="1">
            <a:spLocks/>
          </p:cNvSpPr>
          <p:nvPr/>
        </p:nvSpPr>
        <p:spPr>
          <a:xfrm>
            <a:off x="3453353" y="423043"/>
            <a:ext cx="5285294"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Multiple linear regression</a:t>
            </a:r>
            <a:endParaRPr lang="en-US" dirty="0"/>
          </a:p>
        </p:txBody>
      </p:sp>
      <p:pic>
        <p:nvPicPr>
          <p:cNvPr id="7" name="Picture 6">
            <a:extLst>
              <a:ext uri="{FF2B5EF4-FFF2-40B4-BE49-F238E27FC236}">
                <a16:creationId xmlns:a16="http://schemas.microsoft.com/office/drawing/2014/main" id="{95F76BF9-E5E3-F58C-8D67-F887F59948F9}"/>
              </a:ext>
            </a:extLst>
          </p:cNvPr>
          <p:cNvPicPr>
            <a:picLocks noChangeAspect="1"/>
          </p:cNvPicPr>
          <p:nvPr/>
        </p:nvPicPr>
        <p:blipFill>
          <a:blip r:embed="rId3"/>
          <a:stretch>
            <a:fillRect/>
          </a:stretch>
        </p:blipFill>
        <p:spPr>
          <a:xfrm>
            <a:off x="2674475" y="981260"/>
            <a:ext cx="6843049" cy="4895480"/>
          </a:xfrm>
          <a:prstGeom prst="rect">
            <a:avLst/>
          </a:prstGeom>
        </p:spPr>
      </p:pic>
    </p:spTree>
    <p:extLst>
      <p:ext uri="{BB962C8B-B14F-4D97-AF65-F5344CB8AC3E}">
        <p14:creationId xmlns:p14="http://schemas.microsoft.com/office/powerpoint/2010/main" val="39632762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42D8E-2C0D-7B92-5A5C-5D9C092719E4}"/>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CF21F5C9-2957-9175-4990-417F922274C2}"/>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6E88E92-1F75-7E1B-40C7-613133A663C0}"/>
              </a:ext>
            </a:extLst>
          </p:cNvPr>
          <p:cNvSpPr txBox="1">
            <a:spLocks/>
          </p:cNvSpPr>
          <p:nvPr/>
        </p:nvSpPr>
        <p:spPr>
          <a:xfrm>
            <a:off x="3453353" y="423043"/>
            <a:ext cx="5285294"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Multiple linear regression</a:t>
            </a:r>
            <a:endParaRPr lang="en-US" dirty="0"/>
          </a:p>
        </p:txBody>
      </p:sp>
      <p:pic>
        <p:nvPicPr>
          <p:cNvPr id="2" name="Picture 1">
            <a:extLst>
              <a:ext uri="{FF2B5EF4-FFF2-40B4-BE49-F238E27FC236}">
                <a16:creationId xmlns:a16="http://schemas.microsoft.com/office/drawing/2014/main" id="{4AA73532-12A1-16B4-893E-F25A39EC42AE}"/>
              </a:ext>
            </a:extLst>
          </p:cNvPr>
          <p:cNvPicPr>
            <a:picLocks noChangeAspect="1"/>
          </p:cNvPicPr>
          <p:nvPr/>
        </p:nvPicPr>
        <p:blipFill>
          <a:blip r:embed="rId3"/>
          <a:srcRect l="27957" r="13978"/>
          <a:stretch>
            <a:fillRect/>
          </a:stretch>
        </p:blipFill>
        <p:spPr>
          <a:xfrm>
            <a:off x="190500" y="831850"/>
            <a:ext cx="3073400" cy="5293078"/>
          </a:xfrm>
          <a:prstGeom prst="rect">
            <a:avLst/>
          </a:prstGeom>
        </p:spPr>
      </p:pic>
      <p:sp>
        <p:nvSpPr>
          <p:cNvPr id="3" name="Speech Bubble: Rectangle with Corners Rounded 2">
            <a:extLst>
              <a:ext uri="{FF2B5EF4-FFF2-40B4-BE49-F238E27FC236}">
                <a16:creationId xmlns:a16="http://schemas.microsoft.com/office/drawing/2014/main" id="{AC15DF51-668A-58C2-A32B-36586066C5DB}"/>
              </a:ext>
            </a:extLst>
          </p:cNvPr>
          <p:cNvSpPr/>
          <p:nvPr/>
        </p:nvSpPr>
        <p:spPr>
          <a:xfrm>
            <a:off x="3145154" y="1162630"/>
            <a:ext cx="6976746" cy="920167"/>
          </a:xfrm>
          <a:prstGeom prst="wedgeRoundRectCallout">
            <a:avLst>
              <a:gd name="adj1" fmla="val -66642"/>
              <a:gd name="adj2" fmla="val 133078"/>
              <a:gd name="adj3" fmla="val 16667"/>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H</a:t>
            </a:r>
            <a:r>
              <a:rPr lang="en-GB" sz="1600" baseline="-25000" dirty="0">
                <a:solidFill>
                  <a:schemeClr val="tx1"/>
                </a:solidFill>
              </a:rPr>
              <a:t>1</a:t>
            </a:r>
            <a:r>
              <a:rPr lang="en-GB" sz="1600" dirty="0">
                <a:solidFill>
                  <a:schemeClr val="tx1"/>
                </a:solidFill>
              </a:rPr>
              <a:t>: Spatial ability predicts educational performance in project work, controlling for cognitive speed ability.</a:t>
            </a:r>
          </a:p>
        </p:txBody>
      </p:sp>
      <p:cxnSp>
        <p:nvCxnSpPr>
          <p:cNvPr id="10" name="Straight Arrow Connector 9">
            <a:extLst>
              <a:ext uri="{FF2B5EF4-FFF2-40B4-BE49-F238E27FC236}">
                <a16:creationId xmlns:a16="http://schemas.microsoft.com/office/drawing/2014/main" id="{6ECE2405-B6FC-913D-EAA0-46BC38B811E5}"/>
              </a:ext>
            </a:extLst>
          </p:cNvPr>
          <p:cNvCxnSpPr>
            <a:cxnSpLocks/>
            <a:stCxn id="11" idx="3"/>
            <a:endCxn id="12" idx="1"/>
          </p:cNvCxnSpPr>
          <p:nvPr/>
        </p:nvCxnSpPr>
        <p:spPr>
          <a:xfrm flipV="1">
            <a:off x="5721001" y="3184054"/>
            <a:ext cx="2648029" cy="1"/>
          </a:xfrm>
          <a:prstGeom prst="straightConnector1">
            <a:avLst/>
          </a:prstGeom>
          <a:ln w="19050">
            <a:solidFill>
              <a:schemeClr val="bg1">
                <a:lumMod val="50000"/>
              </a:schemeClr>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1" name="Rounded Rectangle 4">
            <a:extLst>
              <a:ext uri="{FF2B5EF4-FFF2-40B4-BE49-F238E27FC236}">
                <a16:creationId xmlns:a16="http://schemas.microsoft.com/office/drawing/2014/main" id="{35C57C32-22B0-86ED-2CE2-9FB6C4107899}"/>
              </a:ext>
            </a:extLst>
          </p:cNvPr>
          <p:cNvSpPr/>
          <p:nvPr/>
        </p:nvSpPr>
        <p:spPr>
          <a:xfrm>
            <a:off x="3968131" y="2837137"/>
            <a:ext cx="1752870" cy="693835"/>
          </a:xfrm>
          <a:prstGeom prst="roundRect">
            <a:avLst/>
          </a:prstGeom>
          <a:solidFill>
            <a:schemeClr val="bg1">
              <a:lumMod val="95000"/>
            </a:schemeClr>
          </a:solidFill>
          <a:ln w="28575">
            <a:solidFill>
              <a:srgbClr val="A39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Spatial ability</a:t>
            </a:r>
          </a:p>
        </p:txBody>
      </p:sp>
      <p:sp>
        <p:nvSpPr>
          <p:cNvPr id="12" name="Rounded Rectangle 5">
            <a:extLst>
              <a:ext uri="{FF2B5EF4-FFF2-40B4-BE49-F238E27FC236}">
                <a16:creationId xmlns:a16="http://schemas.microsoft.com/office/drawing/2014/main" id="{BD448311-3680-1FC0-23FB-328144A7B437}"/>
              </a:ext>
            </a:extLst>
          </p:cNvPr>
          <p:cNvSpPr/>
          <p:nvPr/>
        </p:nvSpPr>
        <p:spPr>
          <a:xfrm>
            <a:off x="8369030" y="2837136"/>
            <a:ext cx="1752870" cy="693835"/>
          </a:xfrm>
          <a:prstGeom prst="roundRect">
            <a:avLst/>
          </a:prstGeom>
          <a:solidFill>
            <a:schemeClr val="bg1">
              <a:lumMod val="95000"/>
            </a:schemeClr>
          </a:solidFill>
          <a:ln w="28575">
            <a:solidFill>
              <a:srgbClr val="A39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Educational performance</a:t>
            </a:r>
          </a:p>
        </p:txBody>
      </p:sp>
      <p:sp>
        <p:nvSpPr>
          <p:cNvPr id="13" name="TextBox 12">
            <a:extLst>
              <a:ext uri="{FF2B5EF4-FFF2-40B4-BE49-F238E27FC236}">
                <a16:creationId xmlns:a16="http://schemas.microsoft.com/office/drawing/2014/main" id="{89D4A100-4421-36A9-F312-07EEE633892D}"/>
              </a:ext>
            </a:extLst>
          </p:cNvPr>
          <p:cNvSpPr txBox="1"/>
          <p:nvPr/>
        </p:nvSpPr>
        <p:spPr>
          <a:xfrm>
            <a:off x="6168580" y="2667807"/>
            <a:ext cx="1752870" cy="369332"/>
          </a:xfrm>
          <a:prstGeom prst="rect">
            <a:avLst/>
          </a:prstGeom>
          <a:noFill/>
        </p:spPr>
        <p:txBody>
          <a:bodyPr wrap="square" rtlCol="0">
            <a:spAutoFit/>
          </a:bodyPr>
          <a:lstStyle/>
          <a:p>
            <a:pPr algn="ctr"/>
            <a:r>
              <a:rPr lang="en-GB" dirty="0"/>
              <a:t>Regression</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3A4C65C-70CA-B5B6-7D44-6695EFF3FC7B}"/>
                  </a:ext>
                </a:extLst>
              </p:cNvPr>
              <p:cNvSpPr/>
              <p:nvPr/>
            </p:nvSpPr>
            <p:spPr>
              <a:xfrm>
                <a:off x="3968131" y="4834602"/>
                <a:ext cx="6153769" cy="982923"/>
              </a:xfrm>
              <a:prstGeom prst="rect">
                <a:avLst/>
              </a:prstGeom>
              <a:solidFill>
                <a:srgbClr val="E0FAFA"/>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For multiple linear regression, we are therefore modelling:</a:t>
                </a:r>
              </a:p>
              <a:p>
                <a:endParaRPr lang="en-GB" sz="1200" dirty="0">
                  <a:solidFill>
                    <a:schemeClr val="tx1"/>
                  </a:solidFill>
                </a:endParaRPr>
              </a:p>
              <a:p>
                <a:endParaRPr lang="en-GB" sz="1200" dirty="0">
                  <a:solidFill>
                    <a:schemeClr val="tx1"/>
                  </a:solidFill>
                </a:endParaRPr>
              </a:p>
              <a:p>
                <a:pPr/>
                <a14:m>
                  <m:oMathPara xmlns:m="http://schemas.openxmlformats.org/officeDocument/2006/math">
                    <m:oMathParaPr>
                      <m:jc m:val="centerGroup"/>
                    </m:oMathParaPr>
                    <m:oMath xmlns:m="http://schemas.openxmlformats.org/officeDocument/2006/math">
                      <m:r>
                        <a:rPr lang="en-GB" sz="1200" b="0" i="1" smtClean="0">
                          <a:solidFill>
                            <a:schemeClr val="tx1"/>
                          </a:solidFill>
                          <a:latin typeface="Cambria Math" panose="02040503050406030204" pitchFamily="18" charset="0"/>
                        </a:rPr>
                        <m:t>𝐸𝑑𝑢𝑐𝑎𝑡𝑖𝑜𝑛𝑎𝑙</m:t>
                      </m:r>
                      <m:r>
                        <a:rPr lang="en-GB" sz="1200" b="0" i="1"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𝑝𝑒𝑟𝑓𝑜𝑟𝑚𝑎𝑛𝑐𝑒</m:t>
                      </m:r>
                      <m:r>
                        <a:rPr lang="en-GB" sz="1200" b="0" i="1" smtClean="0">
                          <a:solidFill>
                            <a:schemeClr val="tx1"/>
                          </a:solidFill>
                          <a:latin typeface="Cambria Math" panose="02040503050406030204" pitchFamily="18" charset="0"/>
                        </a:rPr>
                        <m:t> </m:t>
                      </m:r>
                      <m:d>
                        <m:dPr>
                          <m:ctrlPr>
                            <a:rPr lang="en-GB" sz="1200" b="0" i="1" smtClean="0">
                              <a:solidFill>
                                <a:schemeClr val="tx1"/>
                              </a:solidFill>
                              <a:latin typeface="Cambria Math" panose="02040503050406030204" pitchFamily="18" charset="0"/>
                            </a:rPr>
                          </m:ctrlPr>
                        </m:dPr>
                        <m:e>
                          <m:r>
                            <a:rPr lang="en-GB" sz="1200" b="0" i="1" smtClean="0">
                              <a:solidFill>
                                <a:schemeClr val="tx1"/>
                              </a:solidFill>
                              <a:latin typeface="Cambria Math" panose="02040503050406030204" pitchFamily="18" charset="0"/>
                            </a:rPr>
                            <m:t>𝑝𝑟𝑜𝑗𝑒𝑐𝑡</m:t>
                          </m:r>
                        </m:e>
                      </m:d>
                      <m:r>
                        <a:rPr lang="en-GB" sz="1200" b="0" i="1" smtClean="0">
                          <a:solidFill>
                            <a:schemeClr val="tx1"/>
                          </a:solidFill>
                          <a:latin typeface="Cambria Math" panose="02040503050406030204" pitchFamily="18" charset="0"/>
                        </a:rPr>
                        <m:t>=</m:t>
                      </m:r>
                      <m:sSub>
                        <m:sSubPr>
                          <m:ctrlPr>
                            <a:rPr lang="en-GB" sz="1200" b="0" i="1" smtClean="0">
                              <a:solidFill>
                                <a:schemeClr val="tx1"/>
                              </a:solidFill>
                              <a:latin typeface="Cambria Math" panose="02040503050406030204" pitchFamily="18" charset="0"/>
                            </a:rPr>
                          </m:ctrlPr>
                        </m:sSubPr>
                        <m:e>
                          <m:r>
                            <a:rPr lang="en-GB" sz="1200" b="0" i="1" smtClean="0">
                              <a:solidFill>
                                <a:schemeClr val="tx1"/>
                              </a:solidFill>
                              <a:latin typeface="Cambria Math" panose="02040503050406030204" pitchFamily="18" charset="0"/>
                              <a:ea typeface="Cambria Math" panose="02040503050406030204" pitchFamily="18" charset="0"/>
                            </a:rPr>
                            <m:t>𝛽</m:t>
                          </m:r>
                        </m:e>
                        <m:sub>
                          <m:r>
                            <a:rPr lang="en-GB" sz="1200" b="0" i="1" smtClean="0">
                              <a:solidFill>
                                <a:schemeClr val="tx1"/>
                              </a:solidFill>
                              <a:latin typeface="Cambria Math" panose="02040503050406030204" pitchFamily="18" charset="0"/>
                            </a:rPr>
                            <m:t>0</m:t>
                          </m:r>
                        </m:sub>
                      </m:sSub>
                      <m:r>
                        <a:rPr lang="en-GB" sz="1200" b="0" i="1" smtClean="0">
                          <a:solidFill>
                            <a:schemeClr val="tx1"/>
                          </a:solidFill>
                          <a:latin typeface="Cambria Math" panose="02040503050406030204" pitchFamily="18" charset="0"/>
                        </a:rPr>
                        <m:t>+</m:t>
                      </m:r>
                      <m:sSub>
                        <m:sSubPr>
                          <m:ctrlPr>
                            <a:rPr lang="en-GB" sz="1200" b="0" i="1" smtClean="0">
                              <a:solidFill>
                                <a:schemeClr val="tx1"/>
                              </a:solidFill>
                              <a:latin typeface="Cambria Math" panose="02040503050406030204" pitchFamily="18" charset="0"/>
                            </a:rPr>
                          </m:ctrlPr>
                        </m:sSubPr>
                        <m:e>
                          <m:r>
                            <a:rPr lang="en-GB" sz="1200" b="0" i="1" smtClean="0">
                              <a:solidFill>
                                <a:schemeClr val="tx1"/>
                              </a:solidFill>
                              <a:latin typeface="Cambria Math" panose="02040503050406030204" pitchFamily="18" charset="0"/>
                              <a:ea typeface="Cambria Math" panose="02040503050406030204" pitchFamily="18" charset="0"/>
                            </a:rPr>
                            <m:t>𝛽</m:t>
                          </m:r>
                        </m:e>
                        <m:sub>
                          <m:r>
                            <a:rPr lang="en-GB" sz="1200" b="0" i="1" smtClean="0">
                              <a:solidFill>
                                <a:schemeClr val="tx1"/>
                              </a:solidFill>
                              <a:latin typeface="Cambria Math" panose="02040503050406030204" pitchFamily="18" charset="0"/>
                            </a:rPr>
                            <m:t>1</m:t>
                          </m:r>
                        </m:sub>
                      </m:sSub>
                      <m:r>
                        <a:rPr lang="en-GB" sz="1200" b="0" i="1" smtClean="0">
                          <a:solidFill>
                            <a:schemeClr val="tx1"/>
                          </a:solidFill>
                          <a:latin typeface="Cambria Math" panose="02040503050406030204" pitchFamily="18" charset="0"/>
                        </a:rPr>
                        <m:t>𝑆𝑝𝑎𝑡𝑖𝑎𝑙</m:t>
                      </m:r>
                      <m:r>
                        <a:rPr lang="en-GB" sz="1200" b="0" i="1"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𝑎𝑏𝑖𝑙𝑖𝑡𝑦</m:t>
                      </m:r>
                      <m:r>
                        <a:rPr lang="en-GB" sz="1200" b="0" i="1" smtClean="0">
                          <a:solidFill>
                            <a:schemeClr val="tx1"/>
                          </a:solidFill>
                          <a:latin typeface="Cambria Math" panose="02040503050406030204" pitchFamily="18" charset="0"/>
                        </a:rPr>
                        <m:t>+</m:t>
                      </m:r>
                      <m:sSub>
                        <m:sSubPr>
                          <m:ctrlPr>
                            <a:rPr lang="en-GB" sz="1200" b="0" i="1" smtClean="0">
                              <a:solidFill>
                                <a:schemeClr val="tx1"/>
                              </a:solidFill>
                              <a:latin typeface="Cambria Math" panose="02040503050406030204" pitchFamily="18" charset="0"/>
                            </a:rPr>
                          </m:ctrlPr>
                        </m:sSubPr>
                        <m:e>
                          <m:r>
                            <a:rPr lang="en-GB" sz="1200" b="0" i="1" smtClean="0">
                              <a:solidFill>
                                <a:schemeClr val="tx1"/>
                              </a:solidFill>
                              <a:latin typeface="Cambria Math" panose="02040503050406030204" pitchFamily="18" charset="0"/>
                              <a:ea typeface="Cambria Math" panose="02040503050406030204" pitchFamily="18" charset="0"/>
                            </a:rPr>
                            <m:t>𝛽</m:t>
                          </m:r>
                        </m:e>
                        <m:sub>
                          <m:r>
                            <a:rPr lang="en-GB" sz="1200" b="0" i="1" smtClean="0">
                              <a:solidFill>
                                <a:schemeClr val="tx1"/>
                              </a:solidFill>
                              <a:latin typeface="Cambria Math" panose="02040503050406030204" pitchFamily="18" charset="0"/>
                            </a:rPr>
                            <m:t>2</m:t>
                          </m:r>
                        </m:sub>
                      </m:sSub>
                      <m:r>
                        <a:rPr lang="en-GB" sz="1200" b="0" i="1" smtClean="0">
                          <a:solidFill>
                            <a:schemeClr val="tx1"/>
                          </a:solidFill>
                          <a:latin typeface="Cambria Math" panose="02040503050406030204" pitchFamily="18" charset="0"/>
                        </a:rPr>
                        <m:t>𝑆𝑝𝑒𝑒𝑑</m:t>
                      </m:r>
                      <m:r>
                        <a:rPr lang="en-GB" sz="1200" b="0" i="1"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𝑎𝑏𝑖𝑙𝑖𝑡𝑦</m:t>
                      </m:r>
                      <m:r>
                        <a:rPr lang="en-GB" sz="1200" b="0" i="1" smtClean="0">
                          <a:solidFill>
                            <a:schemeClr val="tx1"/>
                          </a:solidFill>
                          <a:latin typeface="Cambria Math" panose="02040503050406030204" pitchFamily="18" charset="0"/>
                        </a:rPr>
                        <m:t>+</m:t>
                      </m:r>
                      <m:r>
                        <a:rPr lang="en-GB" sz="1200" b="0" i="1" smtClean="0">
                          <a:solidFill>
                            <a:schemeClr val="tx1"/>
                          </a:solidFill>
                          <a:latin typeface="Cambria Math" panose="02040503050406030204" pitchFamily="18" charset="0"/>
                          <a:ea typeface="Cambria Math" panose="02040503050406030204" pitchFamily="18" charset="0"/>
                        </a:rPr>
                        <m:t>𝜀</m:t>
                      </m:r>
                    </m:oMath>
                  </m:oMathPara>
                </a14:m>
                <a:endParaRPr lang="en-GB" sz="1200" dirty="0">
                  <a:solidFill>
                    <a:schemeClr val="tx1"/>
                  </a:solidFill>
                </a:endParaRPr>
              </a:p>
              <a:p>
                <a:endParaRPr lang="en-GB" sz="1200" dirty="0">
                  <a:solidFill>
                    <a:schemeClr val="tx1"/>
                  </a:solidFill>
                </a:endParaRPr>
              </a:p>
            </p:txBody>
          </p:sp>
        </mc:Choice>
        <mc:Fallback xmlns="">
          <p:sp>
            <p:nvSpPr>
              <p:cNvPr id="6" name="Rectangle 5">
                <a:extLst>
                  <a:ext uri="{FF2B5EF4-FFF2-40B4-BE49-F238E27FC236}">
                    <a16:creationId xmlns:a16="http://schemas.microsoft.com/office/drawing/2014/main" id="{C3A4C65C-70CA-B5B6-7D44-6695EFF3FC7B}"/>
                  </a:ext>
                </a:extLst>
              </p:cNvPr>
              <p:cNvSpPr>
                <a:spLocks noRot="1" noChangeAspect="1" noMove="1" noResize="1" noEditPoints="1" noAdjustHandles="1" noChangeArrowheads="1" noChangeShapeType="1" noTextEdit="1"/>
              </p:cNvSpPr>
              <p:nvPr/>
            </p:nvSpPr>
            <p:spPr>
              <a:xfrm>
                <a:off x="3968131" y="4834602"/>
                <a:ext cx="6153769" cy="982923"/>
              </a:xfrm>
              <a:prstGeom prst="rect">
                <a:avLst/>
              </a:prstGeom>
              <a:blipFill>
                <a:blip r:embed="rId4"/>
                <a:stretch>
                  <a:fillRect l="-99"/>
                </a:stretch>
              </a:blipFill>
              <a:ln w="28575">
                <a:noFill/>
              </a:ln>
            </p:spPr>
            <p:txBody>
              <a:bodyPr/>
              <a:lstStyle/>
              <a:p>
                <a:r>
                  <a:rPr lang="en-GB">
                    <a:noFill/>
                  </a:rPr>
                  <a:t> </a:t>
                </a:r>
              </a:p>
            </p:txBody>
          </p:sp>
        </mc:Fallback>
      </mc:AlternateContent>
      <p:sp>
        <p:nvSpPr>
          <p:cNvPr id="5" name="Rounded Rectangle 4">
            <a:extLst>
              <a:ext uri="{FF2B5EF4-FFF2-40B4-BE49-F238E27FC236}">
                <a16:creationId xmlns:a16="http://schemas.microsoft.com/office/drawing/2014/main" id="{89EDE04D-2293-A466-97C3-5C0B27160874}"/>
              </a:ext>
            </a:extLst>
          </p:cNvPr>
          <p:cNvSpPr/>
          <p:nvPr/>
        </p:nvSpPr>
        <p:spPr>
          <a:xfrm>
            <a:off x="3968131" y="3709640"/>
            <a:ext cx="1752870" cy="693835"/>
          </a:xfrm>
          <a:prstGeom prst="roundRect">
            <a:avLst/>
          </a:prstGeom>
          <a:solidFill>
            <a:schemeClr val="bg1">
              <a:lumMod val="95000"/>
            </a:schemeClr>
          </a:solidFill>
          <a:ln w="28575">
            <a:solidFill>
              <a:srgbClr val="A3946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Speed ability</a:t>
            </a:r>
          </a:p>
        </p:txBody>
      </p:sp>
      <p:cxnSp>
        <p:nvCxnSpPr>
          <p:cNvPr id="8" name="Straight Arrow Connector 7">
            <a:extLst>
              <a:ext uri="{FF2B5EF4-FFF2-40B4-BE49-F238E27FC236}">
                <a16:creationId xmlns:a16="http://schemas.microsoft.com/office/drawing/2014/main" id="{1A8295E3-35B5-9074-49C2-12806F8F0686}"/>
              </a:ext>
            </a:extLst>
          </p:cNvPr>
          <p:cNvCxnSpPr>
            <a:stCxn id="5" idx="3"/>
            <a:endCxn id="12" idx="1"/>
          </p:cNvCxnSpPr>
          <p:nvPr/>
        </p:nvCxnSpPr>
        <p:spPr>
          <a:xfrm flipV="1">
            <a:off x="5721001" y="3184054"/>
            <a:ext cx="2648029" cy="872504"/>
          </a:xfrm>
          <a:prstGeom prst="straightConnector1">
            <a:avLst/>
          </a:prstGeom>
          <a:ln w="19050">
            <a:solidFill>
              <a:schemeClr val="bg1">
                <a:lumMod val="50000"/>
              </a:schemeClr>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7790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2E22C-D1B7-B91A-7572-E30DA5E4CA78}"/>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535BDEAD-7170-DB8D-9C7C-037BF2518838}"/>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52C89761-435F-92D9-C204-0120AA8FA964}"/>
              </a:ext>
            </a:extLst>
          </p:cNvPr>
          <p:cNvSpPr txBox="1">
            <a:spLocks/>
          </p:cNvSpPr>
          <p:nvPr/>
        </p:nvSpPr>
        <p:spPr>
          <a:xfrm>
            <a:off x="3453353" y="423043"/>
            <a:ext cx="5285294"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Multiple linear regression</a:t>
            </a:r>
            <a:endParaRPr lang="en-US" dirty="0"/>
          </a:p>
        </p:txBody>
      </p:sp>
      <p:pic>
        <p:nvPicPr>
          <p:cNvPr id="7" name="Picture 6">
            <a:extLst>
              <a:ext uri="{FF2B5EF4-FFF2-40B4-BE49-F238E27FC236}">
                <a16:creationId xmlns:a16="http://schemas.microsoft.com/office/drawing/2014/main" id="{FA5F5A73-A6D4-BB0B-CD8D-4DE7E68CCD2F}"/>
              </a:ext>
            </a:extLst>
          </p:cNvPr>
          <p:cNvPicPr>
            <a:picLocks noChangeAspect="1"/>
          </p:cNvPicPr>
          <p:nvPr/>
        </p:nvPicPr>
        <p:blipFill>
          <a:blip r:embed="rId3"/>
          <a:srcRect/>
          <a:stretch/>
        </p:blipFill>
        <p:spPr>
          <a:xfrm>
            <a:off x="2674475" y="1031307"/>
            <a:ext cx="6843049" cy="4795385"/>
          </a:xfrm>
          <a:prstGeom prst="rect">
            <a:avLst/>
          </a:prstGeom>
        </p:spPr>
      </p:pic>
    </p:spTree>
    <p:extLst>
      <p:ext uri="{BB962C8B-B14F-4D97-AF65-F5344CB8AC3E}">
        <p14:creationId xmlns:p14="http://schemas.microsoft.com/office/powerpoint/2010/main" val="3805966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2696F-023A-0E1B-353F-5FEA816522D0}"/>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88D239CB-BBBF-59A1-B870-475D9566F212}"/>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FA9CAC0A-2F66-DC2E-5C55-325E1C2FBAD3}"/>
              </a:ext>
            </a:extLst>
          </p:cNvPr>
          <p:cNvSpPr txBox="1">
            <a:spLocks/>
          </p:cNvSpPr>
          <p:nvPr/>
        </p:nvSpPr>
        <p:spPr>
          <a:xfrm>
            <a:off x="2359843" y="423043"/>
            <a:ext cx="7472314"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Comparing group means with a t-test</a:t>
            </a:r>
            <a:endParaRPr lang="en-US" dirty="0"/>
          </a:p>
        </p:txBody>
      </p:sp>
      <p:grpSp>
        <p:nvGrpSpPr>
          <p:cNvPr id="13" name="Group 12">
            <a:extLst>
              <a:ext uri="{FF2B5EF4-FFF2-40B4-BE49-F238E27FC236}">
                <a16:creationId xmlns:a16="http://schemas.microsoft.com/office/drawing/2014/main" id="{364EFD0C-F1BC-69D8-EC89-31FC7072797E}"/>
              </a:ext>
            </a:extLst>
          </p:cNvPr>
          <p:cNvGrpSpPr/>
          <p:nvPr/>
        </p:nvGrpSpPr>
        <p:grpSpPr>
          <a:xfrm>
            <a:off x="4878917" y="2662481"/>
            <a:ext cx="5971334" cy="2815747"/>
            <a:chOff x="2253006" y="1365200"/>
            <a:chExt cx="7984503" cy="3765043"/>
          </a:xfrm>
        </p:grpSpPr>
        <p:grpSp>
          <p:nvGrpSpPr>
            <p:cNvPr id="11" name="Group 10">
              <a:extLst>
                <a:ext uri="{FF2B5EF4-FFF2-40B4-BE49-F238E27FC236}">
                  <a16:creationId xmlns:a16="http://schemas.microsoft.com/office/drawing/2014/main" id="{912F7160-5F56-39AA-9B2A-851C1C0FB81C}"/>
                </a:ext>
              </a:extLst>
            </p:cNvPr>
            <p:cNvGrpSpPr/>
            <p:nvPr/>
          </p:nvGrpSpPr>
          <p:grpSpPr>
            <a:xfrm>
              <a:off x="3191520" y="2107742"/>
              <a:ext cx="5808959" cy="2454832"/>
              <a:chOff x="3285788" y="2107741"/>
              <a:chExt cx="5808959" cy="2454832"/>
            </a:xfrm>
          </p:grpSpPr>
          <p:grpSp>
            <p:nvGrpSpPr>
              <p:cNvPr id="4" name="Group 3">
                <a:extLst>
                  <a:ext uri="{FF2B5EF4-FFF2-40B4-BE49-F238E27FC236}">
                    <a16:creationId xmlns:a16="http://schemas.microsoft.com/office/drawing/2014/main" id="{A3F0DF0F-B960-9DE1-49E6-F1AEC0262F11}"/>
                  </a:ext>
                </a:extLst>
              </p:cNvPr>
              <p:cNvGrpSpPr/>
              <p:nvPr/>
            </p:nvGrpSpPr>
            <p:grpSpPr>
              <a:xfrm>
                <a:off x="3285788" y="2107741"/>
                <a:ext cx="4734304" cy="2454832"/>
                <a:chOff x="3584799" y="1270476"/>
                <a:chExt cx="4734304" cy="2454832"/>
              </a:xfrm>
            </p:grpSpPr>
            <p:sp>
              <p:nvSpPr>
                <p:cNvPr id="5" name="Freeform: Shape 4">
                  <a:extLst>
                    <a:ext uri="{FF2B5EF4-FFF2-40B4-BE49-F238E27FC236}">
                      <a16:creationId xmlns:a16="http://schemas.microsoft.com/office/drawing/2014/main" id="{D3DEBFE9-259E-79F7-709E-AE77F47A1ACF}"/>
                    </a:ext>
                  </a:extLst>
                </p:cNvPr>
                <p:cNvSpPr/>
                <p:nvPr/>
              </p:nvSpPr>
              <p:spPr>
                <a:xfrm>
                  <a:off x="3584799" y="1270477"/>
                  <a:ext cx="2367152" cy="2454831"/>
                </a:xfrm>
                <a:custGeom>
                  <a:avLst/>
                  <a:gdLst>
                    <a:gd name="connsiteX0" fmla="*/ 0 w 2857500"/>
                    <a:gd name="connsiteY0" fmla="*/ 2435469 h 2435469"/>
                    <a:gd name="connsiteX1" fmla="*/ 571500 w 2857500"/>
                    <a:gd name="connsiteY1" fmla="*/ 2404696 h 2435469"/>
                    <a:gd name="connsiteX2" fmla="*/ 1033096 w 2857500"/>
                    <a:gd name="connsiteY2" fmla="*/ 2268415 h 2435469"/>
                    <a:gd name="connsiteX3" fmla="*/ 1428750 w 2857500"/>
                    <a:gd name="connsiteY3" fmla="*/ 1947496 h 2435469"/>
                    <a:gd name="connsiteX4" fmla="*/ 1758461 w 2857500"/>
                    <a:gd name="connsiteY4" fmla="*/ 1389184 h 2435469"/>
                    <a:gd name="connsiteX5" fmla="*/ 1921119 w 2857500"/>
                    <a:gd name="connsiteY5" fmla="*/ 905607 h 2435469"/>
                    <a:gd name="connsiteX6" fmla="*/ 2096965 w 2857500"/>
                    <a:gd name="connsiteY6" fmla="*/ 483577 h 2435469"/>
                    <a:gd name="connsiteX7" fmla="*/ 2466242 w 2857500"/>
                    <a:gd name="connsiteY7" fmla="*/ 83527 h 2435469"/>
                    <a:gd name="connsiteX8" fmla="*/ 2857500 w 2857500"/>
                    <a:gd name="connsiteY8" fmla="*/ 0 h 243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0" h="2435469">
                      <a:moveTo>
                        <a:pt x="0" y="2435469"/>
                      </a:moveTo>
                      <a:cubicBezTo>
                        <a:pt x="199658" y="2434003"/>
                        <a:pt x="399317" y="2432538"/>
                        <a:pt x="571500" y="2404696"/>
                      </a:cubicBezTo>
                      <a:cubicBezTo>
                        <a:pt x="743683" y="2376854"/>
                        <a:pt x="890221" y="2344615"/>
                        <a:pt x="1033096" y="2268415"/>
                      </a:cubicBezTo>
                      <a:cubicBezTo>
                        <a:pt x="1175971" y="2192215"/>
                        <a:pt x="1307856" y="2094034"/>
                        <a:pt x="1428750" y="1947496"/>
                      </a:cubicBezTo>
                      <a:cubicBezTo>
                        <a:pt x="1549644" y="1800958"/>
                        <a:pt x="1676400" y="1562832"/>
                        <a:pt x="1758461" y="1389184"/>
                      </a:cubicBezTo>
                      <a:cubicBezTo>
                        <a:pt x="1840523" y="1215536"/>
                        <a:pt x="1864702" y="1056541"/>
                        <a:pt x="1921119" y="905607"/>
                      </a:cubicBezTo>
                      <a:cubicBezTo>
                        <a:pt x="1977536" y="754673"/>
                        <a:pt x="2006111" y="620590"/>
                        <a:pt x="2096965" y="483577"/>
                      </a:cubicBezTo>
                      <a:cubicBezTo>
                        <a:pt x="2187819" y="346564"/>
                        <a:pt x="2339486" y="164123"/>
                        <a:pt x="2466242" y="83527"/>
                      </a:cubicBezTo>
                      <a:cubicBezTo>
                        <a:pt x="2592998" y="2931"/>
                        <a:pt x="2725249" y="1465"/>
                        <a:pt x="2857500" y="0"/>
                      </a:cubicBezTo>
                    </a:path>
                  </a:pathLst>
                </a:custGeom>
                <a:noFill/>
                <a:ln w="28575">
                  <a:solidFill>
                    <a:srgbClr val="A39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Freeform: Shape 5">
                  <a:extLst>
                    <a:ext uri="{FF2B5EF4-FFF2-40B4-BE49-F238E27FC236}">
                      <a16:creationId xmlns:a16="http://schemas.microsoft.com/office/drawing/2014/main" id="{7D63384C-DEFD-6BFF-8404-43E5E6F597CF}"/>
                    </a:ext>
                  </a:extLst>
                </p:cNvPr>
                <p:cNvSpPr/>
                <p:nvPr/>
              </p:nvSpPr>
              <p:spPr>
                <a:xfrm flipH="1">
                  <a:off x="5951951" y="1270476"/>
                  <a:ext cx="2367152" cy="2454831"/>
                </a:xfrm>
                <a:custGeom>
                  <a:avLst/>
                  <a:gdLst>
                    <a:gd name="connsiteX0" fmla="*/ 0 w 2857500"/>
                    <a:gd name="connsiteY0" fmla="*/ 2435469 h 2435469"/>
                    <a:gd name="connsiteX1" fmla="*/ 571500 w 2857500"/>
                    <a:gd name="connsiteY1" fmla="*/ 2404696 h 2435469"/>
                    <a:gd name="connsiteX2" fmla="*/ 1033096 w 2857500"/>
                    <a:gd name="connsiteY2" fmla="*/ 2268415 h 2435469"/>
                    <a:gd name="connsiteX3" fmla="*/ 1428750 w 2857500"/>
                    <a:gd name="connsiteY3" fmla="*/ 1947496 h 2435469"/>
                    <a:gd name="connsiteX4" fmla="*/ 1758461 w 2857500"/>
                    <a:gd name="connsiteY4" fmla="*/ 1389184 h 2435469"/>
                    <a:gd name="connsiteX5" fmla="*/ 1921119 w 2857500"/>
                    <a:gd name="connsiteY5" fmla="*/ 905607 h 2435469"/>
                    <a:gd name="connsiteX6" fmla="*/ 2096965 w 2857500"/>
                    <a:gd name="connsiteY6" fmla="*/ 483577 h 2435469"/>
                    <a:gd name="connsiteX7" fmla="*/ 2466242 w 2857500"/>
                    <a:gd name="connsiteY7" fmla="*/ 83527 h 2435469"/>
                    <a:gd name="connsiteX8" fmla="*/ 2857500 w 2857500"/>
                    <a:gd name="connsiteY8" fmla="*/ 0 h 243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0" h="2435469">
                      <a:moveTo>
                        <a:pt x="0" y="2435469"/>
                      </a:moveTo>
                      <a:cubicBezTo>
                        <a:pt x="199658" y="2434003"/>
                        <a:pt x="399317" y="2432538"/>
                        <a:pt x="571500" y="2404696"/>
                      </a:cubicBezTo>
                      <a:cubicBezTo>
                        <a:pt x="743683" y="2376854"/>
                        <a:pt x="890221" y="2344615"/>
                        <a:pt x="1033096" y="2268415"/>
                      </a:cubicBezTo>
                      <a:cubicBezTo>
                        <a:pt x="1175971" y="2192215"/>
                        <a:pt x="1307856" y="2094034"/>
                        <a:pt x="1428750" y="1947496"/>
                      </a:cubicBezTo>
                      <a:cubicBezTo>
                        <a:pt x="1549644" y="1800958"/>
                        <a:pt x="1676400" y="1562832"/>
                        <a:pt x="1758461" y="1389184"/>
                      </a:cubicBezTo>
                      <a:cubicBezTo>
                        <a:pt x="1840523" y="1215536"/>
                        <a:pt x="1864702" y="1056541"/>
                        <a:pt x="1921119" y="905607"/>
                      </a:cubicBezTo>
                      <a:cubicBezTo>
                        <a:pt x="1977536" y="754673"/>
                        <a:pt x="2006111" y="620590"/>
                        <a:pt x="2096965" y="483577"/>
                      </a:cubicBezTo>
                      <a:cubicBezTo>
                        <a:pt x="2187819" y="346564"/>
                        <a:pt x="2339486" y="164123"/>
                        <a:pt x="2466242" y="83527"/>
                      </a:cubicBezTo>
                      <a:cubicBezTo>
                        <a:pt x="2592998" y="2931"/>
                        <a:pt x="2725249" y="1465"/>
                        <a:pt x="2857500" y="0"/>
                      </a:cubicBezTo>
                    </a:path>
                  </a:pathLst>
                </a:custGeom>
                <a:noFill/>
                <a:ln w="28575">
                  <a:solidFill>
                    <a:srgbClr val="A39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8" name="Group 7">
                <a:extLst>
                  <a:ext uri="{FF2B5EF4-FFF2-40B4-BE49-F238E27FC236}">
                    <a16:creationId xmlns:a16="http://schemas.microsoft.com/office/drawing/2014/main" id="{B5F8934E-7AA2-391B-F011-D968C86D79C0}"/>
                  </a:ext>
                </a:extLst>
              </p:cNvPr>
              <p:cNvGrpSpPr/>
              <p:nvPr/>
            </p:nvGrpSpPr>
            <p:grpSpPr>
              <a:xfrm>
                <a:off x="4360443" y="2107741"/>
                <a:ext cx="4734304" cy="2454832"/>
                <a:chOff x="3584799" y="1270476"/>
                <a:chExt cx="4734304" cy="2454832"/>
              </a:xfrm>
            </p:grpSpPr>
            <p:sp>
              <p:nvSpPr>
                <p:cNvPr id="9" name="Freeform: Shape 8">
                  <a:extLst>
                    <a:ext uri="{FF2B5EF4-FFF2-40B4-BE49-F238E27FC236}">
                      <a16:creationId xmlns:a16="http://schemas.microsoft.com/office/drawing/2014/main" id="{9B397B00-8E61-416C-FBDB-52462B6FF7B7}"/>
                    </a:ext>
                  </a:extLst>
                </p:cNvPr>
                <p:cNvSpPr/>
                <p:nvPr/>
              </p:nvSpPr>
              <p:spPr>
                <a:xfrm>
                  <a:off x="3584799" y="1270477"/>
                  <a:ext cx="2367152" cy="2454831"/>
                </a:xfrm>
                <a:custGeom>
                  <a:avLst/>
                  <a:gdLst>
                    <a:gd name="connsiteX0" fmla="*/ 0 w 2857500"/>
                    <a:gd name="connsiteY0" fmla="*/ 2435469 h 2435469"/>
                    <a:gd name="connsiteX1" fmla="*/ 571500 w 2857500"/>
                    <a:gd name="connsiteY1" fmla="*/ 2404696 h 2435469"/>
                    <a:gd name="connsiteX2" fmla="*/ 1033096 w 2857500"/>
                    <a:gd name="connsiteY2" fmla="*/ 2268415 h 2435469"/>
                    <a:gd name="connsiteX3" fmla="*/ 1428750 w 2857500"/>
                    <a:gd name="connsiteY3" fmla="*/ 1947496 h 2435469"/>
                    <a:gd name="connsiteX4" fmla="*/ 1758461 w 2857500"/>
                    <a:gd name="connsiteY4" fmla="*/ 1389184 h 2435469"/>
                    <a:gd name="connsiteX5" fmla="*/ 1921119 w 2857500"/>
                    <a:gd name="connsiteY5" fmla="*/ 905607 h 2435469"/>
                    <a:gd name="connsiteX6" fmla="*/ 2096965 w 2857500"/>
                    <a:gd name="connsiteY6" fmla="*/ 483577 h 2435469"/>
                    <a:gd name="connsiteX7" fmla="*/ 2466242 w 2857500"/>
                    <a:gd name="connsiteY7" fmla="*/ 83527 h 2435469"/>
                    <a:gd name="connsiteX8" fmla="*/ 2857500 w 2857500"/>
                    <a:gd name="connsiteY8" fmla="*/ 0 h 243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0" h="2435469">
                      <a:moveTo>
                        <a:pt x="0" y="2435469"/>
                      </a:moveTo>
                      <a:cubicBezTo>
                        <a:pt x="199658" y="2434003"/>
                        <a:pt x="399317" y="2432538"/>
                        <a:pt x="571500" y="2404696"/>
                      </a:cubicBezTo>
                      <a:cubicBezTo>
                        <a:pt x="743683" y="2376854"/>
                        <a:pt x="890221" y="2344615"/>
                        <a:pt x="1033096" y="2268415"/>
                      </a:cubicBezTo>
                      <a:cubicBezTo>
                        <a:pt x="1175971" y="2192215"/>
                        <a:pt x="1307856" y="2094034"/>
                        <a:pt x="1428750" y="1947496"/>
                      </a:cubicBezTo>
                      <a:cubicBezTo>
                        <a:pt x="1549644" y="1800958"/>
                        <a:pt x="1676400" y="1562832"/>
                        <a:pt x="1758461" y="1389184"/>
                      </a:cubicBezTo>
                      <a:cubicBezTo>
                        <a:pt x="1840523" y="1215536"/>
                        <a:pt x="1864702" y="1056541"/>
                        <a:pt x="1921119" y="905607"/>
                      </a:cubicBezTo>
                      <a:cubicBezTo>
                        <a:pt x="1977536" y="754673"/>
                        <a:pt x="2006111" y="620590"/>
                        <a:pt x="2096965" y="483577"/>
                      </a:cubicBezTo>
                      <a:cubicBezTo>
                        <a:pt x="2187819" y="346564"/>
                        <a:pt x="2339486" y="164123"/>
                        <a:pt x="2466242" y="83527"/>
                      </a:cubicBezTo>
                      <a:cubicBezTo>
                        <a:pt x="2592998" y="2931"/>
                        <a:pt x="2725249" y="1465"/>
                        <a:pt x="2857500" y="0"/>
                      </a:cubicBezTo>
                    </a:path>
                  </a:pathLst>
                </a:custGeom>
                <a:noFill/>
                <a:ln w="28575">
                  <a:solidFill>
                    <a:srgbClr val="A3946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Freeform: Shape 9">
                  <a:extLst>
                    <a:ext uri="{FF2B5EF4-FFF2-40B4-BE49-F238E27FC236}">
                      <a16:creationId xmlns:a16="http://schemas.microsoft.com/office/drawing/2014/main" id="{7C4C442C-EBE1-7951-E293-9B1722D00E84}"/>
                    </a:ext>
                  </a:extLst>
                </p:cNvPr>
                <p:cNvSpPr/>
                <p:nvPr/>
              </p:nvSpPr>
              <p:spPr>
                <a:xfrm flipH="1">
                  <a:off x="5951951" y="1270476"/>
                  <a:ext cx="2367152" cy="2454831"/>
                </a:xfrm>
                <a:custGeom>
                  <a:avLst/>
                  <a:gdLst>
                    <a:gd name="connsiteX0" fmla="*/ 0 w 2857500"/>
                    <a:gd name="connsiteY0" fmla="*/ 2435469 h 2435469"/>
                    <a:gd name="connsiteX1" fmla="*/ 571500 w 2857500"/>
                    <a:gd name="connsiteY1" fmla="*/ 2404696 h 2435469"/>
                    <a:gd name="connsiteX2" fmla="*/ 1033096 w 2857500"/>
                    <a:gd name="connsiteY2" fmla="*/ 2268415 h 2435469"/>
                    <a:gd name="connsiteX3" fmla="*/ 1428750 w 2857500"/>
                    <a:gd name="connsiteY3" fmla="*/ 1947496 h 2435469"/>
                    <a:gd name="connsiteX4" fmla="*/ 1758461 w 2857500"/>
                    <a:gd name="connsiteY4" fmla="*/ 1389184 h 2435469"/>
                    <a:gd name="connsiteX5" fmla="*/ 1921119 w 2857500"/>
                    <a:gd name="connsiteY5" fmla="*/ 905607 h 2435469"/>
                    <a:gd name="connsiteX6" fmla="*/ 2096965 w 2857500"/>
                    <a:gd name="connsiteY6" fmla="*/ 483577 h 2435469"/>
                    <a:gd name="connsiteX7" fmla="*/ 2466242 w 2857500"/>
                    <a:gd name="connsiteY7" fmla="*/ 83527 h 2435469"/>
                    <a:gd name="connsiteX8" fmla="*/ 2857500 w 2857500"/>
                    <a:gd name="connsiteY8" fmla="*/ 0 h 243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0" h="2435469">
                      <a:moveTo>
                        <a:pt x="0" y="2435469"/>
                      </a:moveTo>
                      <a:cubicBezTo>
                        <a:pt x="199658" y="2434003"/>
                        <a:pt x="399317" y="2432538"/>
                        <a:pt x="571500" y="2404696"/>
                      </a:cubicBezTo>
                      <a:cubicBezTo>
                        <a:pt x="743683" y="2376854"/>
                        <a:pt x="890221" y="2344615"/>
                        <a:pt x="1033096" y="2268415"/>
                      </a:cubicBezTo>
                      <a:cubicBezTo>
                        <a:pt x="1175971" y="2192215"/>
                        <a:pt x="1307856" y="2094034"/>
                        <a:pt x="1428750" y="1947496"/>
                      </a:cubicBezTo>
                      <a:cubicBezTo>
                        <a:pt x="1549644" y="1800958"/>
                        <a:pt x="1676400" y="1562832"/>
                        <a:pt x="1758461" y="1389184"/>
                      </a:cubicBezTo>
                      <a:cubicBezTo>
                        <a:pt x="1840523" y="1215536"/>
                        <a:pt x="1864702" y="1056541"/>
                        <a:pt x="1921119" y="905607"/>
                      </a:cubicBezTo>
                      <a:cubicBezTo>
                        <a:pt x="1977536" y="754673"/>
                        <a:pt x="2006111" y="620590"/>
                        <a:pt x="2096965" y="483577"/>
                      </a:cubicBezTo>
                      <a:cubicBezTo>
                        <a:pt x="2187819" y="346564"/>
                        <a:pt x="2339486" y="164123"/>
                        <a:pt x="2466242" y="83527"/>
                      </a:cubicBezTo>
                      <a:cubicBezTo>
                        <a:pt x="2592998" y="2931"/>
                        <a:pt x="2725249" y="1465"/>
                        <a:pt x="2857500" y="0"/>
                      </a:cubicBezTo>
                    </a:path>
                  </a:pathLst>
                </a:custGeom>
                <a:noFill/>
                <a:ln w="28575">
                  <a:solidFill>
                    <a:srgbClr val="A3946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sp>
          <p:nvSpPr>
            <p:cNvPr id="12" name="TextBox 11">
              <a:extLst>
                <a:ext uri="{FF2B5EF4-FFF2-40B4-BE49-F238E27FC236}">
                  <a16:creationId xmlns:a16="http://schemas.microsoft.com/office/drawing/2014/main" id="{A2C561FB-FB35-386E-47F4-87A3E72EA67C}"/>
                </a:ext>
              </a:extLst>
            </p:cNvPr>
            <p:cNvSpPr txBox="1"/>
            <p:nvPr/>
          </p:nvSpPr>
          <p:spPr>
            <a:xfrm>
              <a:off x="4358325" y="4718703"/>
              <a:ext cx="3761294" cy="411540"/>
            </a:xfrm>
            <a:prstGeom prst="rect">
              <a:avLst/>
            </a:prstGeom>
            <a:noFill/>
          </p:spPr>
          <p:txBody>
            <a:bodyPr wrap="square" rtlCol="0">
              <a:spAutoFit/>
            </a:bodyPr>
            <a:lstStyle/>
            <a:p>
              <a:pPr algn="ctr"/>
              <a:r>
                <a:rPr lang="en-GB" sz="1400" b="1" dirty="0"/>
                <a:t>Performance on variable of interest</a:t>
              </a:r>
            </a:p>
          </p:txBody>
        </p:sp>
        <p:cxnSp>
          <p:nvCxnSpPr>
            <p:cNvPr id="14" name="Straight Connector 13">
              <a:extLst>
                <a:ext uri="{FF2B5EF4-FFF2-40B4-BE49-F238E27FC236}">
                  <a16:creationId xmlns:a16="http://schemas.microsoft.com/office/drawing/2014/main" id="{7061DC2F-F063-616A-0A88-4E4F3E78938C}"/>
                </a:ext>
              </a:extLst>
            </p:cNvPr>
            <p:cNvCxnSpPr>
              <a:cxnSpLocks/>
            </p:cNvCxnSpPr>
            <p:nvPr/>
          </p:nvCxnSpPr>
          <p:spPr>
            <a:xfrm>
              <a:off x="5558672" y="1621410"/>
              <a:ext cx="0" cy="2941164"/>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C2CDAE19-5C09-2223-B212-A2BD1168B7EE}"/>
                </a:ext>
              </a:extLst>
            </p:cNvPr>
            <p:cNvCxnSpPr>
              <a:cxnSpLocks/>
            </p:cNvCxnSpPr>
            <p:nvPr/>
          </p:nvCxnSpPr>
          <p:spPr>
            <a:xfrm>
              <a:off x="6620758" y="1621410"/>
              <a:ext cx="0" cy="2941164"/>
            </a:xfrm>
            <a:prstGeom prst="line">
              <a:avLst/>
            </a:prstGeom>
            <a:ln w="28575">
              <a:prstDash val="sysDot"/>
            </a:ln>
          </p:spPr>
          <p:style>
            <a:lnRef idx="3">
              <a:schemeClr val="accent1"/>
            </a:lnRef>
            <a:fillRef idx="0">
              <a:schemeClr val="accent1"/>
            </a:fillRef>
            <a:effectRef idx="2">
              <a:schemeClr val="accent1"/>
            </a:effectRef>
            <a:fontRef idx="minor">
              <a:schemeClr val="tx1"/>
            </a:fontRef>
          </p:style>
        </p:cxnSp>
        <p:cxnSp>
          <p:nvCxnSpPr>
            <p:cNvPr id="20" name="Straight Arrow Connector 19">
              <a:extLst>
                <a:ext uri="{FF2B5EF4-FFF2-40B4-BE49-F238E27FC236}">
                  <a16:creationId xmlns:a16="http://schemas.microsoft.com/office/drawing/2014/main" id="{08119DA4-D237-459F-A9BD-D0D1F32D5A09}"/>
                </a:ext>
              </a:extLst>
            </p:cNvPr>
            <p:cNvCxnSpPr/>
            <p:nvPr/>
          </p:nvCxnSpPr>
          <p:spPr>
            <a:xfrm>
              <a:off x="5558672" y="1734532"/>
              <a:ext cx="1062086" cy="0"/>
            </a:xfrm>
            <a:prstGeom prst="straightConnector1">
              <a:avLst/>
            </a:prstGeom>
            <a:ln w="28575">
              <a:solidFill>
                <a:schemeClr val="accent6">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D84C2E3-97FE-899D-53EC-981674F7CB23}"/>
                </a:ext>
              </a:extLst>
            </p:cNvPr>
            <p:cNvSpPr txBox="1"/>
            <p:nvPr/>
          </p:nvSpPr>
          <p:spPr>
            <a:xfrm>
              <a:off x="5717354" y="1365200"/>
              <a:ext cx="744722" cy="411540"/>
            </a:xfrm>
            <a:prstGeom prst="rect">
              <a:avLst/>
            </a:prstGeom>
            <a:noFill/>
          </p:spPr>
          <p:txBody>
            <a:bodyPr wrap="square" rtlCol="0">
              <a:spAutoFit/>
            </a:bodyPr>
            <a:lstStyle/>
            <a:p>
              <a:pPr algn="ctr"/>
              <a:r>
                <a:rPr lang="en-GB" sz="1400" dirty="0"/>
                <a:t>MD</a:t>
              </a:r>
            </a:p>
          </p:txBody>
        </p:sp>
        <p:cxnSp>
          <p:nvCxnSpPr>
            <p:cNvPr id="3" name="Straight Arrow Connector 2">
              <a:extLst>
                <a:ext uri="{FF2B5EF4-FFF2-40B4-BE49-F238E27FC236}">
                  <a16:creationId xmlns:a16="http://schemas.microsoft.com/office/drawing/2014/main" id="{8A30DA2A-1D64-C051-17F3-25DCC25AC316}"/>
                </a:ext>
              </a:extLst>
            </p:cNvPr>
            <p:cNvCxnSpPr/>
            <p:nvPr/>
          </p:nvCxnSpPr>
          <p:spPr>
            <a:xfrm>
              <a:off x="2253006" y="4562573"/>
              <a:ext cx="7984503"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7E04A461-0283-DA91-7A81-762A975BE7F2}"/>
              </a:ext>
            </a:extLst>
          </p:cNvPr>
          <p:cNvPicPr>
            <a:picLocks noChangeAspect="1"/>
          </p:cNvPicPr>
          <p:nvPr/>
        </p:nvPicPr>
        <p:blipFill>
          <a:blip r:embed="rId3"/>
          <a:srcRect l="27957" r="13978"/>
          <a:stretch>
            <a:fillRect/>
          </a:stretch>
        </p:blipFill>
        <p:spPr>
          <a:xfrm>
            <a:off x="190500" y="831850"/>
            <a:ext cx="3073400" cy="5293078"/>
          </a:xfrm>
          <a:prstGeom prst="rect">
            <a:avLst/>
          </a:prstGeom>
        </p:spPr>
      </p:pic>
      <p:sp>
        <p:nvSpPr>
          <p:cNvPr id="19" name="Speech Bubble: Rectangle with Corners Rounded 18">
            <a:extLst>
              <a:ext uri="{FF2B5EF4-FFF2-40B4-BE49-F238E27FC236}">
                <a16:creationId xmlns:a16="http://schemas.microsoft.com/office/drawing/2014/main" id="{DD97B4FB-3A42-7663-C028-C58060E74369}"/>
              </a:ext>
            </a:extLst>
          </p:cNvPr>
          <p:cNvSpPr/>
          <p:nvPr/>
        </p:nvSpPr>
        <p:spPr>
          <a:xfrm>
            <a:off x="3145154" y="1162630"/>
            <a:ext cx="6976746" cy="920167"/>
          </a:xfrm>
          <a:prstGeom prst="wedgeRoundRectCallout">
            <a:avLst>
              <a:gd name="adj1" fmla="val -66642"/>
              <a:gd name="adj2" fmla="val 133078"/>
              <a:gd name="adj3" fmla="val 16667"/>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With a t-test, we are examining the mean difference between two independent (e.g., different schools) or dependent (e.g., pre- and post-test of same people) groups, or a one-sample t-test to compare one group with a specific value.</a:t>
            </a:r>
          </a:p>
        </p:txBody>
      </p:sp>
    </p:spTree>
    <p:extLst>
      <p:ext uri="{BB962C8B-B14F-4D97-AF65-F5344CB8AC3E}">
        <p14:creationId xmlns:p14="http://schemas.microsoft.com/office/powerpoint/2010/main" val="3701838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9AC2E-50E7-EB21-4995-58DD5F87BA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5F085E-C7C0-F256-B1C6-D12B53DB4E36}"/>
              </a:ext>
            </a:extLst>
          </p:cNvPr>
          <p:cNvSpPr>
            <a:spLocks noGrp="1"/>
          </p:cNvSpPr>
          <p:nvPr>
            <p:ph type="ctrTitle"/>
          </p:nvPr>
        </p:nvSpPr>
        <p:spPr/>
        <p:txBody>
          <a:bodyPr/>
          <a:lstStyle/>
          <a:p>
            <a:r>
              <a:rPr lang="en-GB" dirty="0"/>
              <a:t>Session 3</a:t>
            </a:r>
            <a:br>
              <a:rPr lang="en-GB" dirty="0"/>
            </a:br>
            <a:r>
              <a:rPr lang="en-US" sz="3200" dirty="0"/>
              <a:t>Preparing and exploring data for analysis with SPSS</a:t>
            </a:r>
            <a:endParaRPr lang="en-GB" dirty="0"/>
          </a:p>
        </p:txBody>
      </p:sp>
      <p:sp>
        <p:nvSpPr>
          <p:cNvPr id="3" name="Content Placeholder 2">
            <a:extLst>
              <a:ext uri="{FF2B5EF4-FFF2-40B4-BE49-F238E27FC236}">
                <a16:creationId xmlns:a16="http://schemas.microsoft.com/office/drawing/2014/main" id="{E02A3DCC-B8EB-594D-B04A-59DC7C857ED5}"/>
              </a:ext>
            </a:extLst>
          </p:cNvPr>
          <p:cNvSpPr>
            <a:spLocks noGrp="1"/>
          </p:cNvSpPr>
          <p:nvPr>
            <p:ph idx="1"/>
          </p:nvPr>
        </p:nvSpPr>
        <p:spPr/>
        <p:txBody>
          <a:bodyPr/>
          <a:lstStyle/>
          <a:p>
            <a:r>
              <a:rPr lang="en-GB" dirty="0"/>
              <a:t>Variable types</a:t>
            </a:r>
          </a:p>
          <a:p>
            <a:r>
              <a:rPr lang="en-GB" dirty="0"/>
              <a:t>Statistical robustness and the garden of forking paths</a:t>
            </a:r>
          </a:p>
          <a:p>
            <a:r>
              <a:rPr lang="en-GB" dirty="0"/>
              <a:t>Univariate outliers</a:t>
            </a:r>
          </a:p>
          <a:p>
            <a:r>
              <a:rPr lang="en-GB" dirty="0"/>
              <a:t>Composite variables</a:t>
            </a:r>
          </a:p>
          <a:p>
            <a:r>
              <a:rPr lang="en-GB" dirty="0"/>
              <a:t>Exploratory data analysis</a:t>
            </a:r>
          </a:p>
          <a:p>
            <a:endParaRPr lang="en-GB" dirty="0"/>
          </a:p>
        </p:txBody>
      </p:sp>
    </p:spTree>
    <p:extLst>
      <p:ext uri="{BB962C8B-B14F-4D97-AF65-F5344CB8AC3E}">
        <p14:creationId xmlns:p14="http://schemas.microsoft.com/office/powerpoint/2010/main" val="40225007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A4AC9-C0D9-C2DA-351E-E162C9D7B17B}"/>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409D53B1-1E11-B8E0-BFEC-C99D298CAB72}"/>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147B4037-8DA6-A06D-2DB8-A051D327F90C}"/>
              </a:ext>
            </a:extLst>
          </p:cNvPr>
          <p:cNvSpPr txBox="1">
            <a:spLocks/>
          </p:cNvSpPr>
          <p:nvPr/>
        </p:nvSpPr>
        <p:spPr>
          <a:xfrm>
            <a:off x="2359843" y="423043"/>
            <a:ext cx="7472314"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Comparing group means with a t-test</a:t>
            </a:r>
            <a:endParaRPr lang="en-US" dirty="0"/>
          </a:p>
        </p:txBody>
      </p:sp>
      <p:grpSp>
        <p:nvGrpSpPr>
          <p:cNvPr id="13" name="Group 12">
            <a:extLst>
              <a:ext uri="{FF2B5EF4-FFF2-40B4-BE49-F238E27FC236}">
                <a16:creationId xmlns:a16="http://schemas.microsoft.com/office/drawing/2014/main" id="{E8A1125B-AE7D-42A1-0A61-6C923E833C9A}"/>
              </a:ext>
            </a:extLst>
          </p:cNvPr>
          <p:cNvGrpSpPr/>
          <p:nvPr/>
        </p:nvGrpSpPr>
        <p:grpSpPr>
          <a:xfrm>
            <a:off x="4878917" y="2662481"/>
            <a:ext cx="5971334" cy="2815747"/>
            <a:chOff x="2253006" y="1365200"/>
            <a:chExt cx="7984503" cy="3765043"/>
          </a:xfrm>
        </p:grpSpPr>
        <p:grpSp>
          <p:nvGrpSpPr>
            <p:cNvPr id="11" name="Group 10">
              <a:extLst>
                <a:ext uri="{FF2B5EF4-FFF2-40B4-BE49-F238E27FC236}">
                  <a16:creationId xmlns:a16="http://schemas.microsoft.com/office/drawing/2014/main" id="{DD4DF7B0-8F9A-4703-D31B-645BC67A369B}"/>
                </a:ext>
              </a:extLst>
            </p:cNvPr>
            <p:cNvGrpSpPr/>
            <p:nvPr/>
          </p:nvGrpSpPr>
          <p:grpSpPr>
            <a:xfrm>
              <a:off x="3191520" y="2107742"/>
              <a:ext cx="5808959" cy="2454832"/>
              <a:chOff x="3285788" y="2107741"/>
              <a:chExt cx="5808959" cy="2454832"/>
            </a:xfrm>
          </p:grpSpPr>
          <p:grpSp>
            <p:nvGrpSpPr>
              <p:cNvPr id="4" name="Group 3">
                <a:extLst>
                  <a:ext uri="{FF2B5EF4-FFF2-40B4-BE49-F238E27FC236}">
                    <a16:creationId xmlns:a16="http://schemas.microsoft.com/office/drawing/2014/main" id="{315A0CE8-E200-8D0A-40F8-E4C9BF1F88D2}"/>
                  </a:ext>
                </a:extLst>
              </p:cNvPr>
              <p:cNvGrpSpPr/>
              <p:nvPr/>
            </p:nvGrpSpPr>
            <p:grpSpPr>
              <a:xfrm>
                <a:off x="3285788" y="2107741"/>
                <a:ext cx="4734304" cy="2454832"/>
                <a:chOff x="3584799" y="1270476"/>
                <a:chExt cx="4734304" cy="2454832"/>
              </a:xfrm>
            </p:grpSpPr>
            <p:sp>
              <p:nvSpPr>
                <p:cNvPr id="5" name="Freeform: Shape 4">
                  <a:extLst>
                    <a:ext uri="{FF2B5EF4-FFF2-40B4-BE49-F238E27FC236}">
                      <a16:creationId xmlns:a16="http://schemas.microsoft.com/office/drawing/2014/main" id="{B02F0A86-CE43-316F-28DA-F062C663FE1C}"/>
                    </a:ext>
                  </a:extLst>
                </p:cNvPr>
                <p:cNvSpPr/>
                <p:nvPr/>
              </p:nvSpPr>
              <p:spPr>
                <a:xfrm>
                  <a:off x="3584799" y="1270477"/>
                  <a:ext cx="2367152" cy="2454831"/>
                </a:xfrm>
                <a:custGeom>
                  <a:avLst/>
                  <a:gdLst>
                    <a:gd name="connsiteX0" fmla="*/ 0 w 2857500"/>
                    <a:gd name="connsiteY0" fmla="*/ 2435469 h 2435469"/>
                    <a:gd name="connsiteX1" fmla="*/ 571500 w 2857500"/>
                    <a:gd name="connsiteY1" fmla="*/ 2404696 h 2435469"/>
                    <a:gd name="connsiteX2" fmla="*/ 1033096 w 2857500"/>
                    <a:gd name="connsiteY2" fmla="*/ 2268415 h 2435469"/>
                    <a:gd name="connsiteX3" fmla="*/ 1428750 w 2857500"/>
                    <a:gd name="connsiteY3" fmla="*/ 1947496 h 2435469"/>
                    <a:gd name="connsiteX4" fmla="*/ 1758461 w 2857500"/>
                    <a:gd name="connsiteY4" fmla="*/ 1389184 h 2435469"/>
                    <a:gd name="connsiteX5" fmla="*/ 1921119 w 2857500"/>
                    <a:gd name="connsiteY5" fmla="*/ 905607 h 2435469"/>
                    <a:gd name="connsiteX6" fmla="*/ 2096965 w 2857500"/>
                    <a:gd name="connsiteY6" fmla="*/ 483577 h 2435469"/>
                    <a:gd name="connsiteX7" fmla="*/ 2466242 w 2857500"/>
                    <a:gd name="connsiteY7" fmla="*/ 83527 h 2435469"/>
                    <a:gd name="connsiteX8" fmla="*/ 2857500 w 2857500"/>
                    <a:gd name="connsiteY8" fmla="*/ 0 h 243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0" h="2435469">
                      <a:moveTo>
                        <a:pt x="0" y="2435469"/>
                      </a:moveTo>
                      <a:cubicBezTo>
                        <a:pt x="199658" y="2434003"/>
                        <a:pt x="399317" y="2432538"/>
                        <a:pt x="571500" y="2404696"/>
                      </a:cubicBezTo>
                      <a:cubicBezTo>
                        <a:pt x="743683" y="2376854"/>
                        <a:pt x="890221" y="2344615"/>
                        <a:pt x="1033096" y="2268415"/>
                      </a:cubicBezTo>
                      <a:cubicBezTo>
                        <a:pt x="1175971" y="2192215"/>
                        <a:pt x="1307856" y="2094034"/>
                        <a:pt x="1428750" y="1947496"/>
                      </a:cubicBezTo>
                      <a:cubicBezTo>
                        <a:pt x="1549644" y="1800958"/>
                        <a:pt x="1676400" y="1562832"/>
                        <a:pt x="1758461" y="1389184"/>
                      </a:cubicBezTo>
                      <a:cubicBezTo>
                        <a:pt x="1840523" y="1215536"/>
                        <a:pt x="1864702" y="1056541"/>
                        <a:pt x="1921119" y="905607"/>
                      </a:cubicBezTo>
                      <a:cubicBezTo>
                        <a:pt x="1977536" y="754673"/>
                        <a:pt x="2006111" y="620590"/>
                        <a:pt x="2096965" y="483577"/>
                      </a:cubicBezTo>
                      <a:cubicBezTo>
                        <a:pt x="2187819" y="346564"/>
                        <a:pt x="2339486" y="164123"/>
                        <a:pt x="2466242" y="83527"/>
                      </a:cubicBezTo>
                      <a:cubicBezTo>
                        <a:pt x="2592998" y="2931"/>
                        <a:pt x="2725249" y="1465"/>
                        <a:pt x="2857500" y="0"/>
                      </a:cubicBezTo>
                    </a:path>
                  </a:pathLst>
                </a:custGeom>
                <a:noFill/>
                <a:ln w="28575">
                  <a:solidFill>
                    <a:srgbClr val="A39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Freeform: Shape 5">
                  <a:extLst>
                    <a:ext uri="{FF2B5EF4-FFF2-40B4-BE49-F238E27FC236}">
                      <a16:creationId xmlns:a16="http://schemas.microsoft.com/office/drawing/2014/main" id="{8F73F979-73E5-12EB-1B1D-904E650F6ADD}"/>
                    </a:ext>
                  </a:extLst>
                </p:cNvPr>
                <p:cNvSpPr/>
                <p:nvPr/>
              </p:nvSpPr>
              <p:spPr>
                <a:xfrm flipH="1">
                  <a:off x="5951951" y="1270476"/>
                  <a:ext cx="2367152" cy="2454831"/>
                </a:xfrm>
                <a:custGeom>
                  <a:avLst/>
                  <a:gdLst>
                    <a:gd name="connsiteX0" fmla="*/ 0 w 2857500"/>
                    <a:gd name="connsiteY0" fmla="*/ 2435469 h 2435469"/>
                    <a:gd name="connsiteX1" fmla="*/ 571500 w 2857500"/>
                    <a:gd name="connsiteY1" fmla="*/ 2404696 h 2435469"/>
                    <a:gd name="connsiteX2" fmla="*/ 1033096 w 2857500"/>
                    <a:gd name="connsiteY2" fmla="*/ 2268415 h 2435469"/>
                    <a:gd name="connsiteX3" fmla="*/ 1428750 w 2857500"/>
                    <a:gd name="connsiteY3" fmla="*/ 1947496 h 2435469"/>
                    <a:gd name="connsiteX4" fmla="*/ 1758461 w 2857500"/>
                    <a:gd name="connsiteY4" fmla="*/ 1389184 h 2435469"/>
                    <a:gd name="connsiteX5" fmla="*/ 1921119 w 2857500"/>
                    <a:gd name="connsiteY5" fmla="*/ 905607 h 2435469"/>
                    <a:gd name="connsiteX6" fmla="*/ 2096965 w 2857500"/>
                    <a:gd name="connsiteY6" fmla="*/ 483577 h 2435469"/>
                    <a:gd name="connsiteX7" fmla="*/ 2466242 w 2857500"/>
                    <a:gd name="connsiteY7" fmla="*/ 83527 h 2435469"/>
                    <a:gd name="connsiteX8" fmla="*/ 2857500 w 2857500"/>
                    <a:gd name="connsiteY8" fmla="*/ 0 h 243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0" h="2435469">
                      <a:moveTo>
                        <a:pt x="0" y="2435469"/>
                      </a:moveTo>
                      <a:cubicBezTo>
                        <a:pt x="199658" y="2434003"/>
                        <a:pt x="399317" y="2432538"/>
                        <a:pt x="571500" y="2404696"/>
                      </a:cubicBezTo>
                      <a:cubicBezTo>
                        <a:pt x="743683" y="2376854"/>
                        <a:pt x="890221" y="2344615"/>
                        <a:pt x="1033096" y="2268415"/>
                      </a:cubicBezTo>
                      <a:cubicBezTo>
                        <a:pt x="1175971" y="2192215"/>
                        <a:pt x="1307856" y="2094034"/>
                        <a:pt x="1428750" y="1947496"/>
                      </a:cubicBezTo>
                      <a:cubicBezTo>
                        <a:pt x="1549644" y="1800958"/>
                        <a:pt x="1676400" y="1562832"/>
                        <a:pt x="1758461" y="1389184"/>
                      </a:cubicBezTo>
                      <a:cubicBezTo>
                        <a:pt x="1840523" y="1215536"/>
                        <a:pt x="1864702" y="1056541"/>
                        <a:pt x="1921119" y="905607"/>
                      </a:cubicBezTo>
                      <a:cubicBezTo>
                        <a:pt x="1977536" y="754673"/>
                        <a:pt x="2006111" y="620590"/>
                        <a:pt x="2096965" y="483577"/>
                      </a:cubicBezTo>
                      <a:cubicBezTo>
                        <a:pt x="2187819" y="346564"/>
                        <a:pt x="2339486" y="164123"/>
                        <a:pt x="2466242" y="83527"/>
                      </a:cubicBezTo>
                      <a:cubicBezTo>
                        <a:pt x="2592998" y="2931"/>
                        <a:pt x="2725249" y="1465"/>
                        <a:pt x="2857500" y="0"/>
                      </a:cubicBezTo>
                    </a:path>
                  </a:pathLst>
                </a:custGeom>
                <a:noFill/>
                <a:ln w="28575">
                  <a:solidFill>
                    <a:srgbClr val="A39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8" name="Group 7">
                <a:extLst>
                  <a:ext uri="{FF2B5EF4-FFF2-40B4-BE49-F238E27FC236}">
                    <a16:creationId xmlns:a16="http://schemas.microsoft.com/office/drawing/2014/main" id="{A1F8F262-B5F4-A8C2-8633-CBDCEA7F1605}"/>
                  </a:ext>
                </a:extLst>
              </p:cNvPr>
              <p:cNvGrpSpPr/>
              <p:nvPr/>
            </p:nvGrpSpPr>
            <p:grpSpPr>
              <a:xfrm>
                <a:off x="4360443" y="2107741"/>
                <a:ext cx="4734304" cy="2454832"/>
                <a:chOff x="3584799" y="1270476"/>
                <a:chExt cx="4734304" cy="2454832"/>
              </a:xfrm>
            </p:grpSpPr>
            <p:sp>
              <p:nvSpPr>
                <p:cNvPr id="9" name="Freeform: Shape 8">
                  <a:extLst>
                    <a:ext uri="{FF2B5EF4-FFF2-40B4-BE49-F238E27FC236}">
                      <a16:creationId xmlns:a16="http://schemas.microsoft.com/office/drawing/2014/main" id="{C0553FA9-9021-9453-9D39-4FBA61C4954B}"/>
                    </a:ext>
                  </a:extLst>
                </p:cNvPr>
                <p:cNvSpPr/>
                <p:nvPr/>
              </p:nvSpPr>
              <p:spPr>
                <a:xfrm>
                  <a:off x="3584799" y="1270477"/>
                  <a:ext cx="2367152" cy="2454831"/>
                </a:xfrm>
                <a:custGeom>
                  <a:avLst/>
                  <a:gdLst>
                    <a:gd name="connsiteX0" fmla="*/ 0 w 2857500"/>
                    <a:gd name="connsiteY0" fmla="*/ 2435469 h 2435469"/>
                    <a:gd name="connsiteX1" fmla="*/ 571500 w 2857500"/>
                    <a:gd name="connsiteY1" fmla="*/ 2404696 h 2435469"/>
                    <a:gd name="connsiteX2" fmla="*/ 1033096 w 2857500"/>
                    <a:gd name="connsiteY2" fmla="*/ 2268415 h 2435469"/>
                    <a:gd name="connsiteX3" fmla="*/ 1428750 w 2857500"/>
                    <a:gd name="connsiteY3" fmla="*/ 1947496 h 2435469"/>
                    <a:gd name="connsiteX4" fmla="*/ 1758461 w 2857500"/>
                    <a:gd name="connsiteY4" fmla="*/ 1389184 h 2435469"/>
                    <a:gd name="connsiteX5" fmla="*/ 1921119 w 2857500"/>
                    <a:gd name="connsiteY5" fmla="*/ 905607 h 2435469"/>
                    <a:gd name="connsiteX6" fmla="*/ 2096965 w 2857500"/>
                    <a:gd name="connsiteY6" fmla="*/ 483577 h 2435469"/>
                    <a:gd name="connsiteX7" fmla="*/ 2466242 w 2857500"/>
                    <a:gd name="connsiteY7" fmla="*/ 83527 h 2435469"/>
                    <a:gd name="connsiteX8" fmla="*/ 2857500 w 2857500"/>
                    <a:gd name="connsiteY8" fmla="*/ 0 h 243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0" h="2435469">
                      <a:moveTo>
                        <a:pt x="0" y="2435469"/>
                      </a:moveTo>
                      <a:cubicBezTo>
                        <a:pt x="199658" y="2434003"/>
                        <a:pt x="399317" y="2432538"/>
                        <a:pt x="571500" y="2404696"/>
                      </a:cubicBezTo>
                      <a:cubicBezTo>
                        <a:pt x="743683" y="2376854"/>
                        <a:pt x="890221" y="2344615"/>
                        <a:pt x="1033096" y="2268415"/>
                      </a:cubicBezTo>
                      <a:cubicBezTo>
                        <a:pt x="1175971" y="2192215"/>
                        <a:pt x="1307856" y="2094034"/>
                        <a:pt x="1428750" y="1947496"/>
                      </a:cubicBezTo>
                      <a:cubicBezTo>
                        <a:pt x="1549644" y="1800958"/>
                        <a:pt x="1676400" y="1562832"/>
                        <a:pt x="1758461" y="1389184"/>
                      </a:cubicBezTo>
                      <a:cubicBezTo>
                        <a:pt x="1840523" y="1215536"/>
                        <a:pt x="1864702" y="1056541"/>
                        <a:pt x="1921119" y="905607"/>
                      </a:cubicBezTo>
                      <a:cubicBezTo>
                        <a:pt x="1977536" y="754673"/>
                        <a:pt x="2006111" y="620590"/>
                        <a:pt x="2096965" y="483577"/>
                      </a:cubicBezTo>
                      <a:cubicBezTo>
                        <a:pt x="2187819" y="346564"/>
                        <a:pt x="2339486" y="164123"/>
                        <a:pt x="2466242" y="83527"/>
                      </a:cubicBezTo>
                      <a:cubicBezTo>
                        <a:pt x="2592998" y="2931"/>
                        <a:pt x="2725249" y="1465"/>
                        <a:pt x="2857500" y="0"/>
                      </a:cubicBezTo>
                    </a:path>
                  </a:pathLst>
                </a:custGeom>
                <a:noFill/>
                <a:ln w="28575">
                  <a:solidFill>
                    <a:srgbClr val="A3946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Freeform: Shape 9">
                  <a:extLst>
                    <a:ext uri="{FF2B5EF4-FFF2-40B4-BE49-F238E27FC236}">
                      <a16:creationId xmlns:a16="http://schemas.microsoft.com/office/drawing/2014/main" id="{2ACF1BD5-B7C3-46FB-C00B-2269752B2498}"/>
                    </a:ext>
                  </a:extLst>
                </p:cNvPr>
                <p:cNvSpPr/>
                <p:nvPr/>
              </p:nvSpPr>
              <p:spPr>
                <a:xfrm flipH="1">
                  <a:off x="5951951" y="1270476"/>
                  <a:ext cx="2367152" cy="2454831"/>
                </a:xfrm>
                <a:custGeom>
                  <a:avLst/>
                  <a:gdLst>
                    <a:gd name="connsiteX0" fmla="*/ 0 w 2857500"/>
                    <a:gd name="connsiteY0" fmla="*/ 2435469 h 2435469"/>
                    <a:gd name="connsiteX1" fmla="*/ 571500 w 2857500"/>
                    <a:gd name="connsiteY1" fmla="*/ 2404696 h 2435469"/>
                    <a:gd name="connsiteX2" fmla="*/ 1033096 w 2857500"/>
                    <a:gd name="connsiteY2" fmla="*/ 2268415 h 2435469"/>
                    <a:gd name="connsiteX3" fmla="*/ 1428750 w 2857500"/>
                    <a:gd name="connsiteY3" fmla="*/ 1947496 h 2435469"/>
                    <a:gd name="connsiteX4" fmla="*/ 1758461 w 2857500"/>
                    <a:gd name="connsiteY4" fmla="*/ 1389184 h 2435469"/>
                    <a:gd name="connsiteX5" fmla="*/ 1921119 w 2857500"/>
                    <a:gd name="connsiteY5" fmla="*/ 905607 h 2435469"/>
                    <a:gd name="connsiteX6" fmla="*/ 2096965 w 2857500"/>
                    <a:gd name="connsiteY6" fmla="*/ 483577 h 2435469"/>
                    <a:gd name="connsiteX7" fmla="*/ 2466242 w 2857500"/>
                    <a:gd name="connsiteY7" fmla="*/ 83527 h 2435469"/>
                    <a:gd name="connsiteX8" fmla="*/ 2857500 w 2857500"/>
                    <a:gd name="connsiteY8" fmla="*/ 0 h 243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0" h="2435469">
                      <a:moveTo>
                        <a:pt x="0" y="2435469"/>
                      </a:moveTo>
                      <a:cubicBezTo>
                        <a:pt x="199658" y="2434003"/>
                        <a:pt x="399317" y="2432538"/>
                        <a:pt x="571500" y="2404696"/>
                      </a:cubicBezTo>
                      <a:cubicBezTo>
                        <a:pt x="743683" y="2376854"/>
                        <a:pt x="890221" y="2344615"/>
                        <a:pt x="1033096" y="2268415"/>
                      </a:cubicBezTo>
                      <a:cubicBezTo>
                        <a:pt x="1175971" y="2192215"/>
                        <a:pt x="1307856" y="2094034"/>
                        <a:pt x="1428750" y="1947496"/>
                      </a:cubicBezTo>
                      <a:cubicBezTo>
                        <a:pt x="1549644" y="1800958"/>
                        <a:pt x="1676400" y="1562832"/>
                        <a:pt x="1758461" y="1389184"/>
                      </a:cubicBezTo>
                      <a:cubicBezTo>
                        <a:pt x="1840523" y="1215536"/>
                        <a:pt x="1864702" y="1056541"/>
                        <a:pt x="1921119" y="905607"/>
                      </a:cubicBezTo>
                      <a:cubicBezTo>
                        <a:pt x="1977536" y="754673"/>
                        <a:pt x="2006111" y="620590"/>
                        <a:pt x="2096965" y="483577"/>
                      </a:cubicBezTo>
                      <a:cubicBezTo>
                        <a:pt x="2187819" y="346564"/>
                        <a:pt x="2339486" y="164123"/>
                        <a:pt x="2466242" y="83527"/>
                      </a:cubicBezTo>
                      <a:cubicBezTo>
                        <a:pt x="2592998" y="2931"/>
                        <a:pt x="2725249" y="1465"/>
                        <a:pt x="2857500" y="0"/>
                      </a:cubicBezTo>
                    </a:path>
                  </a:pathLst>
                </a:custGeom>
                <a:noFill/>
                <a:ln w="28575">
                  <a:solidFill>
                    <a:srgbClr val="A3946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sp>
          <p:nvSpPr>
            <p:cNvPr id="12" name="TextBox 11">
              <a:extLst>
                <a:ext uri="{FF2B5EF4-FFF2-40B4-BE49-F238E27FC236}">
                  <a16:creationId xmlns:a16="http://schemas.microsoft.com/office/drawing/2014/main" id="{FEF11078-733F-1DE2-1B4B-7D862A871D13}"/>
                </a:ext>
              </a:extLst>
            </p:cNvPr>
            <p:cNvSpPr txBox="1"/>
            <p:nvPr/>
          </p:nvSpPr>
          <p:spPr>
            <a:xfrm>
              <a:off x="4358325" y="4718703"/>
              <a:ext cx="3761294" cy="411540"/>
            </a:xfrm>
            <a:prstGeom prst="rect">
              <a:avLst/>
            </a:prstGeom>
            <a:noFill/>
          </p:spPr>
          <p:txBody>
            <a:bodyPr wrap="square" rtlCol="0">
              <a:spAutoFit/>
            </a:bodyPr>
            <a:lstStyle/>
            <a:p>
              <a:pPr algn="ctr"/>
              <a:r>
                <a:rPr lang="en-GB" sz="1400" b="1" dirty="0"/>
                <a:t>Performance on variable of interest</a:t>
              </a:r>
            </a:p>
          </p:txBody>
        </p:sp>
        <p:cxnSp>
          <p:nvCxnSpPr>
            <p:cNvPr id="14" name="Straight Connector 13">
              <a:extLst>
                <a:ext uri="{FF2B5EF4-FFF2-40B4-BE49-F238E27FC236}">
                  <a16:creationId xmlns:a16="http://schemas.microsoft.com/office/drawing/2014/main" id="{D9720353-8991-C83D-77F2-241E1A2B3ECB}"/>
                </a:ext>
              </a:extLst>
            </p:cNvPr>
            <p:cNvCxnSpPr>
              <a:cxnSpLocks/>
            </p:cNvCxnSpPr>
            <p:nvPr/>
          </p:nvCxnSpPr>
          <p:spPr>
            <a:xfrm>
              <a:off x="5558672" y="1621410"/>
              <a:ext cx="0" cy="2941164"/>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6D7930E0-2D1A-92E9-2A2C-E36058AAF8E1}"/>
                </a:ext>
              </a:extLst>
            </p:cNvPr>
            <p:cNvCxnSpPr>
              <a:cxnSpLocks/>
            </p:cNvCxnSpPr>
            <p:nvPr/>
          </p:nvCxnSpPr>
          <p:spPr>
            <a:xfrm>
              <a:off x="6620758" y="1621410"/>
              <a:ext cx="0" cy="2941164"/>
            </a:xfrm>
            <a:prstGeom prst="line">
              <a:avLst/>
            </a:prstGeom>
            <a:ln w="28575">
              <a:prstDash val="sysDot"/>
            </a:ln>
          </p:spPr>
          <p:style>
            <a:lnRef idx="3">
              <a:schemeClr val="accent1"/>
            </a:lnRef>
            <a:fillRef idx="0">
              <a:schemeClr val="accent1"/>
            </a:fillRef>
            <a:effectRef idx="2">
              <a:schemeClr val="accent1"/>
            </a:effectRef>
            <a:fontRef idx="minor">
              <a:schemeClr val="tx1"/>
            </a:fontRef>
          </p:style>
        </p:cxnSp>
        <p:cxnSp>
          <p:nvCxnSpPr>
            <p:cNvPr id="20" name="Straight Arrow Connector 19">
              <a:extLst>
                <a:ext uri="{FF2B5EF4-FFF2-40B4-BE49-F238E27FC236}">
                  <a16:creationId xmlns:a16="http://schemas.microsoft.com/office/drawing/2014/main" id="{F81DF84B-ABEA-A76E-69E1-889E1C6C279C}"/>
                </a:ext>
              </a:extLst>
            </p:cNvPr>
            <p:cNvCxnSpPr/>
            <p:nvPr/>
          </p:nvCxnSpPr>
          <p:spPr>
            <a:xfrm>
              <a:off x="5558672" y="1734532"/>
              <a:ext cx="1062086" cy="0"/>
            </a:xfrm>
            <a:prstGeom prst="straightConnector1">
              <a:avLst/>
            </a:prstGeom>
            <a:ln w="28575">
              <a:solidFill>
                <a:schemeClr val="accent6">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9C03EE6-4959-D408-2FDF-634C62A3D4F6}"/>
                </a:ext>
              </a:extLst>
            </p:cNvPr>
            <p:cNvSpPr txBox="1"/>
            <p:nvPr/>
          </p:nvSpPr>
          <p:spPr>
            <a:xfrm>
              <a:off x="5717354" y="1365200"/>
              <a:ext cx="744722" cy="411540"/>
            </a:xfrm>
            <a:prstGeom prst="rect">
              <a:avLst/>
            </a:prstGeom>
            <a:noFill/>
          </p:spPr>
          <p:txBody>
            <a:bodyPr wrap="square" rtlCol="0">
              <a:spAutoFit/>
            </a:bodyPr>
            <a:lstStyle/>
            <a:p>
              <a:pPr algn="ctr"/>
              <a:r>
                <a:rPr lang="en-GB" sz="1400" dirty="0"/>
                <a:t>MD</a:t>
              </a:r>
            </a:p>
          </p:txBody>
        </p:sp>
        <p:cxnSp>
          <p:nvCxnSpPr>
            <p:cNvPr id="3" name="Straight Arrow Connector 2">
              <a:extLst>
                <a:ext uri="{FF2B5EF4-FFF2-40B4-BE49-F238E27FC236}">
                  <a16:creationId xmlns:a16="http://schemas.microsoft.com/office/drawing/2014/main" id="{CE667537-1FB1-D9D6-FD12-EB5F4FB78BB4}"/>
                </a:ext>
              </a:extLst>
            </p:cNvPr>
            <p:cNvCxnSpPr/>
            <p:nvPr/>
          </p:nvCxnSpPr>
          <p:spPr>
            <a:xfrm>
              <a:off x="2253006" y="4562573"/>
              <a:ext cx="7984503"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1CBF8AFE-A56C-FC82-7D47-7CAEBD44E003}"/>
              </a:ext>
            </a:extLst>
          </p:cNvPr>
          <p:cNvPicPr>
            <a:picLocks noChangeAspect="1"/>
          </p:cNvPicPr>
          <p:nvPr/>
        </p:nvPicPr>
        <p:blipFill>
          <a:blip r:embed="rId3"/>
          <a:srcRect l="27957" r="13978"/>
          <a:stretch>
            <a:fillRect/>
          </a:stretch>
        </p:blipFill>
        <p:spPr>
          <a:xfrm>
            <a:off x="190500" y="831850"/>
            <a:ext cx="3073400" cy="5293078"/>
          </a:xfrm>
          <a:prstGeom prst="rect">
            <a:avLst/>
          </a:prstGeom>
        </p:spPr>
      </p:pic>
      <p:sp>
        <p:nvSpPr>
          <p:cNvPr id="19" name="Speech Bubble: Rectangle with Corners Rounded 18">
            <a:extLst>
              <a:ext uri="{FF2B5EF4-FFF2-40B4-BE49-F238E27FC236}">
                <a16:creationId xmlns:a16="http://schemas.microsoft.com/office/drawing/2014/main" id="{CB27A456-20E0-09AA-DF47-FC0E783F91E9}"/>
              </a:ext>
            </a:extLst>
          </p:cNvPr>
          <p:cNvSpPr/>
          <p:nvPr/>
        </p:nvSpPr>
        <p:spPr>
          <a:xfrm>
            <a:off x="3145154" y="1162630"/>
            <a:ext cx="6976746" cy="920167"/>
          </a:xfrm>
          <a:prstGeom prst="wedgeRoundRectCallout">
            <a:avLst>
              <a:gd name="adj1" fmla="val -66642"/>
              <a:gd name="adj2" fmla="val 133078"/>
              <a:gd name="adj3" fmla="val 16667"/>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The null hypothesis is that there is no true difference between population means, thus we examine the p-value to see the probability of observing our sampled data (or more extreme data) under the assumption that the populations they come from have equal means on a variable of interest.</a:t>
            </a:r>
          </a:p>
        </p:txBody>
      </p:sp>
    </p:spTree>
    <p:extLst>
      <p:ext uri="{BB962C8B-B14F-4D97-AF65-F5344CB8AC3E}">
        <p14:creationId xmlns:p14="http://schemas.microsoft.com/office/powerpoint/2010/main" val="17304071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61357-1FEB-B9D6-0E93-AE73B9679625}"/>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DF75D8F1-40EA-FC19-03E4-9ECF69646C4A}"/>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C2E05D97-FC89-E73F-B95D-72BA0688A22F}"/>
              </a:ext>
            </a:extLst>
          </p:cNvPr>
          <p:cNvSpPr txBox="1">
            <a:spLocks/>
          </p:cNvSpPr>
          <p:nvPr/>
        </p:nvSpPr>
        <p:spPr>
          <a:xfrm>
            <a:off x="2689782" y="423043"/>
            <a:ext cx="6812436"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Assumption: Equality of variances</a:t>
            </a:r>
            <a:endParaRPr lang="en-US" dirty="0"/>
          </a:p>
        </p:txBody>
      </p:sp>
      <p:grpSp>
        <p:nvGrpSpPr>
          <p:cNvPr id="13" name="Group 12">
            <a:extLst>
              <a:ext uri="{FF2B5EF4-FFF2-40B4-BE49-F238E27FC236}">
                <a16:creationId xmlns:a16="http://schemas.microsoft.com/office/drawing/2014/main" id="{2F29C597-FAB6-1AA8-8D93-8E4E76E46845}"/>
              </a:ext>
            </a:extLst>
          </p:cNvPr>
          <p:cNvGrpSpPr/>
          <p:nvPr/>
        </p:nvGrpSpPr>
        <p:grpSpPr>
          <a:xfrm>
            <a:off x="757287" y="1365200"/>
            <a:ext cx="10677426" cy="3722835"/>
            <a:chOff x="757287" y="1365200"/>
            <a:chExt cx="10677426" cy="3722835"/>
          </a:xfrm>
        </p:grpSpPr>
        <p:grpSp>
          <p:nvGrpSpPr>
            <p:cNvPr id="4" name="Group 3">
              <a:extLst>
                <a:ext uri="{FF2B5EF4-FFF2-40B4-BE49-F238E27FC236}">
                  <a16:creationId xmlns:a16="http://schemas.microsoft.com/office/drawing/2014/main" id="{C4BAA044-825E-7036-644D-886B1E26ED4B}"/>
                </a:ext>
              </a:extLst>
            </p:cNvPr>
            <p:cNvGrpSpPr/>
            <p:nvPr/>
          </p:nvGrpSpPr>
          <p:grpSpPr>
            <a:xfrm>
              <a:off x="3191520" y="2107742"/>
              <a:ext cx="4734304" cy="2454832"/>
              <a:chOff x="3584799" y="1270476"/>
              <a:chExt cx="4734304" cy="2454832"/>
            </a:xfrm>
          </p:grpSpPr>
          <p:sp>
            <p:nvSpPr>
              <p:cNvPr id="5" name="Freeform: Shape 4">
                <a:extLst>
                  <a:ext uri="{FF2B5EF4-FFF2-40B4-BE49-F238E27FC236}">
                    <a16:creationId xmlns:a16="http://schemas.microsoft.com/office/drawing/2014/main" id="{94694CDA-3420-BEFD-F03E-73FE3BB69E87}"/>
                  </a:ext>
                </a:extLst>
              </p:cNvPr>
              <p:cNvSpPr/>
              <p:nvPr/>
            </p:nvSpPr>
            <p:spPr>
              <a:xfrm>
                <a:off x="3584799" y="1270477"/>
                <a:ext cx="2367152" cy="2454831"/>
              </a:xfrm>
              <a:custGeom>
                <a:avLst/>
                <a:gdLst>
                  <a:gd name="connsiteX0" fmla="*/ 0 w 2857500"/>
                  <a:gd name="connsiteY0" fmla="*/ 2435469 h 2435469"/>
                  <a:gd name="connsiteX1" fmla="*/ 571500 w 2857500"/>
                  <a:gd name="connsiteY1" fmla="*/ 2404696 h 2435469"/>
                  <a:gd name="connsiteX2" fmla="*/ 1033096 w 2857500"/>
                  <a:gd name="connsiteY2" fmla="*/ 2268415 h 2435469"/>
                  <a:gd name="connsiteX3" fmla="*/ 1428750 w 2857500"/>
                  <a:gd name="connsiteY3" fmla="*/ 1947496 h 2435469"/>
                  <a:gd name="connsiteX4" fmla="*/ 1758461 w 2857500"/>
                  <a:gd name="connsiteY4" fmla="*/ 1389184 h 2435469"/>
                  <a:gd name="connsiteX5" fmla="*/ 1921119 w 2857500"/>
                  <a:gd name="connsiteY5" fmla="*/ 905607 h 2435469"/>
                  <a:gd name="connsiteX6" fmla="*/ 2096965 w 2857500"/>
                  <a:gd name="connsiteY6" fmla="*/ 483577 h 2435469"/>
                  <a:gd name="connsiteX7" fmla="*/ 2466242 w 2857500"/>
                  <a:gd name="connsiteY7" fmla="*/ 83527 h 2435469"/>
                  <a:gd name="connsiteX8" fmla="*/ 2857500 w 2857500"/>
                  <a:gd name="connsiteY8" fmla="*/ 0 h 243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0" h="2435469">
                    <a:moveTo>
                      <a:pt x="0" y="2435469"/>
                    </a:moveTo>
                    <a:cubicBezTo>
                      <a:pt x="199658" y="2434003"/>
                      <a:pt x="399317" y="2432538"/>
                      <a:pt x="571500" y="2404696"/>
                    </a:cubicBezTo>
                    <a:cubicBezTo>
                      <a:pt x="743683" y="2376854"/>
                      <a:pt x="890221" y="2344615"/>
                      <a:pt x="1033096" y="2268415"/>
                    </a:cubicBezTo>
                    <a:cubicBezTo>
                      <a:pt x="1175971" y="2192215"/>
                      <a:pt x="1307856" y="2094034"/>
                      <a:pt x="1428750" y="1947496"/>
                    </a:cubicBezTo>
                    <a:cubicBezTo>
                      <a:pt x="1549644" y="1800958"/>
                      <a:pt x="1676400" y="1562832"/>
                      <a:pt x="1758461" y="1389184"/>
                    </a:cubicBezTo>
                    <a:cubicBezTo>
                      <a:pt x="1840523" y="1215536"/>
                      <a:pt x="1864702" y="1056541"/>
                      <a:pt x="1921119" y="905607"/>
                    </a:cubicBezTo>
                    <a:cubicBezTo>
                      <a:pt x="1977536" y="754673"/>
                      <a:pt x="2006111" y="620590"/>
                      <a:pt x="2096965" y="483577"/>
                    </a:cubicBezTo>
                    <a:cubicBezTo>
                      <a:pt x="2187819" y="346564"/>
                      <a:pt x="2339486" y="164123"/>
                      <a:pt x="2466242" y="83527"/>
                    </a:cubicBezTo>
                    <a:cubicBezTo>
                      <a:pt x="2592998" y="2931"/>
                      <a:pt x="2725249" y="1465"/>
                      <a:pt x="2857500" y="0"/>
                    </a:cubicBezTo>
                  </a:path>
                </a:pathLst>
              </a:custGeom>
              <a:noFill/>
              <a:ln w="28575">
                <a:solidFill>
                  <a:srgbClr val="A39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Freeform: Shape 5">
                <a:extLst>
                  <a:ext uri="{FF2B5EF4-FFF2-40B4-BE49-F238E27FC236}">
                    <a16:creationId xmlns:a16="http://schemas.microsoft.com/office/drawing/2014/main" id="{2C5D15AB-D505-FBAA-D5BC-C295A36867F3}"/>
                  </a:ext>
                </a:extLst>
              </p:cNvPr>
              <p:cNvSpPr/>
              <p:nvPr/>
            </p:nvSpPr>
            <p:spPr>
              <a:xfrm flipH="1">
                <a:off x="5951951" y="1270476"/>
                <a:ext cx="2367152" cy="2454831"/>
              </a:xfrm>
              <a:custGeom>
                <a:avLst/>
                <a:gdLst>
                  <a:gd name="connsiteX0" fmla="*/ 0 w 2857500"/>
                  <a:gd name="connsiteY0" fmla="*/ 2435469 h 2435469"/>
                  <a:gd name="connsiteX1" fmla="*/ 571500 w 2857500"/>
                  <a:gd name="connsiteY1" fmla="*/ 2404696 h 2435469"/>
                  <a:gd name="connsiteX2" fmla="*/ 1033096 w 2857500"/>
                  <a:gd name="connsiteY2" fmla="*/ 2268415 h 2435469"/>
                  <a:gd name="connsiteX3" fmla="*/ 1428750 w 2857500"/>
                  <a:gd name="connsiteY3" fmla="*/ 1947496 h 2435469"/>
                  <a:gd name="connsiteX4" fmla="*/ 1758461 w 2857500"/>
                  <a:gd name="connsiteY4" fmla="*/ 1389184 h 2435469"/>
                  <a:gd name="connsiteX5" fmla="*/ 1921119 w 2857500"/>
                  <a:gd name="connsiteY5" fmla="*/ 905607 h 2435469"/>
                  <a:gd name="connsiteX6" fmla="*/ 2096965 w 2857500"/>
                  <a:gd name="connsiteY6" fmla="*/ 483577 h 2435469"/>
                  <a:gd name="connsiteX7" fmla="*/ 2466242 w 2857500"/>
                  <a:gd name="connsiteY7" fmla="*/ 83527 h 2435469"/>
                  <a:gd name="connsiteX8" fmla="*/ 2857500 w 2857500"/>
                  <a:gd name="connsiteY8" fmla="*/ 0 h 243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0" h="2435469">
                    <a:moveTo>
                      <a:pt x="0" y="2435469"/>
                    </a:moveTo>
                    <a:cubicBezTo>
                      <a:pt x="199658" y="2434003"/>
                      <a:pt x="399317" y="2432538"/>
                      <a:pt x="571500" y="2404696"/>
                    </a:cubicBezTo>
                    <a:cubicBezTo>
                      <a:pt x="743683" y="2376854"/>
                      <a:pt x="890221" y="2344615"/>
                      <a:pt x="1033096" y="2268415"/>
                    </a:cubicBezTo>
                    <a:cubicBezTo>
                      <a:pt x="1175971" y="2192215"/>
                      <a:pt x="1307856" y="2094034"/>
                      <a:pt x="1428750" y="1947496"/>
                    </a:cubicBezTo>
                    <a:cubicBezTo>
                      <a:pt x="1549644" y="1800958"/>
                      <a:pt x="1676400" y="1562832"/>
                      <a:pt x="1758461" y="1389184"/>
                    </a:cubicBezTo>
                    <a:cubicBezTo>
                      <a:pt x="1840523" y="1215536"/>
                      <a:pt x="1864702" y="1056541"/>
                      <a:pt x="1921119" y="905607"/>
                    </a:cubicBezTo>
                    <a:cubicBezTo>
                      <a:pt x="1977536" y="754673"/>
                      <a:pt x="2006111" y="620590"/>
                      <a:pt x="2096965" y="483577"/>
                    </a:cubicBezTo>
                    <a:cubicBezTo>
                      <a:pt x="2187819" y="346564"/>
                      <a:pt x="2339486" y="164123"/>
                      <a:pt x="2466242" y="83527"/>
                    </a:cubicBezTo>
                    <a:cubicBezTo>
                      <a:pt x="2592998" y="2931"/>
                      <a:pt x="2725249" y="1465"/>
                      <a:pt x="2857500" y="0"/>
                    </a:cubicBezTo>
                  </a:path>
                </a:pathLst>
              </a:custGeom>
              <a:noFill/>
              <a:ln w="28575">
                <a:solidFill>
                  <a:srgbClr val="A39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8" name="Group 7">
              <a:extLst>
                <a:ext uri="{FF2B5EF4-FFF2-40B4-BE49-F238E27FC236}">
                  <a16:creationId xmlns:a16="http://schemas.microsoft.com/office/drawing/2014/main" id="{A307176B-2AEE-745E-07C0-2F37DA655622}"/>
                </a:ext>
              </a:extLst>
            </p:cNvPr>
            <p:cNvGrpSpPr/>
            <p:nvPr/>
          </p:nvGrpSpPr>
          <p:grpSpPr>
            <a:xfrm>
              <a:off x="2538952" y="2926172"/>
              <a:ext cx="8188750" cy="1636401"/>
              <a:chOff x="3584799" y="1270476"/>
              <a:chExt cx="4734304" cy="2454832"/>
            </a:xfrm>
          </p:grpSpPr>
          <p:sp>
            <p:nvSpPr>
              <p:cNvPr id="9" name="Freeform: Shape 8">
                <a:extLst>
                  <a:ext uri="{FF2B5EF4-FFF2-40B4-BE49-F238E27FC236}">
                    <a16:creationId xmlns:a16="http://schemas.microsoft.com/office/drawing/2014/main" id="{8E42A40F-F7D8-1977-A076-6BE30EB4F01E}"/>
                  </a:ext>
                </a:extLst>
              </p:cNvPr>
              <p:cNvSpPr/>
              <p:nvPr/>
            </p:nvSpPr>
            <p:spPr>
              <a:xfrm>
                <a:off x="3584799" y="1270477"/>
                <a:ext cx="2367152" cy="2454831"/>
              </a:xfrm>
              <a:custGeom>
                <a:avLst/>
                <a:gdLst>
                  <a:gd name="connsiteX0" fmla="*/ 0 w 2857500"/>
                  <a:gd name="connsiteY0" fmla="*/ 2435469 h 2435469"/>
                  <a:gd name="connsiteX1" fmla="*/ 571500 w 2857500"/>
                  <a:gd name="connsiteY1" fmla="*/ 2404696 h 2435469"/>
                  <a:gd name="connsiteX2" fmla="*/ 1033096 w 2857500"/>
                  <a:gd name="connsiteY2" fmla="*/ 2268415 h 2435469"/>
                  <a:gd name="connsiteX3" fmla="*/ 1428750 w 2857500"/>
                  <a:gd name="connsiteY3" fmla="*/ 1947496 h 2435469"/>
                  <a:gd name="connsiteX4" fmla="*/ 1758461 w 2857500"/>
                  <a:gd name="connsiteY4" fmla="*/ 1389184 h 2435469"/>
                  <a:gd name="connsiteX5" fmla="*/ 1921119 w 2857500"/>
                  <a:gd name="connsiteY5" fmla="*/ 905607 h 2435469"/>
                  <a:gd name="connsiteX6" fmla="*/ 2096965 w 2857500"/>
                  <a:gd name="connsiteY6" fmla="*/ 483577 h 2435469"/>
                  <a:gd name="connsiteX7" fmla="*/ 2466242 w 2857500"/>
                  <a:gd name="connsiteY7" fmla="*/ 83527 h 2435469"/>
                  <a:gd name="connsiteX8" fmla="*/ 2857500 w 2857500"/>
                  <a:gd name="connsiteY8" fmla="*/ 0 h 243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0" h="2435469">
                    <a:moveTo>
                      <a:pt x="0" y="2435469"/>
                    </a:moveTo>
                    <a:cubicBezTo>
                      <a:pt x="199658" y="2434003"/>
                      <a:pt x="399317" y="2432538"/>
                      <a:pt x="571500" y="2404696"/>
                    </a:cubicBezTo>
                    <a:cubicBezTo>
                      <a:pt x="743683" y="2376854"/>
                      <a:pt x="890221" y="2344615"/>
                      <a:pt x="1033096" y="2268415"/>
                    </a:cubicBezTo>
                    <a:cubicBezTo>
                      <a:pt x="1175971" y="2192215"/>
                      <a:pt x="1307856" y="2094034"/>
                      <a:pt x="1428750" y="1947496"/>
                    </a:cubicBezTo>
                    <a:cubicBezTo>
                      <a:pt x="1549644" y="1800958"/>
                      <a:pt x="1676400" y="1562832"/>
                      <a:pt x="1758461" y="1389184"/>
                    </a:cubicBezTo>
                    <a:cubicBezTo>
                      <a:pt x="1840523" y="1215536"/>
                      <a:pt x="1864702" y="1056541"/>
                      <a:pt x="1921119" y="905607"/>
                    </a:cubicBezTo>
                    <a:cubicBezTo>
                      <a:pt x="1977536" y="754673"/>
                      <a:pt x="2006111" y="620590"/>
                      <a:pt x="2096965" y="483577"/>
                    </a:cubicBezTo>
                    <a:cubicBezTo>
                      <a:pt x="2187819" y="346564"/>
                      <a:pt x="2339486" y="164123"/>
                      <a:pt x="2466242" y="83527"/>
                    </a:cubicBezTo>
                    <a:cubicBezTo>
                      <a:pt x="2592998" y="2931"/>
                      <a:pt x="2725249" y="1465"/>
                      <a:pt x="2857500" y="0"/>
                    </a:cubicBezTo>
                  </a:path>
                </a:pathLst>
              </a:custGeom>
              <a:noFill/>
              <a:ln w="28575">
                <a:solidFill>
                  <a:srgbClr val="A3946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Freeform: Shape 9">
                <a:extLst>
                  <a:ext uri="{FF2B5EF4-FFF2-40B4-BE49-F238E27FC236}">
                    <a16:creationId xmlns:a16="http://schemas.microsoft.com/office/drawing/2014/main" id="{62BEBA1C-1102-5980-A43B-EF5A5E9019D6}"/>
                  </a:ext>
                </a:extLst>
              </p:cNvPr>
              <p:cNvSpPr/>
              <p:nvPr/>
            </p:nvSpPr>
            <p:spPr>
              <a:xfrm flipH="1">
                <a:off x="5951951" y="1270476"/>
                <a:ext cx="2367152" cy="2454831"/>
              </a:xfrm>
              <a:custGeom>
                <a:avLst/>
                <a:gdLst>
                  <a:gd name="connsiteX0" fmla="*/ 0 w 2857500"/>
                  <a:gd name="connsiteY0" fmla="*/ 2435469 h 2435469"/>
                  <a:gd name="connsiteX1" fmla="*/ 571500 w 2857500"/>
                  <a:gd name="connsiteY1" fmla="*/ 2404696 h 2435469"/>
                  <a:gd name="connsiteX2" fmla="*/ 1033096 w 2857500"/>
                  <a:gd name="connsiteY2" fmla="*/ 2268415 h 2435469"/>
                  <a:gd name="connsiteX3" fmla="*/ 1428750 w 2857500"/>
                  <a:gd name="connsiteY3" fmla="*/ 1947496 h 2435469"/>
                  <a:gd name="connsiteX4" fmla="*/ 1758461 w 2857500"/>
                  <a:gd name="connsiteY4" fmla="*/ 1389184 h 2435469"/>
                  <a:gd name="connsiteX5" fmla="*/ 1921119 w 2857500"/>
                  <a:gd name="connsiteY5" fmla="*/ 905607 h 2435469"/>
                  <a:gd name="connsiteX6" fmla="*/ 2096965 w 2857500"/>
                  <a:gd name="connsiteY6" fmla="*/ 483577 h 2435469"/>
                  <a:gd name="connsiteX7" fmla="*/ 2466242 w 2857500"/>
                  <a:gd name="connsiteY7" fmla="*/ 83527 h 2435469"/>
                  <a:gd name="connsiteX8" fmla="*/ 2857500 w 2857500"/>
                  <a:gd name="connsiteY8" fmla="*/ 0 h 243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0" h="2435469">
                    <a:moveTo>
                      <a:pt x="0" y="2435469"/>
                    </a:moveTo>
                    <a:cubicBezTo>
                      <a:pt x="199658" y="2434003"/>
                      <a:pt x="399317" y="2432538"/>
                      <a:pt x="571500" y="2404696"/>
                    </a:cubicBezTo>
                    <a:cubicBezTo>
                      <a:pt x="743683" y="2376854"/>
                      <a:pt x="890221" y="2344615"/>
                      <a:pt x="1033096" y="2268415"/>
                    </a:cubicBezTo>
                    <a:cubicBezTo>
                      <a:pt x="1175971" y="2192215"/>
                      <a:pt x="1307856" y="2094034"/>
                      <a:pt x="1428750" y="1947496"/>
                    </a:cubicBezTo>
                    <a:cubicBezTo>
                      <a:pt x="1549644" y="1800958"/>
                      <a:pt x="1676400" y="1562832"/>
                      <a:pt x="1758461" y="1389184"/>
                    </a:cubicBezTo>
                    <a:cubicBezTo>
                      <a:pt x="1840523" y="1215536"/>
                      <a:pt x="1864702" y="1056541"/>
                      <a:pt x="1921119" y="905607"/>
                    </a:cubicBezTo>
                    <a:cubicBezTo>
                      <a:pt x="1977536" y="754673"/>
                      <a:pt x="2006111" y="620590"/>
                      <a:pt x="2096965" y="483577"/>
                    </a:cubicBezTo>
                    <a:cubicBezTo>
                      <a:pt x="2187819" y="346564"/>
                      <a:pt x="2339486" y="164123"/>
                      <a:pt x="2466242" y="83527"/>
                    </a:cubicBezTo>
                    <a:cubicBezTo>
                      <a:pt x="2592998" y="2931"/>
                      <a:pt x="2725249" y="1465"/>
                      <a:pt x="2857500" y="0"/>
                    </a:cubicBezTo>
                  </a:path>
                </a:pathLst>
              </a:custGeom>
              <a:noFill/>
              <a:ln w="28575">
                <a:solidFill>
                  <a:srgbClr val="A3946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2" name="TextBox 11">
              <a:extLst>
                <a:ext uri="{FF2B5EF4-FFF2-40B4-BE49-F238E27FC236}">
                  <a16:creationId xmlns:a16="http://schemas.microsoft.com/office/drawing/2014/main" id="{E7640FA6-635E-96E2-242A-6D128395A064}"/>
                </a:ext>
              </a:extLst>
            </p:cNvPr>
            <p:cNvSpPr txBox="1"/>
            <p:nvPr/>
          </p:nvSpPr>
          <p:spPr>
            <a:xfrm>
              <a:off x="4358325" y="4718703"/>
              <a:ext cx="3761294" cy="369332"/>
            </a:xfrm>
            <a:prstGeom prst="rect">
              <a:avLst/>
            </a:prstGeom>
            <a:noFill/>
          </p:spPr>
          <p:txBody>
            <a:bodyPr wrap="square" rtlCol="0">
              <a:spAutoFit/>
            </a:bodyPr>
            <a:lstStyle/>
            <a:p>
              <a:pPr algn="ctr"/>
              <a:r>
                <a:rPr lang="en-GB" b="1" dirty="0"/>
                <a:t>Performance on variable of interest</a:t>
              </a:r>
            </a:p>
          </p:txBody>
        </p:sp>
        <p:cxnSp>
          <p:nvCxnSpPr>
            <p:cNvPr id="14" name="Straight Connector 13">
              <a:extLst>
                <a:ext uri="{FF2B5EF4-FFF2-40B4-BE49-F238E27FC236}">
                  <a16:creationId xmlns:a16="http://schemas.microsoft.com/office/drawing/2014/main" id="{03411A1B-EACA-8028-A859-BD69706B58F2}"/>
                </a:ext>
              </a:extLst>
            </p:cNvPr>
            <p:cNvCxnSpPr>
              <a:cxnSpLocks/>
            </p:cNvCxnSpPr>
            <p:nvPr/>
          </p:nvCxnSpPr>
          <p:spPr>
            <a:xfrm>
              <a:off x="5558672" y="1621410"/>
              <a:ext cx="0" cy="2941164"/>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AAFA5A88-D16F-E683-0D51-0479EF015D7B}"/>
                </a:ext>
              </a:extLst>
            </p:cNvPr>
            <p:cNvCxnSpPr>
              <a:cxnSpLocks/>
            </p:cNvCxnSpPr>
            <p:nvPr/>
          </p:nvCxnSpPr>
          <p:spPr>
            <a:xfrm>
              <a:off x="6620758" y="1621410"/>
              <a:ext cx="0" cy="2941164"/>
            </a:xfrm>
            <a:prstGeom prst="line">
              <a:avLst/>
            </a:prstGeom>
            <a:ln w="28575">
              <a:prstDash val="sysDot"/>
            </a:ln>
          </p:spPr>
          <p:style>
            <a:lnRef idx="3">
              <a:schemeClr val="accent1"/>
            </a:lnRef>
            <a:fillRef idx="0">
              <a:schemeClr val="accent1"/>
            </a:fillRef>
            <a:effectRef idx="2">
              <a:schemeClr val="accent1"/>
            </a:effectRef>
            <a:fontRef idx="minor">
              <a:schemeClr val="tx1"/>
            </a:fontRef>
          </p:style>
        </p:cxnSp>
        <p:cxnSp>
          <p:nvCxnSpPr>
            <p:cNvPr id="20" name="Straight Arrow Connector 19">
              <a:extLst>
                <a:ext uri="{FF2B5EF4-FFF2-40B4-BE49-F238E27FC236}">
                  <a16:creationId xmlns:a16="http://schemas.microsoft.com/office/drawing/2014/main" id="{3FA0E0C5-FA02-0002-AB86-6DD5B3164F9F}"/>
                </a:ext>
              </a:extLst>
            </p:cNvPr>
            <p:cNvCxnSpPr/>
            <p:nvPr/>
          </p:nvCxnSpPr>
          <p:spPr>
            <a:xfrm>
              <a:off x="5558672" y="1734532"/>
              <a:ext cx="1062086" cy="0"/>
            </a:xfrm>
            <a:prstGeom prst="straightConnector1">
              <a:avLst/>
            </a:prstGeom>
            <a:ln w="28575">
              <a:solidFill>
                <a:schemeClr val="accent6">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C220460-3DA6-E0B6-CBDD-CD52F8AFC985}"/>
                </a:ext>
              </a:extLst>
            </p:cNvPr>
            <p:cNvSpPr txBox="1"/>
            <p:nvPr/>
          </p:nvSpPr>
          <p:spPr>
            <a:xfrm>
              <a:off x="5717354" y="1365200"/>
              <a:ext cx="744722" cy="369332"/>
            </a:xfrm>
            <a:prstGeom prst="rect">
              <a:avLst/>
            </a:prstGeom>
            <a:noFill/>
          </p:spPr>
          <p:txBody>
            <a:bodyPr wrap="square" rtlCol="0">
              <a:spAutoFit/>
            </a:bodyPr>
            <a:lstStyle/>
            <a:p>
              <a:pPr algn="ctr"/>
              <a:r>
                <a:rPr lang="en-GB" dirty="0"/>
                <a:t>MD</a:t>
              </a:r>
            </a:p>
          </p:txBody>
        </p:sp>
        <p:cxnSp>
          <p:nvCxnSpPr>
            <p:cNvPr id="3" name="Straight Arrow Connector 2">
              <a:extLst>
                <a:ext uri="{FF2B5EF4-FFF2-40B4-BE49-F238E27FC236}">
                  <a16:creationId xmlns:a16="http://schemas.microsoft.com/office/drawing/2014/main" id="{480A149A-720C-B414-1869-64F131F6DF30}"/>
                </a:ext>
              </a:extLst>
            </p:cNvPr>
            <p:cNvCxnSpPr>
              <a:cxnSpLocks/>
            </p:cNvCxnSpPr>
            <p:nvPr/>
          </p:nvCxnSpPr>
          <p:spPr>
            <a:xfrm>
              <a:off x="757287" y="4562572"/>
              <a:ext cx="10677426" cy="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58830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DD701-9623-1153-50B6-6177AC7BA14E}"/>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38AEE0DE-6CCB-F28B-D9B3-016C85BC425F}"/>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E563308D-AD67-43C4-0CFD-FDA9F04AECD1}"/>
              </a:ext>
            </a:extLst>
          </p:cNvPr>
          <p:cNvPicPr>
            <a:picLocks noChangeAspect="1"/>
          </p:cNvPicPr>
          <p:nvPr/>
        </p:nvPicPr>
        <p:blipFill>
          <a:blip r:embed="rId3"/>
          <a:stretch>
            <a:fillRect/>
          </a:stretch>
        </p:blipFill>
        <p:spPr>
          <a:xfrm>
            <a:off x="289219" y="1162630"/>
            <a:ext cx="10802858" cy="3324689"/>
          </a:xfrm>
          <a:prstGeom prst="rect">
            <a:avLst/>
          </a:prstGeom>
        </p:spPr>
      </p:pic>
      <p:sp>
        <p:nvSpPr>
          <p:cNvPr id="24" name="Title 1">
            <a:extLst>
              <a:ext uri="{FF2B5EF4-FFF2-40B4-BE49-F238E27FC236}">
                <a16:creationId xmlns:a16="http://schemas.microsoft.com/office/drawing/2014/main" id="{03E30CF1-4E56-4720-7F51-23D329CEE1DE}"/>
              </a:ext>
            </a:extLst>
          </p:cNvPr>
          <p:cNvSpPr txBox="1">
            <a:spLocks/>
          </p:cNvSpPr>
          <p:nvPr/>
        </p:nvSpPr>
        <p:spPr>
          <a:xfrm>
            <a:off x="2689782" y="423043"/>
            <a:ext cx="6812436"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Assumption: Equality of variances</a:t>
            </a:r>
            <a:endParaRPr lang="en-US" dirty="0"/>
          </a:p>
        </p:txBody>
      </p:sp>
    </p:spTree>
    <p:extLst>
      <p:ext uri="{BB962C8B-B14F-4D97-AF65-F5344CB8AC3E}">
        <p14:creationId xmlns:p14="http://schemas.microsoft.com/office/powerpoint/2010/main" val="33979278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4EC01-3D41-5291-8D6F-AF2564E29274}"/>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EA9DFB11-A40B-9EBD-46ED-7C0BB7117D47}"/>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EC2B5F35-BBF6-D5AD-B6D2-0923F50219E5}"/>
              </a:ext>
            </a:extLst>
          </p:cNvPr>
          <p:cNvPicPr>
            <a:picLocks noChangeAspect="1"/>
          </p:cNvPicPr>
          <p:nvPr/>
        </p:nvPicPr>
        <p:blipFill>
          <a:blip r:embed="rId3"/>
          <a:stretch>
            <a:fillRect/>
          </a:stretch>
        </p:blipFill>
        <p:spPr>
          <a:xfrm>
            <a:off x="289219" y="1162630"/>
            <a:ext cx="10802858" cy="3324689"/>
          </a:xfrm>
          <a:prstGeom prst="rect">
            <a:avLst/>
          </a:prstGeom>
        </p:spPr>
      </p:pic>
      <p:sp>
        <p:nvSpPr>
          <p:cNvPr id="24" name="Title 1">
            <a:extLst>
              <a:ext uri="{FF2B5EF4-FFF2-40B4-BE49-F238E27FC236}">
                <a16:creationId xmlns:a16="http://schemas.microsoft.com/office/drawing/2014/main" id="{708BDB98-21A9-5C06-C1C9-67A14DD0E287}"/>
              </a:ext>
            </a:extLst>
          </p:cNvPr>
          <p:cNvSpPr txBox="1">
            <a:spLocks/>
          </p:cNvSpPr>
          <p:nvPr/>
        </p:nvSpPr>
        <p:spPr>
          <a:xfrm>
            <a:off x="2689782" y="423043"/>
            <a:ext cx="6812436"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Assumption: Equality of variances</a:t>
            </a:r>
            <a:endParaRPr lang="en-US" dirty="0"/>
          </a:p>
        </p:txBody>
      </p:sp>
      <p:sp>
        <p:nvSpPr>
          <p:cNvPr id="25" name="Rectangle: Rounded Corners 24">
            <a:extLst>
              <a:ext uri="{FF2B5EF4-FFF2-40B4-BE49-F238E27FC236}">
                <a16:creationId xmlns:a16="http://schemas.microsoft.com/office/drawing/2014/main" id="{E9299BB6-29C8-9396-EA21-A47EEEDF408B}"/>
              </a:ext>
            </a:extLst>
          </p:cNvPr>
          <p:cNvSpPr/>
          <p:nvPr/>
        </p:nvSpPr>
        <p:spPr>
          <a:xfrm>
            <a:off x="4213781" y="1574276"/>
            <a:ext cx="820132" cy="744718"/>
          </a:xfrm>
          <a:prstGeom prst="roundRect">
            <a:avLst>
              <a:gd name="adj" fmla="val 7806"/>
            </a:avLst>
          </a:prstGeom>
          <a:no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Rectangle: Rounded Corners 25">
            <a:extLst>
              <a:ext uri="{FF2B5EF4-FFF2-40B4-BE49-F238E27FC236}">
                <a16:creationId xmlns:a16="http://schemas.microsoft.com/office/drawing/2014/main" id="{31F4756B-5EA7-F66C-2332-53F118EC8F6A}"/>
              </a:ext>
            </a:extLst>
          </p:cNvPr>
          <p:cNvSpPr/>
          <p:nvPr/>
        </p:nvSpPr>
        <p:spPr>
          <a:xfrm>
            <a:off x="3393649" y="2804196"/>
            <a:ext cx="1800520" cy="1324744"/>
          </a:xfrm>
          <a:prstGeom prst="roundRect">
            <a:avLst>
              <a:gd name="adj" fmla="val 7806"/>
            </a:avLst>
          </a:prstGeom>
          <a:no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Callout: Line with Accent Bar 26">
            <a:extLst>
              <a:ext uri="{FF2B5EF4-FFF2-40B4-BE49-F238E27FC236}">
                <a16:creationId xmlns:a16="http://schemas.microsoft.com/office/drawing/2014/main" id="{9BBE53D0-94A1-B929-1425-F14FF55D2D19}"/>
              </a:ext>
            </a:extLst>
          </p:cNvPr>
          <p:cNvSpPr/>
          <p:nvPr/>
        </p:nvSpPr>
        <p:spPr>
          <a:xfrm>
            <a:off x="7689000" y="1254116"/>
            <a:ext cx="3979125" cy="660410"/>
          </a:xfrm>
          <a:prstGeom prst="accentCallout1">
            <a:avLst>
              <a:gd name="adj1" fmla="val 18336"/>
              <a:gd name="adj2" fmla="val -2536"/>
              <a:gd name="adj3" fmla="val 74256"/>
              <a:gd name="adj4" fmla="val -64629"/>
            </a:avLst>
          </a:prstGeom>
          <a:solidFill>
            <a:srgbClr val="E0FAFA"/>
          </a:solidFill>
          <a:ln w="28575">
            <a:solidFill>
              <a:srgbClr val="4577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The standard deviation values give us some insight, we can see one group is larger, but not by much</a:t>
            </a:r>
          </a:p>
        </p:txBody>
      </p:sp>
      <p:sp>
        <p:nvSpPr>
          <p:cNvPr id="28" name="Callout: Line with Accent Bar 27">
            <a:extLst>
              <a:ext uri="{FF2B5EF4-FFF2-40B4-BE49-F238E27FC236}">
                <a16:creationId xmlns:a16="http://schemas.microsoft.com/office/drawing/2014/main" id="{30B83E7D-241A-A42C-EBC5-4A8DEEFD566F}"/>
              </a:ext>
            </a:extLst>
          </p:cNvPr>
          <p:cNvSpPr/>
          <p:nvPr/>
        </p:nvSpPr>
        <p:spPr>
          <a:xfrm>
            <a:off x="5686425" y="4741930"/>
            <a:ext cx="5405652" cy="999241"/>
          </a:xfrm>
          <a:prstGeom prst="accentCallout1">
            <a:avLst>
              <a:gd name="adj1" fmla="val 13984"/>
              <a:gd name="adj2" fmla="val -2166"/>
              <a:gd name="adj3" fmla="val -54629"/>
              <a:gd name="adj4" fmla="val -13403"/>
            </a:avLst>
          </a:prstGeom>
          <a:solidFill>
            <a:srgbClr val="E0FAFA"/>
          </a:solidFill>
          <a:ln w="28575">
            <a:solidFill>
              <a:srgbClr val="4577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We use Levene’s test (nicely built into the t-test analysis in SPSS) to test the assumption of equality of variances. The null hypothesis states no difference, and a significant p-value (&lt; .05) would give evidence to reject the null, whereas a non-significant p-value (&gt; .05) would not support rejecting the null. In this case, the result is not significant (p = .551), so we assume equal variances.</a:t>
            </a:r>
          </a:p>
        </p:txBody>
      </p:sp>
    </p:spTree>
    <p:extLst>
      <p:ext uri="{BB962C8B-B14F-4D97-AF65-F5344CB8AC3E}">
        <p14:creationId xmlns:p14="http://schemas.microsoft.com/office/powerpoint/2010/main" val="11537901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E3BDD-EB57-BF10-AA95-77240CE78151}"/>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FB3B29CA-A6AD-F4EC-4D36-364D561C469E}"/>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D3446EBB-29A4-F468-0164-ADA46BAAF21E}"/>
              </a:ext>
            </a:extLst>
          </p:cNvPr>
          <p:cNvPicPr>
            <a:picLocks noChangeAspect="1"/>
          </p:cNvPicPr>
          <p:nvPr/>
        </p:nvPicPr>
        <p:blipFill>
          <a:blip r:embed="rId3"/>
          <a:stretch>
            <a:fillRect/>
          </a:stretch>
        </p:blipFill>
        <p:spPr>
          <a:xfrm>
            <a:off x="289219" y="1162630"/>
            <a:ext cx="10802858" cy="3324689"/>
          </a:xfrm>
          <a:prstGeom prst="rect">
            <a:avLst/>
          </a:prstGeom>
        </p:spPr>
      </p:pic>
      <p:sp>
        <p:nvSpPr>
          <p:cNvPr id="24" name="Title 1">
            <a:extLst>
              <a:ext uri="{FF2B5EF4-FFF2-40B4-BE49-F238E27FC236}">
                <a16:creationId xmlns:a16="http://schemas.microsoft.com/office/drawing/2014/main" id="{C8E10BD4-80FD-C787-6C8C-CEA35EA106F9}"/>
              </a:ext>
            </a:extLst>
          </p:cNvPr>
          <p:cNvSpPr txBox="1">
            <a:spLocks/>
          </p:cNvSpPr>
          <p:nvPr/>
        </p:nvSpPr>
        <p:spPr>
          <a:xfrm>
            <a:off x="2689782" y="423043"/>
            <a:ext cx="6812436"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Assumption: Equality of variances</a:t>
            </a:r>
            <a:endParaRPr lang="en-US" dirty="0"/>
          </a:p>
        </p:txBody>
      </p:sp>
      <p:sp>
        <p:nvSpPr>
          <p:cNvPr id="2" name="Rectangle 1">
            <a:extLst>
              <a:ext uri="{FF2B5EF4-FFF2-40B4-BE49-F238E27FC236}">
                <a16:creationId xmlns:a16="http://schemas.microsoft.com/office/drawing/2014/main" id="{A833F1B8-9D73-E3D1-6F66-B1A6371D4D71}"/>
              </a:ext>
            </a:extLst>
          </p:cNvPr>
          <p:cNvSpPr/>
          <p:nvPr/>
        </p:nvSpPr>
        <p:spPr>
          <a:xfrm>
            <a:off x="1885950" y="4086225"/>
            <a:ext cx="9153525" cy="323850"/>
          </a:xfrm>
          <a:prstGeom prst="rect">
            <a:avLst/>
          </a:prstGeom>
          <a:solidFill>
            <a:srgbClr val="F4CFD1">
              <a:alpha val="50196"/>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7605071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BAE27-23E2-3C18-7E11-BF49AF878FC7}"/>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0E046EA0-6FA7-57AE-6742-6B2037744902}"/>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AA6F3376-D2AA-67E4-46FD-829B2D5BEF88}"/>
              </a:ext>
            </a:extLst>
          </p:cNvPr>
          <p:cNvPicPr>
            <a:picLocks noChangeAspect="1"/>
          </p:cNvPicPr>
          <p:nvPr/>
        </p:nvPicPr>
        <p:blipFill>
          <a:blip r:embed="rId3"/>
          <a:stretch>
            <a:fillRect/>
          </a:stretch>
        </p:blipFill>
        <p:spPr>
          <a:xfrm>
            <a:off x="289219" y="1162630"/>
            <a:ext cx="10802858" cy="3324689"/>
          </a:xfrm>
          <a:prstGeom prst="rect">
            <a:avLst/>
          </a:prstGeom>
        </p:spPr>
      </p:pic>
      <p:sp>
        <p:nvSpPr>
          <p:cNvPr id="2" name="Rectangle 1">
            <a:extLst>
              <a:ext uri="{FF2B5EF4-FFF2-40B4-BE49-F238E27FC236}">
                <a16:creationId xmlns:a16="http://schemas.microsoft.com/office/drawing/2014/main" id="{D0638D4F-7DC1-6CDB-91F3-A21A0D84A9C2}"/>
              </a:ext>
            </a:extLst>
          </p:cNvPr>
          <p:cNvSpPr/>
          <p:nvPr/>
        </p:nvSpPr>
        <p:spPr>
          <a:xfrm>
            <a:off x="1885950" y="4086225"/>
            <a:ext cx="9153525" cy="323850"/>
          </a:xfrm>
          <a:prstGeom prst="rect">
            <a:avLst/>
          </a:prstGeom>
          <a:solidFill>
            <a:srgbClr val="F4CFD1">
              <a:alpha val="50196"/>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Rectangle: Rounded Corners 2">
            <a:extLst>
              <a:ext uri="{FF2B5EF4-FFF2-40B4-BE49-F238E27FC236}">
                <a16:creationId xmlns:a16="http://schemas.microsoft.com/office/drawing/2014/main" id="{3C2B4FEE-72ED-9CFF-C600-C2FF8B2BE7B2}"/>
              </a:ext>
            </a:extLst>
          </p:cNvPr>
          <p:cNvSpPr/>
          <p:nvPr/>
        </p:nvSpPr>
        <p:spPr>
          <a:xfrm>
            <a:off x="5191125" y="2804196"/>
            <a:ext cx="5900952" cy="1324744"/>
          </a:xfrm>
          <a:prstGeom prst="roundRect">
            <a:avLst>
              <a:gd name="adj" fmla="val 7806"/>
            </a:avLst>
          </a:prstGeom>
          <a:no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Callout: Line with Accent Bar 3">
            <a:extLst>
              <a:ext uri="{FF2B5EF4-FFF2-40B4-BE49-F238E27FC236}">
                <a16:creationId xmlns:a16="http://schemas.microsoft.com/office/drawing/2014/main" id="{DA8E055D-BAD4-B362-C39E-AD8E985F78A2}"/>
              </a:ext>
            </a:extLst>
          </p:cNvPr>
          <p:cNvSpPr/>
          <p:nvPr/>
        </p:nvSpPr>
        <p:spPr>
          <a:xfrm flipH="1">
            <a:off x="289219" y="4741930"/>
            <a:ext cx="5405652" cy="1268345"/>
          </a:xfrm>
          <a:prstGeom prst="accentCallout1">
            <a:avLst>
              <a:gd name="adj1" fmla="val 13984"/>
              <a:gd name="adj2" fmla="val -2166"/>
              <a:gd name="adj3" fmla="val -43971"/>
              <a:gd name="adj4" fmla="val -20803"/>
            </a:avLst>
          </a:prstGeom>
          <a:solidFill>
            <a:srgbClr val="E0FAFA"/>
          </a:solidFill>
          <a:ln w="28575">
            <a:solidFill>
              <a:srgbClr val="4577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We get similar statistics to the linear regression analysis.</a:t>
            </a:r>
          </a:p>
          <a:p>
            <a:r>
              <a:rPr lang="en-GB" sz="1200" dirty="0">
                <a:solidFill>
                  <a:schemeClr val="tx1"/>
                </a:solidFill>
              </a:rPr>
              <a:t>Here we observe a non-significant difference in educational performance between the Grant White (M = 5.597 SD = 1.687) and Pasteur (M = 5.419 SD = 1.544) schools, </a:t>
            </a:r>
            <a:r>
              <a:rPr lang="en-GB" sz="1200" i="1" dirty="0">
                <a:solidFill>
                  <a:schemeClr val="tx1"/>
                </a:solidFill>
              </a:rPr>
              <a:t>t</a:t>
            </a:r>
            <a:r>
              <a:rPr lang="en-GB" sz="1200" dirty="0">
                <a:solidFill>
                  <a:schemeClr val="tx1"/>
                </a:solidFill>
              </a:rPr>
              <a:t>(298) = .952, </a:t>
            </a:r>
            <a:r>
              <a:rPr lang="en-GB" sz="1200" i="1" dirty="0">
                <a:solidFill>
                  <a:schemeClr val="tx1"/>
                </a:solidFill>
              </a:rPr>
              <a:t>p</a:t>
            </a:r>
            <a:r>
              <a:rPr lang="en-GB" sz="1200" dirty="0">
                <a:solidFill>
                  <a:schemeClr val="tx1"/>
                </a:solidFill>
              </a:rPr>
              <a:t> = .342.</a:t>
            </a:r>
          </a:p>
          <a:p>
            <a:r>
              <a:rPr lang="en-GB" sz="1200" dirty="0">
                <a:solidFill>
                  <a:schemeClr val="tx1"/>
                </a:solidFill>
              </a:rPr>
              <a:t>The mean difference of .178 is the raw mean difference, and we can compute a standardised effect size (Cohen’s d for mean comparison of two groups) as well.</a:t>
            </a:r>
          </a:p>
        </p:txBody>
      </p:sp>
      <p:sp>
        <p:nvSpPr>
          <p:cNvPr id="5" name="Title 1">
            <a:extLst>
              <a:ext uri="{FF2B5EF4-FFF2-40B4-BE49-F238E27FC236}">
                <a16:creationId xmlns:a16="http://schemas.microsoft.com/office/drawing/2014/main" id="{97B34E8D-267D-D63F-E1EE-96D0EDD582AA}"/>
              </a:ext>
            </a:extLst>
          </p:cNvPr>
          <p:cNvSpPr txBox="1">
            <a:spLocks/>
          </p:cNvSpPr>
          <p:nvPr/>
        </p:nvSpPr>
        <p:spPr>
          <a:xfrm>
            <a:off x="2359843" y="423043"/>
            <a:ext cx="7472314"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Comparing group means with a t-test</a:t>
            </a:r>
            <a:endParaRPr lang="en-US" dirty="0"/>
          </a:p>
        </p:txBody>
      </p:sp>
    </p:spTree>
    <p:extLst>
      <p:ext uri="{BB962C8B-B14F-4D97-AF65-F5344CB8AC3E}">
        <p14:creationId xmlns:p14="http://schemas.microsoft.com/office/powerpoint/2010/main" val="13381023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2B0A2-5A32-8CAA-8C4E-A66C44BE8486}"/>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1E606D24-2F52-A114-F8B6-3CD855BA5846}"/>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5FCAEB91-AA21-7BFB-0E31-E9D34CCD1918}"/>
              </a:ext>
            </a:extLst>
          </p:cNvPr>
          <p:cNvSpPr txBox="1">
            <a:spLocks/>
          </p:cNvSpPr>
          <p:nvPr/>
        </p:nvSpPr>
        <p:spPr>
          <a:xfrm>
            <a:off x="3371850" y="423043"/>
            <a:ext cx="5448300"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t-test is just a linear model</a:t>
            </a:r>
            <a:endParaRPr lang="en-US" dirty="0"/>
          </a:p>
        </p:txBody>
      </p:sp>
      <p:pic>
        <p:nvPicPr>
          <p:cNvPr id="7" name="Picture 6">
            <a:extLst>
              <a:ext uri="{FF2B5EF4-FFF2-40B4-BE49-F238E27FC236}">
                <a16:creationId xmlns:a16="http://schemas.microsoft.com/office/drawing/2014/main" id="{82781369-1385-27C6-E18B-003414295C4D}"/>
              </a:ext>
            </a:extLst>
          </p:cNvPr>
          <p:cNvPicPr>
            <a:picLocks noChangeAspect="1"/>
          </p:cNvPicPr>
          <p:nvPr/>
        </p:nvPicPr>
        <p:blipFill>
          <a:blip r:embed="rId3"/>
          <a:stretch>
            <a:fillRect/>
          </a:stretch>
        </p:blipFill>
        <p:spPr>
          <a:xfrm>
            <a:off x="3491729" y="1219780"/>
            <a:ext cx="4902402" cy="4591049"/>
          </a:xfrm>
          <a:prstGeom prst="rect">
            <a:avLst/>
          </a:prstGeom>
        </p:spPr>
      </p:pic>
    </p:spTree>
    <p:extLst>
      <p:ext uri="{BB962C8B-B14F-4D97-AF65-F5344CB8AC3E}">
        <p14:creationId xmlns:p14="http://schemas.microsoft.com/office/powerpoint/2010/main" val="19153361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DD3AD-12FE-757D-0720-31C20F9EFBA0}"/>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0F904DC4-F73C-CD44-FC6D-FA11A0AB78C2}"/>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1235415A-C608-59DE-E5CF-F91634D0DA52}"/>
              </a:ext>
            </a:extLst>
          </p:cNvPr>
          <p:cNvSpPr txBox="1">
            <a:spLocks/>
          </p:cNvSpPr>
          <p:nvPr/>
        </p:nvSpPr>
        <p:spPr>
          <a:xfrm>
            <a:off x="3371850" y="423043"/>
            <a:ext cx="5448300"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t-test is just a linear model</a:t>
            </a:r>
            <a:endParaRPr lang="en-US" dirty="0"/>
          </a:p>
        </p:txBody>
      </p:sp>
      <p:pic>
        <p:nvPicPr>
          <p:cNvPr id="2" name="Picture 1">
            <a:extLst>
              <a:ext uri="{FF2B5EF4-FFF2-40B4-BE49-F238E27FC236}">
                <a16:creationId xmlns:a16="http://schemas.microsoft.com/office/drawing/2014/main" id="{DE6D0E62-43CA-D2D0-B2F1-36C37182AAAE}"/>
              </a:ext>
            </a:extLst>
          </p:cNvPr>
          <p:cNvPicPr>
            <a:picLocks noChangeAspect="1"/>
          </p:cNvPicPr>
          <p:nvPr/>
        </p:nvPicPr>
        <p:blipFill>
          <a:blip r:embed="rId3"/>
          <a:stretch>
            <a:fillRect/>
          </a:stretch>
        </p:blipFill>
        <p:spPr>
          <a:xfrm>
            <a:off x="203494" y="3581400"/>
            <a:ext cx="7864181" cy="2420281"/>
          </a:xfrm>
          <a:prstGeom prst="rect">
            <a:avLst/>
          </a:prstGeom>
        </p:spPr>
      </p:pic>
      <p:pic>
        <p:nvPicPr>
          <p:cNvPr id="4" name="Picture 3">
            <a:extLst>
              <a:ext uri="{FF2B5EF4-FFF2-40B4-BE49-F238E27FC236}">
                <a16:creationId xmlns:a16="http://schemas.microsoft.com/office/drawing/2014/main" id="{21CF017B-06F0-E97E-38AA-0941CC7C2972}"/>
              </a:ext>
            </a:extLst>
          </p:cNvPr>
          <p:cNvPicPr>
            <a:picLocks noChangeAspect="1"/>
          </p:cNvPicPr>
          <p:nvPr/>
        </p:nvPicPr>
        <p:blipFill>
          <a:blip r:embed="rId4"/>
          <a:stretch>
            <a:fillRect/>
          </a:stretch>
        </p:blipFill>
        <p:spPr>
          <a:xfrm>
            <a:off x="6562725" y="916101"/>
            <a:ext cx="5256027" cy="3547475"/>
          </a:xfrm>
          <a:prstGeom prst="rect">
            <a:avLst/>
          </a:prstGeom>
          <a:ln>
            <a:solidFill>
              <a:srgbClr val="A39461"/>
            </a:solidFill>
          </a:ln>
        </p:spPr>
      </p:pic>
    </p:spTree>
    <p:extLst>
      <p:ext uri="{BB962C8B-B14F-4D97-AF65-F5344CB8AC3E}">
        <p14:creationId xmlns:p14="http://schemas.microsoft.com/office/powerpoint/2010/main" val="27454106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55D0B-BCBE-C86E-9880-68F1F7BEF7D9}"/>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E9E13AEB-A0C8-5D74-1BF9-D15AD3866360}"/>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0927AD7-ACD4-FCEC-433F-EC46DD046C62}"/>
              </a:ext>
            </a:extLst>
          </p:cNvPr>
          <p:cNvSpPr txBox="1">
            <a:spLocks/>
          </p:cNvSpPr>
          <p:nvPr/>
        </p:nvSpPr>
        <p:spPr>
          <a:xfrm>
            <a:off x="3371850" y="423043"/>
            <a:ext cx="5448300"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t-test is just a linear model</a:t>
            </a:r>
            <a:endParaRPr lang="en-US" dirty="0"/>
          </a:p>
        </p:txBody>
      </p:sp>
      <p:pic>
        <p:nvPicPr>
          <p:cNvPr id="2" name="Picture 1">
            <a:extLst>
              <a:ext uri="{FF2B5EF4-FFF2-40B4-BE49-F238E27FC236}">
                <a16:creationId xmlns:a16="http://schemas.microsoft.com/office/drawing/2014/main" id="{D03DF9E8-60FE-4069-875D-FD9278946840}"/>
              </a:ext>
            </a:extLst>
          </p:cNvPr>
          <p:cNvPicPr>
            <a:picLocks noChangeAspect="1"/>
          </p:cNvPicPr>
          <p:nvPr/>
        </p:nvPicPr>
        <p:blipFill>
          <a:blip r:embed="rId3"/>
          <a:stretch>
            <a:fillRect/>
          </a:stretch>
        </p:blipFill>
        <p:spPr>
          <a:xfrm>
            <a:off x="203494" y="3581400"/>
            <a:ext cx="7864181" cy="2420281"/>
          </a:xfrm>
          <a:prstGeom prst="rect">
            <a:avLst/>
          </a:prstGeom>
        </p:spPr>
      </p:pic>
      <p:pic>
        <p:nvPicPr>
          <p:cNvPr id="4" name="Picture 3">
            <a:extLst>
              <a:ext uri="{FF2B5EF4-FFF2-40B4-BE49-F238E27FC236}">
                <a16:creationId xmlns:a16="http://schemas.microsoft.com/office/drawing/2014/main" id="{6E5E7038-0057-84E9-9010-81AA6150817A}"/>
              </a:ext>
            </a:extLst>
          </p:cNvPr>
          <p:cNvPicPr>
            <a:picLocks noChangeAspect="1"/>
          </p:cNvPicPr>
          <p:nvPr/>
        </p:nvPicPr>
        <p:blipFill>
          <a:blip r:embed="rId4"/>
          <a:stretch>
            <a:fillRect/>
          </a:stretch>
        </p:blipFill>
        <p:spPr>
          <a:xfrm>
            <a:off x="6562725" y="916101"/>
            <a:ext cx="5256027" cy="3547475"/>
          </a:xfrm>
          <a:prstGeom prst="rect">
            <a:avLst/>
          </a:prstGeom>
          <a:ln>
            <a:solidFill>
              <a:srgbClr val="A39461"/>
            </a:solidFill>
          </a:ln>
        </p:spPr>
      </p:pic>
      <p:cxnSp>
        <p:nvCxnSpPr>
          <p:cNvPr id="8" name="Straight Arrow Connector 7">
            <a:extLst>
              <a:ext uri="{FF2B5EF4-FFF2-40B4-BE49-F238E27FC236}">
                <a16:creationId xmlns:a16="http://schemas.microsoft.com/office/drawing/2014/main" id="{FB9FDBF1-E0C9-1A59-004A-9BADC49DD380}"/>
              </a:ext>
            </a:extLst>
          </p:cNvPr>
          <p:cNvCxnSpPr/>
          <p:nvPr/>
        </p:nvCxnSpPr>
        <p:spPr>
          <a:xfrm flipV="1">
            <a:off x="5343525" y="2533650"/>
            <a:ext cx="4476750" cy="29527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DB9DB8E-85FB-6FDE-153C-57B7BB8356A8}"/>
              </a:ext>
            </a:extLst>
          </p:cNvPr>
          <p:cNvCxnSpPr/>
          <p:nvPr/>
        </p:nvCxnSpPr>
        <p:spPr>
          <a:xfrm flipV="1">
            <a:off x="4210050" y="4286250"/>
            <a:ext cx="5381625" cy="12001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2A0B0B1-27B8-406C-8DDF-23C44C73865E}"/>
              </a:ext>
            </a:extLst>
          </p:cNvPr>
          <p:cNvCxnSpPr/>
          <p:nvPr/>
        </p:nvCxnSpPr>
        <p:spPr>
          <a:xfrm flipV="1">
            <a:off x="4714875" y="2689838"/>
            <a:ext cx="3590925" cy="27965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F7B2093-AFF6-A753-ACC8-53392E983482}"/>
              </a:ext>
            </a:extLst>
          </p:cNvPr>
          <p:cNvCxnSpPr/>
          <p:nvPr/>
        </p:nvCxnSpPr>
        <p:spPr>
          <a:xfrm flipV="1">
            <a:off x="5343525" y="4286250"/>
            <a:ext cx="4810125" cy="12001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4478FCA4-F526-A359-0D79-EB95F6510A73}"/>
              </a:ext>
            </a:extLst>
          </p:cNvPr>
          <p:cNvSpPr/>
          <p:nvPr/>
        </p:nvSpPr>
        <p:spPr>
          <a:xfrm>
            <a:off x="638175" y="1115005"/>
            <a:ext cx="2543175" cy="1170995"/>
          </a:xfrm>
          <a:prstGeom prst="roundRect">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Group 1 Mean: 5.5969</a:t>
            </a:r>
          </a:p>
          <a:p>
            <a:pPr algn="ctr"/>
            <a:endParaRPr lang="en-GB" sz="1200" dirty="0">
              <a:solidFill>
                <a:schemeClr val="tx1"/>
              </a:solidFill>
            </a:endParaRPr>
          </a:p>
          <a:p>
            <a:pPr algn="ctr"/>
            <a:r>
              <a:rPr lang="en-GB" sz="1200" dirty="0">
                <a:solidFill>
                  <a:schemeClr val="tx1"/>
                </a:solidFill>
              </a:rPr>
              <a:t>Group 2 Mean: 5.4192</a:t>
            </a:r>
          </a:p>
          <a:p>
            <a:pPr algn="ctr"/>
            <a:endParaRPr lang="en-GB" sz="1200" dirty="0">
              <a:solidFill>
                <a:schemeClr val="tx1"/>
              </a:solidFill>
            </a:endParaRPr>
          </a:p>
          <a:p>
            <a:pPr algn="ctr"/>
            <a:r>
              <a:rPr lang="en-GB" sz="1200" dirty="0">
                <a:solidFill>
                  <a:schemeClr val="tx1"/>
                </a:solidFill>
              </a:rPr>
              <a:t>Mean difference: 0.178</a:t>
            </a:r>
          </a:p>
        </p:txBody>
      </p:sp>
      <p:sp>
        <p:nvSpPr>
          <p:cNvPr id="17" name="Rectangle: Rounded Corners 16">
            <a:extLst>
              <a:ext uri="{FF2B5EF4-FFF2-40B4-BE49-F238E27FC236}">
                <a16:creationId xmlns:a16="http://schemas.microsoft.com/office/drawing/2014/main" id="{D78E1795-E356-8114-3A46-5100A2B319A1}"/>
              </a:ext>
            </a:extLst>
          </p:cNvPr>
          <p:cNvSpPr/>
          <p:nvPr/>
        </p:nvSpPr>
        <p:spPr>
          <a:xfrm>
            <a:off x="2514600" y="3876675"/>
            <a:ext cx="561975" cy="600075"/>
          </a:xfrm>
          <a:prstGeom prst="roundRect">
            <a:avLst/>
          </a:prstGeom>
          <a:no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9" name="Straight Connector 18">
            <a:extLst>
              <a:ext uri="{FF2B5EF4-FFF2-40B4-BE49-F238E27FC236}">
                <a16:creationId xmlns:a16="http://schemas.microsoft.com/office/drawing/2014/main" id="{CE7FADED-9983-AD9F-87DD-B5CB38890B98}"/>
              </a:ext>
            </a:extLst>
          </p:cNvPr>
          <p:cNvCxnSpPr>
            <a:stCxn id="17" idx="0"/>
            <a:endCxn id="15" idx="2"/>
          </p:cNvCxnSpPr>
          <p:nvPr/>
        </p:nvCxnSpPr>
        <p:spPr>
          <a:xfrm flipH="1" flipV="1">
            <a:off x="1909763" y="2286000"/>
            <a:ext cx="885825" cy="1590675"/>
          </a:xfrm>
          <a:prstGeom prst="line">
            <a:avLst/>
          </a:prstGeom>
          <a:ln w="28575">
            <a:solidFill>
              <a:srgbClr val="A3946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1D1C90C-0372-640F-DB3C-2635FBA4463D}"/>
              </a:ext>
            </a:extLst>
          </p:cNvPr>
          <p:cNvCxnSpPr/>
          <p:nvPr/>
        </p:nvCxnSpPr>
        <p:spPr>
          <a:xfrm>
            <a:off x="2795588" y="2076450"/>
            <a:ext cx="5072062" cy="2133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B57F2928-900E-BA28-3251-AF23E9C0D1BD}"/>
              </a:ext>
            </a:extLst>
          </p:cNvPr>
          <p:cNvSpPr/>
          <p:nvPr/>
        </p:nvSpPr>
        <p:spPr>
          <a:xfrm>
            <a:off x="3462339" y="1115005"/>
            <a:ext cx="2874168" cy="1170995"/>
          </a:xfrm>
          <a:prstGeom prst="roundRect">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Regression:</a:t>
            </a:r>
          </a:p>
          <a:p>
            <a:pPr algn="ctr"/>
            <a:endParaRPr lang="en-GB" sz="1200" dirty="0">
              <a:solidFill>
                <a:schemeClr val="tx1"/>
              </a:solidFill>
            </a:endParaRPr>
          </a:p>
          <a:p>
            <a:pPr algn="ctr"/>
            <a:r>
              <a:rPr lang="en-GB" sz="1200" dirty="0">
                <a:solidFill>
                  <a:schemeClr val="tx1"/>
                </a:solidFill>
              </a:rPr>
              <a:t>Intercept (Constant) B: 5.775</a:t>
            </a:r>
          </a:p>
          <a:p>
            <a:pPr algn="ctr"/>
            <a:r>
              <a:rPr lang="en-GB" sz="1200" dirty="0">
                <a:solidFill>
                  <a:schemeClr val="tx1"/>
                </a:solidFill>
              </a:rPr>
              <a:t>Group variable : -.178</a:t>
            </a:r>
          </a:p>
          <a:p>
            <a:pPr algn="ctr"/>
            <a:endParaRPr lang="en-GB" sz="1200" dirty="0">
              <a:solidFill>
                <a:schemeClr val="tx1"/>
              </a:solidFill>
            </a:endParaRPr>
          </a:p>
          <a:p>
            <a:pPr algn="ctr"/>
            <a:r>
              <a:rPr lang="en-GB" sz="1200" dirty="0">
                <a:solidFill>
                  <a:schemeClr val="tx1"/>
                </a:solidFill>
              </a:rPr>
              <a:t>Sum of B values: 5.775 - .178 = 5.597</a:t>
            </a:r>
          </a:p>
        </p:txBody>
      </p:sp>
      <p:cxnSp>
        <p:nvCxnSpPr>
          <p:cNvPr id="25" name="Straight Arrow Connector 24">
            <a:extLst>
              <a:ext uri="{FF2B5EF4-FFF2-40B4-BE49-F238E27FC236}">
                <a16:creationId xmlns:a16="http://schemas.microsoft.com/office/drawing/2014/main" id="{2785FED1-AC44-362E-D862-7C0D2F699F05}"/>
              </a:ext>
            </a:extLst>
          </p:cNvPr>
          <p:cNvCxnSpPr/>
          <p:nvPr/>
        </p:nvCxnSpPr>
        <p:spPr>
          <a:xfrm flipH="1">
            <a:off x="3000375" y="2286000"/>
            <a:ext cx="2847975" cy="18573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9048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8658A-A712-3AC0-176A-360B5E610A30}"/>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ED2DD3CF-8A20-3AF1-820A-342B35526296}"/>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3904C66-B86E-07B0-0A9C-C452EF372E4D}"/>
              </a:ext>
            </a:extLst>
          </p:cNvPr>
          <p:cNvPicPr>
            <a:picLocks noChangeAspect="1"/>
          </p:cNvPicPr>
          <p:nvPr/>
        </p:nvPicPr>
        <p:blipFill>
          <a:blip r:embed="rId3"/>
          <a:srcRect l="27957" r="13978"/>
          <a:stretch>
            <a:fillRect/>
          </a:stretch>
        </p:blipFill>
        <p:spPr>
          <a:xfrm>
            <a:off x="190500" y="831850"/>
            <a:ext cx="3073400" cy="5293078"/>
          </a:xfrm>
          <a:prstGeom prst="rect">
            <a:avLst/>
          </a:prstGeom>
        </p:spPr>
      </p:pic>
      <p:sp>
        <p:nvSpPr>
          <p:cNvPr id="3" name="Speech Bubble: Rectangle with Corners Rounded 2">
            <a:extLst>
              <a:ext uri="{FF2B5EF4-FFF2-40B4-BE49-F238E27FC236}">
                <a16:creationId xmlns:a16="http://schemas.microsoft.com/office/drawing/2014/main" id="{E7E82493-602C-3BFD-35E1-BFB500D4C565}"/>
              </a:ext>
            </a:extLst>
          </p:cNvPr>
          <p:cNvSpPr/>
          <p:nvPr/>
        </p:nvSpPr>
        <p:spPr>
          <a:xfrm>
            <a:off x="3145154" y="1162630"/>
            <a:ext cx="6976746" cy="920167"/>
          </a:xfrm>
          <a:prstGeom prst="wedgeRoundRectCallout">
            <a:avLst>
              <a:gd name="adj1" fmla="val -66642"/>
              <a:gd name="adj2" fmla="val 133078"/>
              <a:gd name="adj3" fmla="val 16667"/>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If we draw the diagram of our hypothesised variable relationships, we see that the t-test is the same as the regression model, except the IV is the grouping variable. </a:t>
            </a:r>
          </a:p>
        </p:txBody>
      </p:sp>
      <p:cxnSp>
        <p:nvCxnSpPr>
          <p:cNvPr id="10" name="Straight Arrow Connector 9">
            <a:extLst>
              <a:ext uri="{FF2B5EF4-FFF2-40B4-BE49-F238E27FC236}">
                <a16:creationId xmlns:a16="http://schemas.microsoft.com/office/drawing/2014/main" id="{6EAC0978-1D54-1F28-3029-4FFF2323DD93}"/>
              </a:ext>
            </a:extLst>
          </p:cNvPr>
          <p:cNvCxnSpPr>
            <a:cxnSpLocks/>
            <a:stCxn id="11" idx="3"/>
            <a:endCxn id="12" idx="1"/>
          </p:cNvCxnSpPr>
          <p:nvPr/>
        </p:nvCxnSpPr>
        <p:spPr>
          <a:xfrm flipV="1">
            <a:off x="5721001" y="3184054"/>
            <a:ext cx="2648029" cy="1"/>
          </a:xfrm>
          <a:prstGeom prst="straightConnector1">
            <a:avLst/>
          </a:prstGeom>
          <a:ln w="19050">
            <a:solidFill>
              <a:schemeClr val="bg1">
                <a:lumMod val="50000"/>
              </a:schemeClr>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1" name="Rounded Rectangle 4">
            <a:extLst>
              <a:ext uri="{FF2B5EF4-FFF2-40B4-BE49-F238E27FC236}">
                <a16:creationId xmlns:a16="http://schemas.microsoft.com/office/drawing/2014/main" id="{C3ED2224-DA11-DE25-4E7D-01BA93973593}"/>
              </a:ext>
            </a:extLst>
          </p:cNvPr>
          <p:cNvSpPr/>
          <p:nvPr/>
        </p:nvSpPr>
        <p:spPr>
          <a:xfrm>
            <a:off x="3968131" y="2837137"/>
            <a:ext cx="1752870" cy="693835"/>
          </a:xfrm>
          <a:prstGeom prst="roundRect">
            <a:avLst/>
          </a:prstGeom>
          <a:solidFill>
            <a:schemeClr val="bg1">
              <a:lumMod val="95000"/>
            </a:schemeClr>
          </a:solidFill>
          <a:ln w="28575">
            <a:solidFill>
              <a:srgbClr val="A39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Spatial ability</a:t>
            </a:r>
          </a:p>
        </p:txBody>
      </p:sp>
      <p:sp>
        <p:nvSpPr>
          <p:cNvPr id="12" name="Rounded Rectangle 5">
            <a:extLst>
              <a:ext uri="{FF2B5EF4-FFF2-40B4-BE49-F238E27FC236}">
                <a16:creationId xmlns:a16="http://schemas.microsoft.com/office/drawing/2014/main" id="{70AF16FC-BAB5-D4CF-AB27-7ACF94FFA5B9}"/>
              </a:ext>
            </a:extLst>
          </p:cNvPr>
          <p:cNvSpPr/>
          <p:nvPr/>
        </p:nvSpPr>
        <p:spPr>
          <a:xfrm>
            <a:off x="8369030" y="2837136"/>
            <a:ext cx="1752870" cy="693835"/>
          </a:xfrm>
          <a:prstGeom prst="roundRect">
            <a:avLst/>
          </a:prstGeom>
          <a:solidFill>
            <a:schemeClr val="bg1">
              <a:lumMod val="95000"/>
            </a:schemeClr>
          </a:solidFill>
          <a:ln w="28575">
            <a:solidFill>
              <a:srgbClr val="A39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Educational performance</a:t>
            </a:r>
          </a:p>
        </p:txBody>
      </p:sp>
      <p:sp>
        <p:nvSpPr>
          <p:cNvPr id="13" name="TextBox 12">
            <a:extLst>
              <a:ext uri="{FF2B5EF4-FFF2-40B4-BE49-F238E27FC236}">
                <a16:creationId xmlns:a16="http://schemas.microsoft.com/office/drawing/2014/main" id="{311EE721-10C7-F46A-A2A7-EC06DB29966C}"/>
              </a:ext>
            </a:extLst>
          </p:cNvPr>
          <p:cNvSpPr txBox="1"/>
          <p:nvPr/>
        </p:nvSpPr>
        <p:spPr>
          <a:xfrm>
            <a:off x="6168580" y="2667807"/>
            <a:ext cx="1752870" cy="369332"/>
          </a:xfrm>
          <a:prstGeom prst="rect">
            <a:avLst/>
          </a:prstGeom>
          <a:noFill/>
        </p:spPr>
        <p:txBody>
          <a:bodyPr wrap="square" rtlCol="0">
            <a:spAutoFit/>
          </a:bodyPr>
          <a:lstStyle/>
          <a:p>
            <a:pPr algn="ctr"/>
            <a:r>
              <a:rPr lang="en-GB" dirty="0"/>
              <a:t>Regression</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ADF4E33-1640-8B48-6A16-30D28C656CFA}"/>
                  </a:ext>
                </a:extLst>
              </p:cNvPr>
              <p:cNvSpPr/>
              <p:nvPr/>
            </p:nvSpPr>
            <p:spPr>
              <a:xfrm>
                <a:off x="3968131" y="3717721"/>
                <a:ext cx="6153769" cy="315964"/>
              </a:xfrm>
              <a:prstGeom prst="rect">
                <a:avLst/>
              </a:prstGeom>
              <a:solidFill>
                <a:srgbClr val="E0FAFA"/>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14:m>
                  <m:oMathPara xmlns:m="http://schemas.openxmlformats.org/officeDocument/2006/math">
                    <m:oMathParaPr>
                      <m:jc m:val="centerGroup"/>
                    </m:oMathParaPr>
                    <m:oMath xmlns:m="http://schemas.openxmlformats.org/officeDocument/2006/math">
                      <m:r>
                        <a:rPr lang="en-GB" sz="1200" b="0" i="1" smtClean="0">
                          <a:solidFill>
                            <a:schemeClr val="tx1"/>
                          </a:solidFill>
                          <a:latin typeface="Cambria Math" panose="02040503050406030204" pitchFamily="18" charset="0"/>
                        </a:rPr>
                        <m:t>𝐸𝑑𝑢𝑐𝑎𝑡𝑖𝑜𝑛𝑎𝑙</m:t>
                      </m:r>
                      <m:r>
                        <a:rPr lang="en-GB" sz="1200" b="0" i="1"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𝑝𝑒𝑟𝑓𝑜𝑟𝑚𝑎𝑛𝑐𝑒</m:t>
                      </m:r>
                      <m:r>
                        <a:rPr lang="en-GB" sz="1200" b="0" i="1" smtClean="0">
                          <a:solidFill>
                            <a:schemeClr val="tx1"/>
                          </a:solidFill>
                          <a:latin typeface="Cambria Math" panose="02040503050406030204" pitchFamily="18" charset="0"/>
                        </a:rPr>
                        <m:t> </m:t>
                      </m:r>
                      <m:d>
                        <m:dPr>
                          <m:ctrlPr>
                            <a:rPr lang="en-GB" sz="1200" b="0" i="1" smtClean="0">
                              <a:solidFill>
                                <a:schemeClr val="tx1"/>
                              </a:solidFill>
                              <a:latin typeface="Cambria Math" panose="02040503050406030204" pitchFamily="18" charset="0"/>
                            </a:rPr>
                          </m:ctrlPr>
                        </m:dPr>
                        <m:e>
                          <m:r>
                            <a:rPr lang="en-GB" sz="1200" b="0" i="1" smtClean="0">
                              <a:solidFill>
                                <a:schemeClr val="tx1"/>
                              </a:solidFill>
                              <a:latin typeface="Cambria Math" panose="02040503050406030204" pitchFamily="18" charset="0"/>
                            </a:rPr>
                            <m:t>𝑝𝑟𝑜𝑗𝑒𝑐𝑡</m:t>
                          </m:r>
                        </m:e>
                      </m:d>
                      <m:r>
                        <a:rPr lang="en-GB" sz="1200" b="0" i="1" smtClean="0">
                          <a:solidFill>
                            <a:schemeClr val="tx1"/>
                          </a:solidFill>
                          <a:latin typeface="Cambria Math" panose="02040503050406030204" pitchFamily="18" charset="0"/>
                        </a:rPr>
                        <m:t>=</m:t>
                      </m:r>
                      <m:sSub>
                        <m:sSubPr>
                          <m:ctrlPr>
                            <a:rPr lang="en-GB" sz="1200" b="0" i="1" smtClean="0">
                              <a:solidFill>
                                <a:schemeClr val="tx1"/>
                              </a:solidFill>
                              <a:latin typeface="Cambria Math" panose="02040503050406030204" pitchFamily="18" charset="0"/>
                            </a:rPr>
                          </m:ctrlPr>
                        </m:sSubPr>
                        <m:e>
                          <m:r>
                            <a:rPr lang="en-GB" sz="1200" b="0" i="1" smtClean="0">
                              <a:solidFill>
                                <a:schemeClr val="tx1"/>
                              </a:solidFill>
                              <a:latin typeface="Cambria Math" panose="02040503050406030204" pitchFamily="18" charset="0"/>
                              <a:ea typeface="Cambria Math" panose="02040503050406030204" pitchFamily="18" charset="0"/>
                            </a:rPr>
                            <m:t>𝛽</m:t>
                          </m:r>
                        </m:e>
                        <m:sub>
                          <m:r>
                            <a:rPr lang="en-GB" sz="1200" b="0" i="1" smtClean="0">
                              <a:solidFill>
                                <a:schemeClr val="tx1"/>
                              </a:solidFill>
                              <a:latin typeface="Cambria Math" panose="02040503050406030204" pitchFamily="18" charset="0"/>
                            </a:rPr>
                            <m:t>0</m:t>
                          </m:r>
                        </m:sub>
                      </m:sSub>
                      <m:r>
                        <a:rPr lang="en-GB" sz="1200" b="0" i="1" smtClean="0">
                          <a:solidFill>
                            <a:schemeClr val="tx1"/>
                          </a:solidFill>
                          <a:latin typeface="Cambria Math" panose="02040503050406030204" pitchFamily="18" charset="0"/>
                        </a:rPr>
                        <m:t>+</m:t>
                      </m:r>
                      <m:sSub>
                        <m:sSubPr>
                          <m:ctrlPr>
                            <a:rPr lang="en-GB" sz="1200" b="0" i="1" smtClean="0">
                              <a:solidFill>
                                <a:schemeClr val="tx1"/>
                              </a:solidFill>
                              <a:latin typeface="Cambria Math" panose="02040503050406030204" pitchFamily="18" charset="0"/>
                            </a:rPr>
                          </m:ctrlPr>
                        </m:sSubPr>
                        <m:e>
                          <m:r>
                            <a:rPr lang="en-GB" sz="1200" b="0" i="1" smtClean="0">
                              <a:solidFill>
                                <a:schemeClr val="tx1"/>
                              </a:solidFill>
                              <a:latin typeface="Cambria Math" panose="02040503050406030204" pitchFamily="18" charset="0"/>
                              <a:ea typeface="Cambria Math" panose="02040503050406030204" pitchFamily="18" charset="0"/>
                            </a:rPr>
                            <m:t>𝛽</m:t>
                          </m:r>
                        </m:e>
                        <m:sub>
                          <m:r>
                            <a:rPr lang="en-GB" sz="1200" b="0" i="1" smtClean="0">
                              <a:solidFill>
                                <a:schemeClr val="tx1"/>
                              </a:solidFill>
                              <a:latin typeface="Cambria Math" panose="02040503050406030204" pitchFamily="18" charset="0"/>
                            </a:rPr>
                            <m:t>1</m:t>
                          </m:r>
                        </m:sub>
                      </m:sSub>
                      <m:r>
                        <a:rPr lang="en-GB" sz="1200" b="0" i="1" smtClean="0">
                          <a:solidFill>
                            <a:schemeClr val="tx1"/>
                          </a:solidFill>
                          <a:latin typeface="Cambria Math" panose="02040503050406030204" pitchFamily="18" charset="0"/>
                        </a:rPr>
                        <m:t>𝑆𝑝𝑎𝑡𝑖𝑎𝑙</m:t>
                      </m:r>
                      <m:r>
                        <a:rPr lang="en-GB" sz="1200" b="0" i="1"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𝑎𝑏𝑖𝑙𝑖𝑡𝑦</m:t>
                      </m:r>
                      <m:r>
                        <a:rPr lang="en-GB" sz="1200" b="0" i="1" smtClean="0">
                          <a:solidFill>
                            <a:schemeClr val="tx1"/>
                          </a:solidFill>
                          <a:latin typeface="Cambria Math" panose="02040503050406030204" pitchFamily="18" charset="0"/>
                        </a:rPr>
                        <m:t>+</m:t>
                      </m:r>
                      <m:r>
                        <a:rPr lang="en-GB" sz="1200" b="0" i="1" smtClean="0">
                          <a:solidFill>
                            <a:schemeClr val="tx1"/>
                          </a:solidFill>
                          <a:latin typeface="Cambria Math" panose="02040503050406030204" pitchFamily="18" charset="0"/>
                          <a:ea typeface="Cambria Math" panose="02040503050406030204" pitchFamily="18" charset="0"/>
                        </a:rPr>
                        <m:t>𝜀</m:t>
                      </m:r>
                    </m:oMath>
                  </m:oMathPara>
                </a14:m>
                <a:endParaRPr lang="en-GB" sz="1200" dirty="0">
                  <a:solidFill>
                    <a:schemeClr val="tx1"/>
                  </a:solidFill>
                </a:endParaRPr>
              </a:p>
              <a:p>
                <a:endParaRPr lang="en-GB" sz="1200" dirty="0">
                  <a:solidFill>
                    <a:schemeClr val="tx1"/>
                  </a:solidFill>
                </a:endParaRPr>
              </a:p>
            </p:txBody>
          </p:sp>
        </mc:Choice>
        <mc:Fallback xmlns="">
          <p:sp>
            <p:nvSpPr>
              <p:cNvPr id="6" name="Rectangle 5">
                <a:extLst>
                  <a:ext uri="{FF2B5EF4-FFF2-40B4-BE49-F238E27FC236}">
                    <a16:creationId xmlns:a16="http://schemas.microsoft.com/office/drawing/2014/main" id="{EADF4E33-1640-8B48-6A16-30D28C656CFA}"/>
                  </a:ext>
                </a:extLst>
              </p:cNvPr>
              <p:cNvSpPr>
                <a:spLocks noRot="1" noChangeAspect="1" noMove="1" noResize="1" noEditPoints="1" noAdjustHandles="1" noChangeArrowheads="1" noChangeShapeType="1" noTextEdit="1"/>
              </p:cNvSpPr>
              <p:nvPr/>
            </p:nvSpPr>
            <p:spPr>
              <a:xfrm>
                <a:off x="3968131" y="3717721"/>
                <a:ext cx="6153769" cy="315964"/>
              </a:xfrm>
              <a:prstGeom prst="rect">
                <a:avLst/>
              </a:prstGeom>
              <a:blipFill>
                <a:blip r:embed="rId4"/>
                <a:stretch>
                  <a:fillRect/>
                </a:stretch>
              </a:blipFill>
              <a:ln w="28575">
                <a:noFill/>
              </a:ln>
            </p:spPr>
            <p:txBody>
              <a:bodyPr/>
              <a:lstStyle/>
              <a:p>
                <a:r>
                  <a:rPr lang="en-GB">
                    <a:noFill/>
                  </a:rPr>
                  <a:t> </a:t>
                </a:r>
              </a:p>
            </p:txBody>
          </p:sp>
        </mc:Fallback>
      </mc:AlternateContent>
      <p:sp>
        <p:nvSpPr>
          <p:cNvPr id="4" name="Title 1">
            <a:extLst>
              <a:ext uri="{FF2B5EF4-FFF2-40B4-BE49-F238E27FC236}">
                <a16:creationId xmlns:a16="http://schemas.microsoft.com/office/drawing/2014/main" id="{98DC71D4-F49A-E16A-2980-47D27FC97783}"/>
              </a:ext>
            </a:extLst>
          </p:cNvPr>
          <p:cNvSpPr txBox="1">
            <a:spLocks/>
          </p:cNvSpPr>
          <p:nvPr/>
        </p:nvSpPr>
        <p:spPr>
          <a:xfrm>
            <a:off x="3371850" y="423043"/>
            <a:ext cx="5448300"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t-test is just a linear model</a:t>
            </a:r>
            <a:endParaRPr lang="en-US" dirty="0"/>
          </a:p>
        </p:txBody>
      </p:sp>
      <p:cxnSp>
        <p:nvCxnSpPr>
          <p:cNvPr id="7" name="Straight Arrow Connector 6">
            <a:extLst>
              <a:ext uri="{FF2B5EF4-FFF2-40B4-BE49-F238E27FC236}">
                <a16:creationId xmlns:a16="http://schemas.microsoft.com/office/drawing/2014/main" id="{BC62A6E3-8D87-279D-0892-C286EFADED1D}"/>
              </a:ext>
            </a:extLst>
          </p:cNvPr>
          <p:cNvCxnSpPr>
            <a:cxnSpLocks/>
            <a:stCxn id="9" idx="3"/>
            <a:endCxn id="14" idx="1"/>
          </p:cNvCxnSpPr>
          <p:nvPr/>
        </p:nvCxnSpPr>
        <p:spPr>
          <a:xfrm flipV="1">
            <a:off x="5721001" y="4914270"/>
            <a:ext cx="2648029" cy="1"/>
          </a:xfrm>
          <a:prstGeom prst="straightConnector1">
            <a:avLst/>
          </a:prstGeom>
          <a:ln w="19050">
            <a:solidFill>
              <a:schemeClr val="bg1">
                <a:lumMod val="50000"/>
              </a:schemeClr>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9" name="Rounded Rectangle 4">
            <a:extLst>
              <a:ext uri="{FF2B5EF4-FFF2-40B4-BE49-F238E27FC236}">
                <a16:creationId xmlns:a16="http://schemas.microsoft.com/office/drawing/2014/main" id="{4EC86348-080F-FB11-A618-87067B70A6B0}"/>
              </a:ext>
            </a:extLst>
          </p:cNvPr>
          <p:cNvSpPr/>
          <p:nvPr/>
        </p:nvSpPr>
        <p:spPr>
          <a:xfrm>
            <a:off x="3968131" y="4567353"/>
            <a:ext cx="1752870" cy="693835"/>
          </a:xfrm>
          <a:prstGeom prst="roundRect">
            <a:avLst/>
          </a:prstGeom>
          <a:solidFill>
            <a:schemeClr val="bg1">
              <a:lumMod val="95000"/>
            </a:schemeClr>
          </a:solidFill>
          <a:ln w="28575">
            <a:solidFill>
              <a:srgbClr val="A39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School</a:t>
            </a:r>
          </a:p>
        </p:txBody>
      </p:sp>
      <p:sp>
        <p:nvSpPr>
          <p:cNvPr id="14" name="Rounded Rectangle 5">
            <a:extLst>
              <a:ext uri="{FF2B5EF4-FFF2-40B4-BE49-F238E27FC236}">
                <a16:creationId xmlns:a16="http://schemas.microsoft.com/office/drawing/2014/main" id="{F1C3E05E-CB26-898C-059D-F7871EFDA86A}"/>
              </a:ext>
            </a:extLst>
          </p:cNvPr>
          <p:cNvSpPr/>
          <p:nvPr/>
        </p:nvSpPr>
        <p:spPr>
          <a:xfrm>
            <a:off x="8369030" y="4567352"/>
            <a:ext cx="1752870" cy="693835"/>
          </a:xfrm>
          <a:prstGeom prst="roundRect">
            <a:avLst/>
          </a:prstGeom>
          <a:solidFill>
            <a:schemeClr val="bg1">
              <a:lumMod val="95000"/>
            </a:schemeClr>
          </a:solidFill>
          <a:ln w="28575">
            <a:solidFill>
              <a:srgbClr val="A39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Educational performance</a:t>
            </a:r>
          </a:p>
        </p:txBody>
      </p:sp>
      <p:sp>
        <p:nvSpPr>
          <p:cNvPr id="15" name="TextBox 14">
            <a:extLst>
              <a:ext uri="{FF2B5EF4-FFF2-40B4-BE49-F238E27FC236}">
                <a16:creationId xmlns:a16="http://schemas.microsoft.com/office/drawing/2014/main" id="{BAEA3FCD-5EAD-1E67-8A9C-55CA1678B1CD}"/>
              </a:ext>
            </a:extLst>
          </p:cNvPr>
          <p:cNvSpPr txBox="1"/>
          <p:nvPr/>
        </p:nvSpPr>
        <p:spPr>
          <a:xfrm>
            <a:off x="5935844" y="4398023"/>
            <a:ext cx="2218342" cy="369332"/>
          </a:xfrm>
          <a:prstGeom prst="rect">
            <a:avLst/>
          </a:prstGeom>
          <a:noFill/>
        </p:spPr>
        <p:txBody>
          <a:bodyPr wrap="square" rtlCol="0">
            <a:spAutoFit/>
          </a:bodyPr>
          <a:lstStyle/>
          <a:p>
            <a:pPr algn="ctr"/>
            <a:r>
              <a:rPr lang="en-GB" dirty="0"/>
              <a:t>T-test (Regression)</a:t>
            </a: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FC456102-804D-FE25-A4E1-FABE9B19B2C1}"/>
                  </a:ext>
                </a:extLst>
              </p:cNvPr>
              <p:cNvSpPr/>
              <p:nvPr/>
            </p:nvSpPr>
            <p:spPr>
              <a:xfrm>
                <a:off x="3968131" y="5418936"/>
                <a:ext cx="6153769" cy="315964"/>
              </a:xfrm>
              <a:prstGeom prst="rect">
                <a:avLst/>
              </a:prstGeom>
              <a:solidFill>
                <a:srgbClr val="E0FAFA"/>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14:m>
                  <m:oMathPara xmlns:m="http://schemas.openxmlformats.org/officeDocument/2006/math">
                    <m:oMathParaPr>
                      <m:jc m:val="centerGroup"/>
                    </m:oMathParaPr>
                    <m:oMath xmlns:m="http://schemas.openxmlformats.org/officeDocument/2006/math">
                      <m:r>
                        <a:rPr lang="en-GB" sz="1200" b="0" i="1" smtClean="0">
                          <a:solidFill>
                            <a:schemeClr val="tx1"/>
                          </a:solidFill>
                          <a:latin typeface="Cambria Math" panose="02040503050406030204" pitchFamily="18" charset="0"/>
                        </a:rPr>
                        <m:t>𝐸𝑑𝑢𝑐𝑎𝑡𝑖𝑜𝑛𝑎𝑙</m:t>
                      </m:r>
                      <m:r>
                        <a:rPr lang="en-GB" sz="1200" b="0" i="1"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𝑝𝑒𝑟𝑓𝑜𝑟𝑚𝑎𝑛𝑐𝑒</m:t>
                      </m:r>
                      <m:r>
                        <a:rPr lang="en-GB" sz="1200" b="0" i="1" smtClean="0">
                          <a:solidFill>
                            <a:schemeClr val="tx1"/>
                          </a:solidFill>
                          <a:latin typeface="Cambria Math" panose="02040503050406030204" pitchFamily="18" charset="0"/>
                        </a:rPr>
                        <m:t> </m:t>
                      </m:r>
                      <m:d>
                        <m:dPr>
                          <m:ctrlPr>
                            <a:rPr lang="en-GB" sz="1200" b="0" i="1" smtClean="0">
                              <a:solidFill>
                                <a:schemeClr val="tx1"/>
                              </a:solidFill>
                              <a:latin typeface="Cambria Math" panose="02040503050406030204" pitchFamily="18" charset="0"/>
                            </a:rPr>
                          </m:ctrlPr>
                        </m:dPr>
                        <m:e>
                          <m:r>
                            <a:rPr lang="en-GB" sz="1200" b="0" i="1" smtClean="0">
                              <a:solidFill>
                                <a:schemeClr val="tx1"/>
                              </a:solidFill>
                              <a:latin typeface="Cambria Math" panose="02040503050406030204" pitchFamily="18" charset="0"/>
                            </a:rPr>
                            <m:t>𝑝𝑟𝑜𝑗𝑒𝑐𝑡</m:t>
                          </m:r>
                        </m:e>
                      </m:d>
                      <m:r>
                        <a:rPr lang="en-GB" sz="1200" b="0" i="1" smtClean="0">
                          <a:solidFill>
                            <a:schemeClr val="tx1"/>
                          </a:solidFill>
                          <a:latin typeface="Cambria Math" panose="02040503050406030204" pitchFamily="18" charset="0"/>
                        </a:rPr>
                        <m:t>=</m:t>
                      </m:r>
                      <m:sSub>
                        <m:sSubPr>
                          <m:ctrlPr>
                            <a:rPr lang="en-GB" sz="1200" b="0" i="1" smtClean="0">
                              <a:solidFill>
                                <a:schemeClr val="tx1"/>
                              </a:solidFill>
                              <a:latin typeface="Cambria Math" panose="02040503050406030204" pitchFamily="18" charset="0"/>
                            </a:rPr>
                          </m:ctrlPr>
                        </m:sSubPr>
                        <m:e>
                          <m:r>
                            <a:rPr lang="en-GB" sz="1200" b="0" i="1" smtClean="0">
                              <a:solidFill>
                                <a:schemeClr val="tx1"/>
                              </a:solidFill>
                              <a:latin typeface="Cambria Math" panose="02040503050406030204" pitchFamily="18" charset="0"/>
                              <a:ea typeface="Cambria Math" panose="02040503050406030204" pitchFamily="18" charset="0"/>
                            </a:rPr>
                            <m:t>𝛽</m:t>
                          </m:r>
                        </m:e>
                        <m:sub>
                          <m:r>
                            <a:rPr lang="en-GB" sz="1200" b="0" i="1" smtClean="0">
                              <a:solidFill>
                                <a:schemeClr val="tx1"/>
                              </a:solidFill>
                              <a:latin typeface="Cambria Math" panose="02040503050406030204" pitchFamily="18" charset="0"/>
                            </a:rPr>
                            <m:t>0</m:t>
                          </m:r>
                        </m:sub>
                      </m:sSub>
                      <m:r>
                        <a:rPr lang="en-GB" sz="1200" b="0" i="1" smtClean="0">
                          <a:solidFill>
                            <a:schemeClr val="tx1"/>
                          </a:solidFill>
                          <a:latin typeface="Cambria Math" panose="02040503050406030204" pitchFamily="18" charset="0"/>
                        </a:rPr>
                        <m:t>+</m:t>
                      </m:r>
                      <m:sSub>
                        <m:sSubPr>
                          <m:ctrlPr>
                            <a:rPr lang="en-GB" sz="1200" b="0" i="1" smtClean="0">
                              <a:solidFill>
                                <a:schemeClr val="tx1"/>
                              </a:solidFill>
                              <a:latin typeface="Cambria Math" panose="02040503050406030204" pitchFamily="18" charset="0"/>
                            </a:rPr>
                          </m:ctrlPr>
                        </m:sSubPr>
                        <m:e>
                          <m:r>
                            <a:rPr lang="en-GB" sz="1200" b="0" i="1" smtClean="0">
                              <a:solidFill>
                                <a:schemeClr val="tx1"/>
                              </a:solidFill>
                              <a:latin typeface="Cambria Math" panose="02040503050406030204" pitchFamily="18" charset="0"/>
                              <a:ea typeface="Cambria Math" panose="02040503050406030204" pitchFamily="18" charset="0"/>
                            </a:rPr>
                            <m:t>𝛽</m:t>
                          </m:r>
                        </m:e>
                        <m:sub>
                          <m:r>
                            <a:rPr lang="en-GB" sz="1200" b="0" i="1" smtClean="0">
                              <a:solidFill>
                                <a:schemeClr val="tx1"/>
                              </a:solidFill>
                              <a:latin typeface="Cambria Math" panose="02040503050406030204" pitchFamily="18" charset="0"/>
                            </a:rPr>
                            <m:t>1</m:t>
                          </m:r>
                        </m:sub>
                      </m:sSub>
                      <m:r>
                        <a:rPr lang="en-GB" sz="1200" b="0" i="1" smtClean="0">
                          <a:solidFill>
                            <a:schemeClr val="tx1"/>
                          </a:solidFill>
                          <a:latin typeface="Cambria Math" panose="02040503050406030204" pitchFamily="18" charset="0"/>
                        </a:rPr>
                        <m:t>𝑆𝑐h𝑜𝑜𝑙</m:t>
                      </m:r>
                      <m:r>
                        <a:rPr lang="en-GB" sz="1200" b="0" i="1" smtClean="0">
                          <a:solidFill>
                            <a:schemeClr val="tx1"/>
                          </a:solidFill>
                          <a:latin typeface="Cambria Math" panose="02040503050406030204" pitchFamily="18" charset="0"/>
                        </a:rPr>
                        <m:t>+</m:t>
                      </m:r>
                      <m:r>
                        <a:rPr lang="en-GB" sz="1200" b="0" i="1" smtClean="0">
                          <a:solidFill>
                            <a:schemeClr val="tx1"/>
                          </a:solidFill>
                          <a:latin typeface="Cambria Math" panose="02040503050406030204" pitchFamily="18" charset="0"/>
                          <a:ea typeface="Cambria Math" panose="02040503050406030204" pitchFamily="18" charset="0"/>
                        </a:rPr>
                        <m:t>𝜀</m:t>
                      </m:r>
                    </m:oMath>
                  </m:oMathPara>
                </a14:m>
                <a:endParaRPr lang="en-GB" sz="1200" dirty="0">
                  <a:solidFill>
                    <a:schemeClr val="tx1"/>
                  </a:solidFill>
                </a:endParaRPr>
              </a:p>
              <a:p>
                <a:endParaRPr lang="en-GB" sz="1200" dirty="0">
                  <a:solidFill>
                    <a:schemeClr val="tx1"/>
                  </a:solidFill>
                </a:endParaRPr>
              </a:p>
            </p:txBody>
          </p:sp>
        </mc:Choice>
        <mc:Fallback xmlns="">
          <p:sp>
            <p:nvSpPr>
              <p:cNvPr id="18" name="Rectangle 17">
                <a:extLst>
                  <a:ext uri="{FF2B5EF4-FFF2-40B4-BE49-F238E27FC236}">
                    <a16:creationId xmlns:a16="http://schemas.microsoft.com/office/drawing/2014/main" id="{FC456102-804D-FE25-A4E1-FABE9B19B2C1}"/>
                  </a:ext>
                </a:extLst>
              </p:cNvPr>
              <p:cNvSpPr>
                <a:spLocks noRot="1" noChangeAspect="1" noMove="1" noResize="1" noEditPoints="1" noAdjustHandles="1" noChangeArrowheads="1" noChangeShapeType="1" noTextEdit="1"/>
              </p:cNvSpPr>
              <p:nvPr/>
            </p:nvSpPr>
            <p:spPr>
              <a:xfrm>
                <a:off x="3968131" y="5418936"/>
                <a:ext cx="6153769" cy="315964"/>
              </a:xfrm>
              <a:prstGeom prst="rect">
                <a:avLst/>
              </a:prstGeom>
              <a:blipFill>
                <a:blip r:embed="rId5"/>
                <a:stretch>
                  <a:fillRect/>
                </a:stretch>
              </a:blipFill>
              <a:ln w="28575">
                <a:noFill/>
              </a:ln>
            </p:spPr>
            <p:txBody>
              <a:bodyPr/>
              <a:lstStyle/>
              <a:p>
                <a:r>
                  <a:rPr lang="en-GB">
                    <a:noFill/>
                  </a:rPr>
                  <a:t> </a:t>
                </a:r>
              </a:p>
            </p:txBody>
          </p:sp>
        </mc:Fallback>
      </mc:AlternateContent>
    </p:spTree>
    <p:extLst>
      <p:ext uri="{BB962C8B-B14F-4D97-AF65-F5344CB8AC3E}">
        <p14:creationId xmlns:p14="http://schemas.microsoft.com/office/powerpoint/2010/main" val="1925005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4017C-439D-DC1F-A70E-47E2BAF254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0596C9-AD5B-3F36-7A13-03A413791F89}"/>
              </a:ext>
            </a:extLst>
          </p:cNvPr>
          <p:cNvSpPr>
            <a:spLocks noGrp="1"/>
          </p:cNvSpPr>
          <p:nvPr>
            <p:ph type="ctrTitle"/>
          </p:nvPr>
        </p:nvSpPr>
        <p:spPr/>
        <p:txBody>
          <a:bodyPr>
            <a:normAutofit/>
          </a:bodyPr>
          <a:lstStyle/>
          <a:p>
            <a:r>
              <a:rPr lang="en-GB" dirty="0"/>
              <a:t>Session 4</a:t>
            </a:r>
            <a:br>
              <a:rPr lang="en-GB" dirty="0"/>
            </a:br>
            <a:r>
              <a:rPr lang="en-US" sz="3200" dirty="0"/>
              <a:t>Core statistical tests in SPSS and the logic of linear modelling</a:t>
            </a:r>
            <a:br>
              <a:rPr lang="en-US" sz="3200" dirty="0"/>
            </a:br>
            <a:endParaRPr lang="en-GB" dirty="0"/>
          </a:p>
        </p:txBody>
      </p:sp>
      <p:sp>
        <p:nvSpPr>
          <p:cNvPr id="3" name="Content Placeholder 2">
            <a:extLst>
              <a:ext uri="{FF2B5EF4-FFF2-40B4-BE49-F238E27FC236}">
                <a16:creationId xmlns:a16="http://schemas.microsoft.com/office/drawing/2014/main" id="{40E186C7-39B3-661B-F10A-7EE46C98E08F}"/>
              </a:ext>
            </a:extLst>
          </p:cNvPr>
          <p:cNvSpPr>
            <a:spLocks noGrp="1"/>
          </p:cNvSpPr>
          <p:nvPr>
            <p:ph idx="1"/>
          </p:nvPr>
        </p:nvSpPr>
        <p:spPr/>
        <p:txBody>
          <a:bodyPr/>
          <a:lstStyle/>
          <a:p>
            <a:r>
              <a:rPr lang="en-US" dirty="0"/>
              <a:t>Statistical versus practical significance</a:t>
            </a:r>
          </a:p>
          <a:p>
            <a:r>
              <a:rPr lang="en-US" dirty="0"/>
              <a:t>Linear, non-linear, monotonic, and non-monotonic relationships</a:t>
            </a:r>
          </a:p>
          <a:p>
            <a:r>
              <a:rPr lang="en-US" dirty="0"/>
              <a:t>Parametric versus non-parametric tests</a:t>
            </a:r>
          </a:p>
          <a:p>
            <a:r>
              <a:rPr lang="en-US" dirty="0"/>
              <a:t>Correlation, regression, t-test, ANOVA, ANCOVA</a:t>
            </a:r>
          </a:p>
          <a:p>
            <a:r>
              <a:rPr lang="en-US" dirty="0"/>
              <a:t>Linear modelling</a:t>
            </a:r>
            <a:endParaRPr lang="en-GB" dirty="0"/>
          </a:p>
        </p:txBody>
      </p:sp>
    </p:spTree>
    <p:extLst>
      <p:ext uri="{BB962C8B-B14F-4D97-AF65-F5344CB8AC3E}">
        <p14:creationId xmlns:p14="http://schemas.microsoft.com/office/powerpoint/2010/main" val="10988925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5CB3E-73A0-503E-C9DA-33E8C7DD0CD1}"/>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03666BD8-90C6-327A-132C-77BF36BCB8F1}"/>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CB62EE39-6B72-7757-4743-D6242A033031}"/>
              </a:ext>
            </a:extLst>
          </p:cNvPr>
          <p:cNvSpPr txBox="1">
            <a:spLocks/>
          </p:cNvSpPr>
          <p:nvPr/>
        </p:nvSpPr>
        <p:spPr>
          <a:xfrm>
            <a:off x="2359843" y="423043"/>
            <a:ext cx="7472314"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Comparing group means with ANOVA</a:t>
            </a:r>
            <a:endParaRPr lang="en-US" dirty="0"/>
          </a:p>
        </p:txBody>
      </p:sp>
      <p:grpSp>
        <p:nvGrpSpPr>
          <p:cNvPr id="13" name="Group 12">
            <a:extLst>
              <a:ext uri="{FF2B5EF4-FFF2-40B4-BE49-F238E27FC236}">
                <a16:creationId xmlns:a16="http://schemas.microsoft.com/office/drawing/2014/main" id="{A7C40C5A-6530-1F55-1977-498C7A42BDE8}"/>
              </a:ext>
            </a:extLst>
          </p:cNvPr>
          <p:cNvGrpSpPr/>
          <p:nvPr/>
        </p:nvGrpSpPr>
        <p:grpSpPr>
          <a:xfrm>
            <a:off x="3726392" y="2471774"/>
            <a:ext cx="7151158" cy="3329193"/>
            <a:chOff x="2253006" y="678652"/>
            <a:chExt cx="9562091" cy="4451591"/>
          </a:xfrm>
        </p:grpSpPr>
        <p:grpSp>
          <p:nvGrpSpPr>
            <p:cNvPr id="11" name="Group 10">
              <a:extLst>
                <a:ext uri="{FF2B5EF4-FFF2-40B4-BE49-F238E27FC236}">
                  <a16:creationId xmlns:a16="http://schemas.microsoft.com/office/drawing/2014/main" id="{3DC13170-E2BF-A7B9-81E0-0FCB87BB4B0F}"/>
                </a:ext>
              </a:extLst>
            </p:cNvPr>
            <p:cNvGrpSpPr/>
            <p:nvPr/>
          </p:nvGrpSpPr>
          <p:grpSpPr>
            <a:xfrm>
              <a:off x="3191520" y="2107742"/>
              <a:ext cx="7832320" cy="2454832"/>
              <a:chOff x="3285788" y="2107741"/>
              <a:chExt cx="7832320" cy="2454832"/>
            </a:xfrm>
          </p:grpSpPr>
          <p:grpSp>
            <p:nvGrpSpPr>
              <p:cNvPr id="4" name="Group 3">
                <a:extLst>
                  <a:ext uri="{FF2B5EF4-FFF2-40B4-BE49-F238E27FC236}">
                    <a16:creationId xmlns:a16="http://schemas.microsoft.com/office/drawing/2014/main" id="{4F252FB7-A66F-3DE4-D77B-91F57FB523B4}"/>
                  </a:ext>
                </a:extLst>
              </p:cNvPr>
              <p:cNvGrpSpPr/>
              <p:nvPr/>
            </p:nvGrpSpPr>
            <p:grpSpPr>
              <a:xfrm>
                <a:off x="3285788" y="2107741"/>
                <a:ext cx="4734304" cy="2454832"/>
                <a:chOff x="3584799" y="1270476"/>
                <a:chExt cx="4734304" cy="2454832"/>
              </a:xfrm>
            </p:grpSpPr>
            <p:sp>
              <p:nvSpPr>
                <p:cNvPr id="5" name="Freeform: Shape 4">
                  <a:extLst>
                    <a:ext uri="{FF2B5EF4-FFF2-40B4-BE49-F238E27FC236}">
                      <a16:creationId xmlns:a16="http://schemas.microsoft.com/office/drawing/2014/main" id="{ABBFF142-09A2-25F9-8A1C-D164E56FBCAE}"/>
                    </a:ext>
                  </a:extLst>
                </p:cNvPr>
                <p:cNvSpPr/>
                <p:nvPr/>
              </p:nvSpPr>
              <p:spPr>
                <a:xfrm>
                  <a:off x="3584799" y="1270477"/>
                  <a:ext cx="2367152" cy="2454831"/>
                </a:xfrm>
                <a:custGeom>
                  <a:avLst/>
                  <a:gdLst>
                    <a:gd name="connsiteX0" fmla="*/ 0 w 2857500"/>
                    <a:gd name="connsiteY0" fmla="*/ 2435469 h 2435469"/>
                    <a:gd name="connsiteX1" fmla="*/ 571500 w 2857500"/>
                    <a:gd name="connsiteY1" fmla="*/ 2404696 h 2435469"/>
                    <a:gd name="connsiteX2" fmla="*/ 1033096 w 2857500"/>
                    <a:gd name="connsiteY2" fmla="*/ 2268415 h 2435469"/>
                    <a:gd name="connsiteX3" fmla="*/ 1428750 w 2857500"/>
                    <a:gd name="connsiteY3" fmla="*/ 1947496 h 2435469"/>
                    <a:gd name="connsiteX4" fmla="*/ 1758461 w 2857500"/>
                    <a:gd name="connsiteY4" fmla="*/ 1389184 h 2435469"/>
                    <a:gd name="connsiteX5" fmla="*/ 1921119 w 2857500"/>
                    <a:gd name="connsiteY5" fmla="*/ 905607 h 2435469"/>
                    <a:gd name="connsiteX6" fmla="*/ 2096965 w 2857500"/>
                    <a:gd name="connsiteY6" fmla="*/ 483577 h 2435469"/>
                    <a:gd name="connsiteX7" fmla="*/ 2466242 w 2857500"/>
                    <a:gd name="connsiteY7" fmla="*/ 83527 h 2435469"/>
                    <a:gd name="connsiteX8" fmla="*/ 2857500 w 2857500"/>
                    <a:gd name="connsiteY8" fmla="*/ 0 h 243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0" h="2435469">
                      <a:moveTo>
                        <a:pt x="0" y="2435469"/>
                      </a:moveTo>
                      <a:cubicBezTo>
                        <a:pt x="199658" y="2434003"/>
                        <a:pt x="399317" y="2432538"/>
                        <a:pt x="571500" y="2404696"/>
                      </a:cubicBezTo>
                      <a:cubicBezTo>
                        <a:pt x="743683" y="2376854"/>
                        <a:pt x="890221" y="2344615"/>
                        <a:pt x="1033096" y="2268415"/>
                      </a:cubicBezTo>
                      <a:cubicBezTo>
                        <a:pt x="1175971" y="2192215"/>
                        <a:pt x="1307856" y="2094034"/>
                        <a:pt x="1428750" y="1947496"/>
                      </a:cubicBezTo>
                      <a:cubicBezTo>
                        <a:pt x="1549644" y="1800958"/>
                        <a:pt x="1676400" y="1562832"/>
                        <a:pt x="1758461" y="1389184"/>
                      </a:cubicBezTo>
                      <a:cubicBezTo>
                        <a:pt x="1840523" y="1215536"/>
                        <a:pt x="1864702" y="1056541"/>
                        <a:pt x="1921119" y="905607"/>
                      </a:cubicBezTo>
                      <a:cubicBezTo>
                        <a:pt x="1977536" y="754673"/>
                        <a:pt x="2006111" y="620590"/>
                        <a:pt x="2096965" y="483577"/>
                      </a:cubicBezTo>
                      <a:cubicBezTo>
                        <a:pt x="2187819" y="346564"/>
                        <a:pt x="2339486" y="164123"/>
                        <a:pt x="2466242" y="83527"/>
                      </a:cubicBezTo>
                      <a:cubicBezTo>
                        <a:pt x="2592998" y="2931"/>
                        <a:pt x="2725249" y="1465"/>
                        <a:pt x="2857500" y="0"/>
                      </a:cubicBezTo>
                    </a:path>
                  </a:pathLst>
                </a:custGeom>
                <a:noFill/>
                <a:ln w="28575">
                  <a:solidFill>
                    <a:srgbClr val="A39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Freeform: Shape 5">
                  <a:extLst>
                    <a:ext uri="{FF2B5EF4-FFF2-40B4-BE49-F238E27FC236}">
                      <a16:creationId xmlns:a16="http://schemas.microsoft.com/office/drawing/2014/main" id="{4981909A-C32E-CF56-7DCF-653A5350B10C}"/>
                    </a:ext>
                  </a:extLst>
                </p:cNvPr>
                <p:cNvSpPr/>
                <p:nvPr/>
              </p:nvSpPr>
              <p:spPr>
                <a:xfrm flipH="1">
                  <a:off x="5951951" y="1270476"/>
                  <a:ext cx="2367152" cy="2454831"/>
                </a:xfrm>
                <a:custGeom>
                  <a:avLst/>
                  <a:gdLst>
                    <a:gd name="connsiteX0" fmla="*/ 0 w 2857500"/>
                    <a:gd name="connsiteY0" fmla="*/ 2435469 h 2435469"/>
                    <a:gd name="connsiteX1" fmla="*/ 571500 w 2857500"/>
                    <a:gd name="connsiteY1" fmla="*/ 2404696 h 2435469"/>
                    <a:gd name="connsiteX2" fmla="*/ 1033096 w 2857500"/>
                    <a:gd name="connsiteY2" fmla="*/ 2268415 h 2435469"/>
                    <a:gd name="connsiteX3" fmla="*/ 1428750 w 2857500"/>
                    <a:gd name="connsiteY3" fmla="*/ 1947496 h 2435469"/>
                    <a:gd name="connsiteX4" fmla="*/ 1758461 w 2857500"/>
                    <a:gd name="connsiteY4" fmla="*/ 1389184 h 2435469"/>
                    <a:gd name="connsiteX5" fmla="*/ 1921119 w 2857500"/>
                    <a:gd name="connsiteY5" fmla="*/ 905607 h 2435469"/>
                    <a:gd name="connsiteX6" fmla="*/ 2096965 w 2857500"/>
                    <a:gd name="connsiteY6" fmla="*/ 483577 h 2435469"/>
                    <a:gd name="connsiteX7" fmla="*/ 2466242 w 2857500"/>
                    <a:gd name="connsiteY7" fmla="*/ 83527 h 2435469"/>
                    <a:gd name="connsiteX8" fmla="*/ 2857500 w 2857500"/>
                    <a:gd name="connsiteY8" fmla="*/ 0 h 243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0" h="2435469">
                      <a:moveTo>
                        <a:pt x="0" y="2435469"/>
                      </a:moveTo>
                      <a:cubicBezTo>
                        <a:pt x="199658" y="2434003"/>
                        <a:pt x="399317" y="2432538"/>
                        <a:pt x="571500" y="2404696"/>
                      </a:cubicBezTo>
                      <a:cubicBezTo>
                        <a:pt x="743683" y="2376854"/>
                        <a:pt x="890221" y="2344615"/>
                        <a:pt x="1033096" y="2268415"/>
                      </a:cubicBezTo>
                      <a:cubicBezTo>
                        <a:pt x="1175971" y="2192215"/>
                        <a:pt x="1307856" y="2094034"/>
                        <a:pt x="1428750" y="1947496"/>
                      </a:cubicBezTo>
                      <a:cubicBezTo>
                        <a:pt x="1549644" y="1800958"/>
                        <a:pt x="1676400" y="1562832"/>
                        <a:pt x="1758461" y="1389184"/>
                      </a:cubicBezTo>
                      <a:cubicBezTo>
                        <a:pt x="1840523" y="1215536"/>
                        <a:pt x="1864702" y="1056541"/>
                        <a:pt x="1921119" y="905607"/>
                      </a:cubicBezTo>
                      <a:cubicBezTo>
                        <a:pt x="1977536" y="754673"/>
                        <a:pt x="2006111" y="620590"/>
                        <a:pt x="2096965" y="483577"/>
                      </a:cubicBezTo>
                      <a:cubicBezTo>
                        <a:pt x="2187819" y="346564"/>
                        <a:pt x="2339486" y="164123"/>
                        <a:pt x="2466242" y="83527"/>
                      </a:cubicBezTo>
                      <a:cubicBezTo>
                        <a:pt x="2592998" y="2931"/>
                        <a:pt x="2725249" y="1465"/>
                        <a:pt x="2857500" y="0"/>
                      </a:cubicBezTo>
                    </a:path>
                  </a:pathLst>
                </a:custGeom>
                <a:noFill/>
                <a:ln w="28575">
                  <a:solidFill>
                    <a:srgbClr val="A39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8" name="Group 7">
                <a:extLst>
                  <a:ext uri="{FF2B5EF4-FFF2-40B4-BE49-F238E27FC236}">
                    <a16:creationId xmlns:a16="http://schemas.microsoft.com/office/drawing/2014/main" id="{3D0B6AEE-9B88-F527-4F0F-4F1FDCF03760}"/>
                  </a:ext>
                </a:extLst>
              </p:cNvPr>
              <p:cNvGrpSpPr/>
              <p:nvPr/>
            </p:nvGrpSpPr>
            <p:grpSpPr>
              <a:xfrm>
                <a:off x="4360443" y="2107741"/>
                <a:ext cx="6757665" cy="2454832"/>
                <a:chOff x="3584799" y="1270476"/>
                <a:chExt cx="6757665" cy="2454832"/>
              </a:xfrm>
            </p:grpSpPr>
            <p:sp>
              <p:nvSpPr>
                <p:cNvPr id="9" name="Freeform: Shape 8">
                  <a:extLst>
                    <a:ext uri="{FF2B5EF4-FFF2-40B4-BE49-F238E27FC236}">
                      <a16:creationId xmlns:a16="http://schemas.microsoft.com/office/drawing/2014/main" id="{63FDAF6E-064E-D40B-F14D-F5DAFE5E3D13}"/>
                    </a:ext>
                  </a:extLst>
                </p:cNvPr>
                <p:cNvSpPr/>
                <p:nvPr/>
              </p:nvSpPr>
              <p:spPr>
                <a:xfrm>
                  <a:off x="3584799" y="1270477"/>
                  <a:ext cx="2367152" cy="2454831"/>
                </a:xfrm>
                <a:custGeom>
                  <a:avLst/>
                  <a:gdLst>
                    <a:gd name="connsiteX0" fmla="*/ 0 w 2857500"/>
                    <a:gd name="connsiteY0" fmla="*/ 2435469 h 2435469"/>
                    <a:gd name="connsiteX1" fmla="*/ 571500 w 2857500"/>
                    <a:gd name="connsiteY1" fmla="*/ 2404696 h 2435469"/>
                    <a:gd name="connsiteX2" fmla="*/ 1033096 w 2857500"/>
                    <a:gd name="connsiteY2" fmla="*/ 2268415 h 2435469"/>
                    <a:gd name="connsiteX3" fmla="*/ 1428750 w 2857500"/>
                    <a:gd name="connsiteY3" fmla="*/ 1947496 h 2435469"/>
                    <a:gd name="connsiteX4" fmla="*/ 1758461 w 2857500"/>
                    <a:gd name="connsiteY4" fmla="*/ 1389184 h 2435469"/>
                    <a:gd name="connsiteX5" fmla="*/ 1921119 w 2857500"/>
                    <a:gd name="connsiteY5" fmla="*/ 905607 h 2435469"/>
                    <a:gd name="connsiteX6" fmla="*/ 2096965 w 2857500"/>
                    <a:gd name="connsiteY6" fmla="*/ 483577 h 2435469"/>
                    <a:gd name="connsiteX7" fmla="*/ 2466242 w 2857500"/>
                    <a:gd name="connsiteY7" fmla="*/ 83527 h 2435469"/>
                    <a:gd name="connsiteX8" fmla="*/ 2857500 w 2857500"/>
                    <a:gd name="connsiteY8" fmla="*/ 0 h 243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0" h="2435469">
                      <a:moveTo>
                        <a:pt x="0" y="2435469"/>
                      </a:moveTo>
                      <a:cubicBezTo>
                        <a:pt x="199658" y="2434003"/>
                        <a:pt x="399317" y="2432538"/>
                        <a:pt x="571500" y="2404696"/>
                      </a:cubicBezTo>
                      <a:cubicBezTo>
                        <a:pt x="743683" y="2376854"/>
                        <a:pt x="890221" y="2344615"/>
                        <a:pt x="1033096" y="2268415"/>
                      </a:cubicBezTo>
                      <a:cubicBezTo>
                        <a:pt x="1175971" y="2192215"/>
                        <a:pt x="1307856" y="2094034"/>
                        <a:pt x="1428750" y="1947496"/>
                      </a:cubicBezTo>
                      <a:cubicBezTo>
                        <a:pt x="1549644" y="1800958"/>
                        <a:pt x="1676400" y="1562832"/>
                        <a:pt x="1758461" y="1389184"/>
                      </a:cubicBezTo>
                      <a:cubicBezTo>
                        <a:pt x="1840523" y="1215536"/>
                        <a:pt x="1864702" y="1056541"/>
                        <a:pt x="1921119" y="905607"/>
                      </a:cubicBezTo>
                      <a:cubicBezTo>
                        <a:pt x="1977536" y="754673"/>
                        <a:pt x="2006111" y="620590"/>
                        <a:pt x="2096965" y="483577"/>
                      </a:cubicBezTo>
                      <a:cubicBezTo>
                        <a:pt x="2187819" y="346564"/>
                        <a:pt x="2339486" y="164123"/>
                        <a:pt x="2466242" y="83527"/>
                      </a:cubicBezTo>
                      <a:cubicBezTo>
                        <a:pt x="2592998" y="2931"/>
                        <a:pt x="2725249" y="1465"/>
                        <a:pt x="2857500" y="0"/>
                      </a:cubicBezTo>
                    </a:path>
                  </a:pathLst>
                </a:custGeom>
                <a:noFill/>
                <a:ln w="28575">
                  <a:solidFill>
                    <a:srgbClr val="A3946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Freeform: Shape 9">
                  <a:extLst>
                    <a:ext uri="{FF2B5EF4-FFF2-40B4-BE49-F238E27FC236}">
                      <a16:creationId xmlns:a16="http://schemas.microsoft.com/office/drawing/2014/main" id="{089678AD-D812-A646-B4C8-4B871914930C}"/>
                    </a:ext>
                  </a:extLst>
                </p:cNvPr>
                <p:cNvSpPr/>
                <p:nvPr/>
              </p:nvSpPr>
              <p:spPr>
                <a:xfrm flipH="1">
                  <a:off x="5951951" y="1270476"/>
                  <a:ext cx="2367152" cy="2454831"/>
                </a:xfrm>
                <a:custGeom>
                  <a:avLst/>
                  <a:gdLst>
                    <a:gd name="connsiteX0" fmla="*/ 0 w 2857500"/>
                    <a:gd name="connsiteY0" fmla="*/ 2435469 h 2435469"/>
                    <a:gd name="connsiteX1" fmla="*/ 571500 w 2857500"/>
                    <a:gd name="connsiteY1" fmla="*/ 2404696 h 2435469"/>
                    <a:gd name="connsiteX2" fmla="*/ 1033096 w 2857500"/>
                    <a:gd name="connsiteY2" fmla="*/ 2268415 h 2435469"/>
                    <a:gd name="connsiteX3" fmla="*/ 1428750 w 2857500"/>
                    <a:gd name="connsiteY3" fmla="*/ 1947496 h 2435469"/>
                    <a:gd name="connsiteX4" fmla="*/ 1758461 w 2857500"/>
                    <a:gd name="connsiteY4" fmla="*/ 1389184 h 2435469"/>
                    <a:gd name="connsiteX5" fmla="*/ 1921119 w 2857500"/>
                    <a:gd name="connsiteY5" fmla="*/ 905607 h 2435469"/>
                    <a:gd name="connsiteX6" fmla="*/ 2096965 w 2857500"/>
                    <a:gd name="connsiteY6" fmla="*/ 483577 h 2435469"/>
                    <a:gd name="connsiteX7" fmla="*/ 2466242 w 2857500"/>
                    <a:gd name="connsiteY7" fmla="*/ 83527 h 2435469"/>
                    <a:gd name="connsiteX8" fmla="*/ 2857500 w 2857500"/>
                    <a:gd name="connsiteY8" fmla="*/ 0 h 243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0" h="2435469">
                      <a:moveTo>
                        <a:pt x="0" y="2435469"/>
                      </a:moveTo>
                      <a:cubicBezTo>
                        <a:pt x="199658" y="2434003"/>
                        <a:pt x="399317" y="2432538"/>
                        <a:pt x="571500" y="2404696"/>
                      </a:cubicBezTo>
                      <a:cubicBezTo>
                        <a:pt x="743683" y="2376854"/>
                        <a:pt x="890221" y="2344615"/>
                        <a:pt x="1033096" y="2268415"/>
                      </a:cubicBezTo>
                      <a:cubicBezTo>
                        <a:pt x="1175971" y="2192215"/>
                        <a:pt x="1307856" y="2094034"/>
                        <a:pt x="1428750" y="1947496"/>
                      </a:cubicBezTo>
                      <a:cubicBezTo>
                        <a:pt x="1549644" y="1800958"/>
                        <a:pt x="1676400" y="1562832"/>
                        <a:pt x="1758461" y="1389184"/>
                      </a:cubicBezTo>
                      <a:cubicBezTo>
                        <a:pt x="1840523" y="1215536"/>
                        <a:pt x="1864702" y="1056541"/>
                        <a:pt x="1921119" y="905607"/>
                      </a:cubicBezTo>
                      <a:cubicBezTo>
                        <a:pt x="1977536" y="754673"/>
                        <a:pt x="2006111" y="620590"/>
                        <a:pt x="2096965" y="483577"/>
                      </a:cubicBezTo>
                      <a:cubicBezTo>
                        <a:pt x="2187819" y="346564"/>
                        <a:pt x="2339486" y="164123"/>
                        <a:pt x="2466242" y="83527"/>
                      </a:cubicBezTo>
                      <a:cubicBezTo>
                        <a:pt x="2592998" y="2931"/>
                        <a:pt x="2725249" y="1465"/>
                        <a:pt x="2857500" y="0"/>
                      </a:cubicBezTo>
                    </a:path>
                  </a:pathLst>
                </a:custGeom>
                <a:noFill/>
                <a:ln w="28575">
                  <a:solidFill>
                    <a:srgbClr val="A3946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Freeform: Shape 1">
                  <a:extLst>
                    <a:ext uri="{FF2B5EF4-FFF2-40B4-BE49-F238E27FC236}">
                      <a16:creationId xmlns:a16="http://schemas.microsoft.com/office/drawing/2014/main" id="{F6737A3A-CA9C-6107-4859-E55B797DCEA0}"/>
                    </a:ext>
                  </a:extLst>
                </p:cNvPr>
                <p:cNvSpPr/>
                <p:nvPr/>
              </p:nvSpPr>
              <p:spPr>
                <a:xfrm>
                  <a:off x="5608159" y="1270477"/>
                  <a:ext cx="2367153" cy="2454831"/>
                </a:xfrm>
                <a:custGeom>
                  <a:avLst/>
                  <a:gdLst>
                    <a:gd name="connsiteX0" fmla="*/ 0 w 2857500"/>
                    <a:gd name="connsiteY0" fmla="*/ 2435469 h 2435469"/>
                    <a:gd name="connsiteX1" fmla="*/ 571500 w 2857500"/>
                    <a:gd name="connsiteY1" fmla="*/ 2404696 h 2435469"/>
                    <a:gd name="connsiteX2" fmla="*/ 1033096 w 2857500"/>
                    <a:gd name="connsiteY2" fmla="*/ 2268415 h 2435469"/>
                    <a:gd name="connsiteX3" fmla="*/ 1428750 w 2857500"/>
                    <a:gd name="connsiteY3" fmla="*/ 1947496 h 2435469"/>
                    <a:gd name="connsiteX4" fmla="*/ 1758461 w 2857500"/>
                    <a:gd name="connsiteY4" fmla="*/ 1389184 h 2435469"/>
                    <a:gd name="connsiteX5" fmla="*/ 1921119 w 2857500"/>
                    <a:gd name="connsiteY5" fmla="*/ 905607 h 2435469"/>
                    <a:gd name="connsiteX6" fmla="*/ 2096965 w 2857500"/>
                    <a:gd name="connsiteY6" fmla="*/ 483577 h 2435469"/>
                    <a:gd name="connsiteX7" fmla="*/ 2466242 w 2857500"/>
                    <a:gd name="connsiteY7" fmla="*/ 83527 h 2435469"/>
                    <a:gd name="connsiteX8" fmla="*/ 2857500 w 2857500"/>
                    <a:gd name="connsiteY8" fmla="*/ 0 h 243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0" h="2435469">
                      <a:moveTo>
                        <a:pt x="0" y="2435469"/>
                      </a:moveTo>
                      <a:cubicBezTo>
                        <a:pt x="199658" y="2434003"/>
                        <a:pt x="399317" y="2432538"/>
                        <a:pt x="571500" y="2404696"/>
                      </a:cubicBezTo>
                      <a:cubicBezTo>
                        <a:pt x="743683" y="2376854"/>
                        <a:pt x="890221" y="2344615"/>
                        <a:pt x="1033096" y="2268415"/>
                      </a:cubicBezTo>
                      <a:cubicBezTo>
                        <a:pt x="1175971" y="2192215"/>
                        <a:pt x="1307856" y="2094034"/>
                        <a:pt x="1428750" y="1947496"/>
                      </a:cubicBezTo>
                      <a:cubicBezTo>
                        <a:pt x="1549644" y="1800958"/>
                        <a:pt x="1676400" y="1562832"/>
                        <a:pt x="1758461" y="1389184"/>
                      </a:cubicBezTo>
                      <a:cubicBezTo>
                        <a:pt x="1840523" y="1215536"/>
                        <a:pt x="1864702" y="1056541"/>
                        <a:pt x="1921119" y="905607"/>
                      </a:cubicBezTo>
                      <a:cubicBezTo>
                        <a:pt x="1977536" y="754673"/>
                        <a:pt x="2006111" y="620590"/>
                        <a:pt x="2096965" y="483577"/>
                      </a:cubicBezTo>
                      <a:cubicBezTo>
                        <a:pt x="2187819" y="346564"/>
                        <a:pt x="2339486" y="164123"/>
                        <a:pt x="2466242" y="83527"/>
                      </a:cubicBezTo>
                      <a:cubicBezTo>
                        <a:pt x="2592998" y="2931"/>
                        <a:pt x="2725249" y="1465"/>
                        <a:pt x="2857500" y="0"/>
                      </a:cubicBezTo>
                    </a:path>
                  </a:pathLst>
                </a:custGeom>
                <a:noFill/>
                <a:ln w="28575">
                  <a:solidFill>
                    <a:srgbClr val="A3946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Freeform: Shape 6">
                  <a:extLst>
                    <a:ext uri="{FF2B5EF4-FFF2-40B4-BE49-F238E27FC236}">
                      <a16:creationId xmlns:a16="http://schemas.microsoft.com/office/drawing/2014/main" id="{DEB3B076-BB27-D454-3874-A8C5656FC063}"/>
                    </a:ext>
                  </a:extLst>
                </p:cNvPr>
                <p:cNvSpPr/>
                <p:nvPr/>
              </p:nvSpPr>
              <p:spPr>
                <a:xfrm flipH="1">
                  <a:off x="7975311" y="1270476"/>
                  <a:ext cx="2367153" cy="2454831"/>
                </a:xfrm>
                <a:custGeom>
                  <a:avLst/>
                  <a:gdLst>
                    <a:gd name="connsiteX0" fmla="*/ 0 w 2857500"/>
                    <a:gd name="connsiteY0" fmla="*/ 2435469 h 2435469"/>
                    <a:gd name="connsiteX1" fmla="*/ 571500 w 2857500"/>
                    <a:gd name="connsiteY1" fmla="*/ 2404696 h 2435469"/>
                    <a:gd name="connsiteX2" fmla="*/ 1033096 w 2857500"/>
                    <a:gd name="connsiteY2" fmla="*/ 2268415 h 2435469"/>
                    <a:gd name="connsiteX3" fmla="*/ 1428750 w 2857500"/>
                    <a:gd name="connsiteY3" fmla="*/ 1947496 h 2435469"/>
                    <a:gd name="connsiteX4" fmla="*/ 1758461 w 2857500"/>
                    <a:gd name="connsiteY4" fmla="*/ 1389184 h 2435469"/>
                    <a:gd name="connsiteX5" fmla="*/ 1921119 w 2857500"/>
                    <a:gd name="connsiteY5" fmla="*/ 905607 h 2435469"/>
                    <a:gd name="connsiteX6" fmla="*/ 2096965 w 2857500"/>
                    <a:gd name="connsiteY6" fmla="*/ 483577 h 2435469"/>
                    <a:gd name="connsiteX7" fmla="*/ 2466242 w 2857500"/>
                    <a:gd name="connsiteY7" fmla="*/ 83527 h 2435469"/>
                    <a:gd name="connsiteX8" fmla="*/ 2857500 w 2857500"/>
                    <a:gd name="connsiteY8" fmla="*/ 0 h 243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0" h="2435469">
                      <a:moveTo>
                        <a:pt x="0" y="2435469"/>
                      </a:moveTo>
                      <a:cubicBezTo>
                        <a:pt x="199658" y="2434003"/>
                        <a:pt x="399317" y="2432538"/>
                        <a:pt x="571500" y="2404696"/>
                      </a:cubicBezTo>
                      <a:cubicBezTo>
                        <a:pt x="743683" y="2376854"/>
                        <a:pt x="890221" y="2344615"/>
                        <a:pt x="1033096" y="2268415"/>
                      </a:cubicBezTo>
                      <a:cubicBezTo>
                        <a:pt x="1175971" y="2192215"/>
                        <a:pt x="1307856" y="2094034"/>
                        <a:pt x="1428750" y="1947496"/>
                      </a:cubicBezTo>
                      <a:cubicBezTo>
                        <a:pt x="1549644" y="1800958"/>
                        <a:pt x="1676400" y="1562832"/>
                        <a:pt x="1758461" y="1389184"/>
                      </a:cubicBezTo>
                      <a:cubicBezTo>
                        <a:pt x="1840523" y="1215536"/>
                        <a:pt x="1864702" y="1056541"/>
                        <a:pt x="1921119" y="905607"/>
                      </a:cubicBezTo>
                      <a:cubicBezTo>
                        <a:pt x="1977536" y="754673"/>
                        <a:pt x="2006111" y="620590"/>
                        <a:pt x="2096965" y="483577"/>
                      </a:cubicBezTo>
                      <a:cubicBezTo>
                        <a:pt x="2187819" y="346564"/>
                        <a:pt x="2339486" y="164123"/>
                        <a:pt x="2466242" y="83527"/>
                      </a:cubicBezTo>
                      <a:cubicBezTo>
                        <a:pt x="2592998" y="2931"/>
                        <a:pt x="2725249" y="1465"/>
                        <a:pt x="2857500" y="0"/>
                      </a:cubicBezTo>
                    </a:path>
                  </a:pathLst>
                </a:custGeom>
                <a:noFill/>
                <a:ln w="28575">
                  <a:solidFill>
                    <a:srgbClr val="A3946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sp>
          <p:nvSpPr>
            <p:cNvPr id="12" name="TextBox 11">
              <a:extLst>
                <a:ext uri="{FF2B5EF4-FFF2-40B4-BE49-F238E27FC236}">
                  <a16:creationId xmlns:a16="http://schemas.microsoft.com/office/drawing/2014/main" id="{A9180B2A-A986-6C64-8B8B-951BACF33821}"/>
                </a:ext>
              </a:extLst>
            </p:cNvPr>
            <p:cNvSpPr txBox="1"/>
            <p:nvPr/>
          </p:nvSpPr>
          <p:spPr>
            <a:xfrm>
              <a:off x="5153405" y="4718703"/>
              <a:ext cx="3761294" cy="411540"/>
            </a:xfrm>
            <a:prstGeom prst="rect">
              <a:avLst/>
            </a:prstGeom>
            <a:noFill/>
          </p:spPr>
          <p:txBody>
            <a:bodyPr wrap="square" rtlCol="0">
              <a:spAutoFit/>
            </a:bodyPr>
            <a:lstStyle/>
            <a:p>
              <a:pPr algn="ctr"/>
              <a:r>
                <a:rPr lang="en-GB" sz="1400" b="1" dirty="0"/>
                <a:t>Performance on variable of interest</a:t>
              </a:r>
            </a:p>
          </p:txBody>
        </p:sp>
        <p:cxnSp>
          <p:nvCxnSpPr>
            <p:cNvPr id="14" name="Straight Connector 13">
              <a:extLst>
                <a:ext uri="{FF2B5EF4-FFF2-40B4-BE49-F238E27FC236}">
                  <a16:creationId xmlns:a16="http://schemas.microsoft.com/office/drawing/2014/main" id="{BADA6442-5770-A312-77E1-10864BADE4E8}"/>
                </a:ext>
              </a:extLst>
            </p:cNvPr>
            <p:cNvCxnSpPr>
              <a:cxnSpLocks/>
            </p:cNvCxnSpPr>
            <p:nvPr/>
          </p:nvCxnSpPr>
          <p:spPr>
            <a:xfrm>
              <a:off x="5558673" y="939696"/>
              <a:ext cx="0" cy="3622878"/>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F5CE4747-A30B-B964-61BB-0FA7DD3A8918}"/>
                </a:ext>
              </a:extLst>
            </p:cNvPr>
            <p:cNvCxnSpPr>
              <a:cxnSpLocks/>
            </p:cNvCxnSpPr>
            <p:nvPr/>
          </p:nvCxnSpPr>
          <p:spPr>
            <a:xfrm>
              <a:off x="6620758" y="1621410"/>
              <a:ext cx="0" cy="2941164"/>
            </a:xfrm>
            <a:prstGeom prst="line">
              <a:avLst/>
            </a:prstGeom>
            <a:ln w="28575">
              <a:prstDash val="sysDot"/>
            </a:ln>
          </p:spPr>
          <p:style>
            <a:lnRef idx="3">
              <a:schemeClr val="accent1"/>
            </a:lnRef>
            <a:fillRef idx="0">
              <a:schemeClr val="accent1"/>
            </a:fillRef>
            <a:effectRef idx="2">
              <a:schemeClr val="accent1"/>
            </a:effectRef>
            <a:fontRef idx="minor">
              <a:schemeClr val="tx1"/>
            </a:fontRef>
          </p:style>
        </p:cxnSp>
        <p:cxnSp>
          <p:nvCxnSpPr>
            <p:cNvPr id="20" name="Straight Arrow Connector 19">
              <a:extLst>
                <a:ext uri="{FF2B5EF4-FFF2-40B4-BE49-F238E27FC236}">
                  <a16:creationId xmlns:a16="http://schemas.microsoft.com/office/drawing/2014/main" id="{27DF8F1A-305B-EEFC-2DBC-C42CA38355D6}"/>
                </a:ext>
              </a:extLst>
            </p:cNvPr>
            <p:cNvCxnSpPr/>
            <p:nvPr/>
          </p:nvCxnSpPr>
          <p:spPr>
            <a:xfrm>
              <a:off x="5558672" y="1734532"/>
              <a:ext cx="1062086" cy="0"/>
            </a:xfrm>
            <a:prstGeom prst="straightConnector1">
              <a:avLst/>
            </a:prstGeom>
            <a:ln w="28575">
              <a:solidFill>
                <a:schemeClr val="accent6">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0DEF026-538A-62FE-7EEC-C782BFEDC36C}"/>
                </a:ext>
              </a:extLst>
            </p:cNvPr>
            <p:cNvSpPr txBox="1"/>
            <p:nvPr/>
          </p:nvSpPr>
          <p:spPr>
            <a:xfrm>
              <a:off x="5717354" y="1365200"/>
              <a:ext cx="744722" cy="411540"/>
            </a:xfrm>
            <a:prstGeom prst="rect">
              <a:avLst/>
            </a:prstGeom>
            <a:noFill/>
          </p:spPr>
          <p:txBody>
            <a:bodyPr wrap="square" rtlCol="0">
              <a:spAutoFit/>
            </a:bodyPr>
            <a:lstStyle/>
            <a:p>
              <a:pPr algn="ctr"/>
              <a:r>
                <a:rPr lang="en-GB" sz="1400" dirty="0"/>
                <a:t>MD</a:t>
              </a:r>
            </a:p>
          </p:txBody>
        </p:sp>
        <p:cxnSp>
          <p:nvCxnSpPr>
            <p:cNvPr id="22" name="Straight Connector 21">
              <a:extLst>
                <a:ext uri="{FF2B5EF4-FFF2-40B4-BE49-F238E27FC236}">
                  <a16:creationId xmlns:a16="http://schemas.microsoft.com/office/drawing/2014/main" id="{F15886FE-D535-3032-4763-7614912BE084}"/>
                </a:ext>
              </a:extLst>
            </p:cNvPr>
            <p:cNvCxnSpPr>
              <a:cxnSpLocks/>
            </p:cNvCxnSpPr>
            <p:nvPr/>
          </p:nvCxnSpPr>
          <p:spPr>
            <a:xfrm>
              <a:off x="8644118" y="939696"/>
              <a:ext cx="0" cy="3622878"/>
            </a:xfrm>
            <a:prstGeom prst="line">
              <a:avLst/>
            </a:prstGeom>
            <a:ln w="28575">
              <a:prstDash val="dash"/>
            </a:ln>
          </p:spPr>
          <p:style>
            <a:lnRef idx="3">
              <a:schemeClr val="accent1"/>
            </a:lnRef>
            <a:fillRef idx="0">
              <a:schemeClr val="accent1"/>
            </a:fillRef>
            <a:effectRef idx="2">
              <a:schemeClr val="accent1"/>
            </a:effectRef>
            <a:fontRef idx="minor">
              <a:schemeClr val="tx1"/>
            </a:fontRef>
          </p:style>
        </p:cxnSp>
        <p:cxnSp>
          <p:nvCxnSpPr>
            <p:cNvPr id="24" name="Straight Arrow Connector 23">
              <a:extLst>
                <a:ext uri="{FF2B5EF4-FFF2-40B4-BE49-F238E27FC236}">
                  <a16:creationId xmlns:a16="http://schemas.microsoft.com/office/drawing/2014/main" id="{15F56131-98FF-3C48-B209-3876D98433AA}"/>
                </a:ext>
              </a:extLst>
            </p:cNvPr>
            <p:cNvCxnSpPr>
              <a:cxnSpLocks/>
            </p:cNvCxnSpPr>
            <p:nvPr/>
          </p:nvCxnSpPr>
          <p:spPr>
            <a:xfrm>
              <a:off x="6633326" y="1734532"/>
              <a:ext cx="2010792" cy="0"/>
            </a:xfrm>
            <a:prstGeom prst="straightConnector1">
              <a:avLst/>
            </a:prstGeom>
            <a:ln w="28575">
              <a:solidFill>
                <a:schemeClr val="accent6">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9EB5203-7814-77F5-C10D-FDA7278E9FF6}"/>
                </a:ext>
              </a:extLst>
            </p:cNvPr>
            <p:cNvSpPr txBox="1"/>
            <p:nvPr/>
          </p:nvSpPr>
          <p:spPr>
            <a:xfrm>
              <a:off x="7266361" y="1365200"/>
              <a:ext cx="744722" cy="411540"/>
            </a:xfrm>
            <a:prstGeom prst="rect">
              <a:avLst/>
            </a:prstGeom>
            <a:noFill/>
          </p:spPr>
          <p:txBody>
            <a:bodyPr wrap="square" rtlCol="0">
              <a:spAutoFit/>
            </a:bodyPr>
            <a:lstStyle/>
            <a:p>
              <a:pPr algn="ctr"/>
              <a:r>
                <a:rPr lang="en-GB" sz="1400" dirty="0"/>
                <a:t>MD</a:t>
              </a:r>
            </a:p>
          </p:txBody>
        </p:sp>
        <p:cxnSp>
          <p:nvCxnSpPr>
            <p:cNvPr id="31" name="Straight Arrow Connector 30">
              <a:extLst>
                <a:ext uri="{FF2B5EF4-FFF2-40B4-BE49-F238E27FC236}">
                  <a16:creationId xmlns:a16="http://schemas.microsoft.com/office/drawing/2014/main" id="{27DC4F15-FE79-D2BF-1B9E-BFD0D8D94C6A}"/>
                </a:ext>
              </a:extLst>
            </p:cNvPr>
            <p:cNvCxnSpPr>
              <a:cxnSpLocks/>
            </p:cNvCxnSpPr>
            <p:nvPr/>
          </p:nvCxnSpPr>
          <p:spPr>
            <a:xfrm>
              <a:off x="5558673" y="1084984"/>
              <a:ext cx="3085445" cy="0"/>
            </a:xfrm>
            <a:prstGeom prst="straightConnector1">
              <a:avLst/>
            </a:prstGeom>
            <a:ln w="28575">
              <a:solidFill>
                <a:schemeClr val="accent6">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D437FE2-206E-F526-E99C-10DB94CDB027}"/>
                </a:ext>
              </a:extLst>
            </p:cNvPr>
            <p:cNvSpPr txBox="1"/>
            <p:nvPr/>
          </p:nvSpPr>
          <p:spPr>
            <a:xfrm>
              <a:off x="6729034" y="678652"/>
              <a:ext cx="744722" cy="411540"/>
            </a:xfrm>
            <a:prstGeom prst="rect">
              <a:avLst/>
            </a:prstGeom>
            <a:noFill/>
          </p:spPr>
          <p:txBody>
            <a:bodyPr wrap="square" rtlCol="0">
              <a:spAutoFit/>
            </a:bodyPr>
            <a:lstStyle/>
            <a:p>
              <a:pPr algn="ctr"/>
              <a:r>
                <a:rPr lang="en-GB" sz="1400" dirty="0"/>
                <a:t>MD</a:t>
              </a:r>
            </a:p>
          </p:txBody>
        </p:sp>
        <p:cxnSp>
          <p:nvCxnSpPr>
            <p:cNvPr id="3" name="Straight Arrow Connector 2">
              <a:extLst>
                <a:ext uri="{FF2B5EF4-FFF2-40B4-BE49-F238E27FC236}">
                  <a16:creationId xmlns:a16="http://schemas.microsoft.com/office/drawing/2014/main" id="{AFBE73D4-FC38-848C-84E4-B564881B217E}"/>
                </a:ext>
              </a:extLst>
            </p:cNvPr>
            <p:cNvCxnSpPr>
              <a:cxnSpLocks/>
            </p:cNvCxnSpPr>
            <p:nvPr/>
          </p:nvCxnSpPr>
          <p:spPr>
            <a:xfrm>
              <a:off x="2253006" y="4562573"/>
              <a:ext cx="9562091"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330F0CC6-1274-1C61-E4F7-4A4FB56E1CC4}"/>
              </a:ext>
            </a:extLst>
          </p:cNvPr>
          <p:cNvPicPr>
            <a:picLocks noChangeAspect="1"/>
          </p:cNvPicPr>
          <p:nvPr/>
        </p:nvPicPr>
        <p:blipFill>
          <a:blip r:embed="rId3"/>
          <a:srcRect l="27957" r="13978"/>
          <a:stretch>
            <a:fillRect/>
          </a:stretch>
        </p:blipFill>
        <p:spPr>
          <a:xfrm>
            <a:off x="190500" y="831850"/>
            <a:ext cx="3073400" cy="5293078"/>
          </a:xfrm>
          <a:prstGeom prst="rect">
            <a:avLst/>
          </a:prstGeom>
        </p:spPr>
      </p:pic>
      <p:sp>
        <p:nvSpPr>
          <p:cNvPr id="19" name="Speech Bubble: Rectangle with Corners Rounded 18">
            <a:extLst>
              <a:ext uri="{FF2B5EF4-FFF2-40B4-BE49-F238E27FC236}">
                <a16:creationId xmlns:a16="http://schemas.microsoft.com/office/drawing/2014/main" id="{75BAB075-6EE4-154B-B81D-FD1B7115439F}"/>
              </a:ext>
            </a:extLst>
          </p:cNvPr>
          <p:cNvSpPr/>
          <p:nvPr/>
        </p:nvSpPr>
        <p:spPr>
          <a:xfrm>
            <a:off x="3145154" y="1162630"/>
            <a:ext cx="6976746" cy="920167"/>
          </a:xfrm>
          <a:prstGeom prst="wedgeRoundRectCallout">
            <a:avLst>
              <a:gd name="adj1" fmla="val -66642"/>
              <a:gd name="adj2" fmla="val 133078"/>
              <a:gd name="adj3" fmla="val 16667"/>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What if we have more then two groups?</a:t>
            </a:r>
          </a:p>
        </p:txBody>
      </p:sp>
    </p:spTree>
    <p:extLst>
      <p:ext uri="{BB962C8B-B14F-4D97-AF65-F5344CB8AC3E}">
        <p14:creationId xmlns:p14="http://schemas.microsoft.com/office/powerpoint/2010/main" val="28019976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B3468-6796-CF05-4785-719C0D58CD67}"/>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D456E7FC-535F-F82C-AEE9-DD161B154C75}"/>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1CBE9CD9-61C5-E1AA-4E4C-34A67B744FFB}"/>
              </a:ext>
            </a:extLst>
          </p:cNvPr>
          <p:cNvSpPr txBox="1">
            <a:spLocks/>
          </p:cNvSpPr>
          <p:nvPr/>
        </p:nvSpPr>
        <p:spPr>
          <a:xfrm>
            <a:off x="2359843" y="423043"/>
            <a:ext cx="7472314"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Comparing group means with ANOVA</a:t>
            </a:r>
            <a:endParaRPr lang="en-US" dirty="0"/>
          </a:p>
        </p:txBody>
      </p:sp>
      <p:grpSp>
        <p:nvGrpSpPr>
          <p:cNvPr id="13" name="Group 12">
            <a:extLst>
              <a:ext uri="{FF2B5EF4-FFF2-40B4-BE49-F238E27FC236}">
                <a16:creationId xmlns:a16="http://schemas.microsoft.com/office/drawing/2014/main" id="{443711DA-F7E8-D96E-3A09-0BACCEEDB751}"/>
              </a:ext>
            </a:extLst>
          </p:cNvPr>
          <p:cNvGrpSpPr/>
          <p:nvPr/>
        </p:nvGrpSpPr>
        <p:grpSpPr>
          <a:xfrm>
            <a:off x="4780928" y="1764403"/>
            <a:ext cx="7151158" cy="3329193"/>
            <a:chOff x="2253006" y="678652"/>
            <a:chExt cx="9562091" cy="4451591"/>
          </a:xfrm>
        </p:grpSpPr>
        <p:grpSp>
          <p:nvGrpSpPr>
            <p:cNvPr id="11" name="Group 10">
              <a:extLst>
                <a:ext uri="{FF2B5EF4-FFF2-40B4-BE49-F238E27FC236}">
                  <a16:creationId xmlns:a16="http://schemas.microsoft.com/office/drawing/2014/main" id="{64580ABA-02EE-5F05-EA8B-A9279E70831A}"/>
                </a:ext>
              </a:extLst>
            </p:cNvPr>
            <p:cNvGrpSpPr/>
            <p:nvPr/>
          </p:nvGrpSpPr>
          <p:grpSpPr>
            <a:xfrm>
              <a:off x="3191520" y="2107742"/>
              <a:ext cx="7832320" cy="2454832"/>
              <a:chOff x="3285788" y="2107741"/>
              <a:chExt cx="7832320" cy="2454832"/>
            </a:xfrm>
          </p:grpSpPr>
          <p:grpSp>
            <p:nvGrpSpPr>
              <p:cNvPr id="4" name="Group 3">
                <a:extLst>
                  <a:ext uri="{FF2B5EF4-FFF2-40B4-BE49-F238E27FC236}">
                    <a16:creationId xmlns:a16="http://schemas.microsoft.com/office/drawing/2014/main" id="{297673C4-4A94-311B-CDBF-8B849FE729D8}"/>
                  </a:ext>
                </a:extLst>
              </p:cNvPr>
              <p:cNvGrpSpPr/>
              <p:nvPr/>
            </p:nvGrpSpPr>
            <p:grpSpPr>
              <a:xfrm>
                <a:off x="3285788" y="2107741"/>
                <a:ext cx="4734304" cy="2454832"/>
                <a:chOff x="3584799" y="1270476"/>
                <a:chExt cx="4734304" cy="2454832"/>
              </a:xfrm>
            </p:grpSpPr>
            <p:sp>
              <p:nvSpPr>
                <p:cNvPr id="5" name="Freeform: Shape 4">
                  <a:extLst>
                    <a:ext uri="{FF2B5EF4-FFF2-40B4-BE49-F238E27FC236}">
                      <a16:creationId xmlns:a16="http://schemas.microsoft.com/office/drawing/2014/main" id="{AF1B77B8-D574-A051-B7B3-9E34660ED1F2}"/>
                    </a:ext>
                  </a:extLst>
                </p:cNvPr>
                <p:cNvSpPr/>
                <p:nvPr/>
              </p:nvSpPr>
              <p:spPr>
                <a:xfrm>
                  <a:off x="3584799" y="1270477"/>
                  <a:ext cx="2367152" cy="2454831"/>
                </a:xfrm>
                <a:custGeom>
                  <a:avLst/>
                  <a:gdLst>
                    <a:gd name="connsiteX0" fmla="*/ 0 w 2857500"/>
                    <a:gd name="connsiteY0" fmla="*/ 2435469 h 2435469"/>
                    <a:gd name="connsiteX1" fmla="*/ 571500 w 2857500"/>
                    <a:gd name="connsiteY1" fmla="*/ 2404696 h 2435469"/>
                    <a:gd name="connsiteX2" fmla="*/ 1033096 w 2857500"/>
                    <a:gd name="connsiteY2" fmla="*/ 2268415 h 2435469"/>
                    <a:gd name="connsiteX3" fmla="*/ 1428750 w 2857500"/>
                    <a:gd name="connsiteY3" fmla="*/ 1947496 h 2435469"/>
                    <a:gd name="connsiteX4" fmla="*/ 1758461 w 2857500"/>
                    <a:gd name="connsiteY4" fmla="*/ 1389184 h 2435469"/>
                    <a:gd name="connsiteX5" fmla="*/ 1921119 w 2857500"/>
                    <a:gd name="connsiteY5" fmla="*/ 905607 h 2435469"/>
                    <a:gd name="connsiteX6" fmla="*/ 2096965 w 2857500"/>
                    <a:gd name="connsiteY6" fmla="*/ 483577 h 2435469"/>
                    <a:gd name="connsiteX7" fmla="*/ 2466242 w 2857500"/>
                    <a:gd name="connsiteY7" fmla="*/ 83527 h 2435469"/>
                    <a:gd name="connsiteX8" fmla="*/ 2857500 w 2857500"/>
                    <a:gd name="connsiteY8" fmla="*/ 0 h 243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0" h="2435469">
                      <a:moveTo>
                        <a:pt x="0" y="2435469"/>
                      </a:moveTo>
                      <a:cubicBezTo>
                        <a:pt x="199658" y="2434003"/>
                        <a:pt x="399317" y="2432538"/>
                        <a:pt x="571500" y="2404696"/>
                      </a:cubicBezTo>
                      <a:cubicBezTo>
                        <a:pt x="743683" y="2376854"/>
                        <a:pt x="890221" y="2344615"/>
                        <a:pt x="1033096" y="2268415"/>
                      </a:cubicBezTo>
                      <a:cubicBezTo>
                        <a:pt x="1175971" y="2192215"/>
                        <a:pt x="1307856" y="2094034"/>
                        <a:pt x="1428750" y="1947496"/>
                      </a:cubicBezTo>
                      <a:cubicBezTo>
                        <a:pt x="1549644" y="1800958"/>
                        <a:pt x="1676400" y="1562832"/>
                        <a:pt x="1758461" y="1389184"/>
                      </a:cubicBezTo>
                      <a:cubicBezTo>
                        <a:pt x="1840523" y="1215536"/>
                        <a:pt x="1864702" y="1056541"/>
                        <a:pt x="1921119" y="905607"/>
                      </a:cubicBezTo>
                      <a:cubicBezTo>
                        <a:pt x="1977536" y="754673"/>
                        <a:pt x="2006111" y="620590"/>
                        <a:pt x="2096965" y="483577"/>
                      </a:cubicBezTo>
                      <a:cubicBezTo>
                        <a:pt x="2187819" y="346564"/>
                        <a:pt x="2339486" y="164123"/>
                        <a:pt x="2466242" y="83527"/>
                      </a:cubicBezTo>
                      <a:cubicBezTo>
                        <a:pt x="2592998" y="2931"/>
                        <a:pt x="2725249" y="1465"/>
                        <a:pt x="2857500" y="0"/>
                      </a:cubicBezTo>
                    </a:path>
                  </a:pathLst>
                </a:custGeom>
                <a:noFill/>
                <a:ln w="28575">
                  <a:solidFill>
                    <a:srgbClr val="A39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Freeform: Shape 5">
                  <a:extLst>
                    <a:ext uri="{FF2B5EF4-FFF2-40B4-BE49-F238E27FC236}">
                      <a16:creationId xmlns:a16="http://schemas.microsoft.com/office/drawing/2014/main" id="{63EA0C9B-CFD6-0330-71C4-6B5F6A83A85E}"/>
                    </a:ext>
                  </a:extLst>
                </p:cNvPr>
                <p:cNvSpPr/>
                <p:nvPr/>
              </p:nvSpPr>
              <p:spPr>
                <a:xfrm flipH="1">
                  <a:off x="5951951" y="1270476"/>
                  <a:ext cx="2367152" cy="2454831"/>
                </a:xfrm>
                <a:custGeom>
                  <a:avLst/>
                  <a:gdLst>
                    <a:gd name="connsiteX0" fmla="*/ 0 w 2857500"/>
                    <a:gd name="connsiteY0" fmla="*/ 2435469 h 2435469"/>
                    <a:gd name="connsiteX1" fmla="*/ 571500 w 2857500"/>
                    <a:gd name="connsiteY1" fmla="*/ 2404696 h 2435469"/>
                    <a:gd name="connsiteX2" fmla="*/ 1033096 w 2857500"/>
                    <a:gd name="connsiteY2" fmla="*/ 2268415 h 2435469"/>
                    <a:gd name="connsiteX3" fmla="*/ 1428750 w 2857500"/>
                    <a:gd name="connsiteY3" fmla="*/ 1947496 h 2435469"/>
                    <a:gd name="connsiteX4" fmla="*/ 1758461 w 2857500"/>
                    <a:gd name="connsiteY4" fmla="*/ 1389184 h 2435469"/>
                    <a:gd name="connsiteX5" fmla="*/ 1921119 w 2857500"/>
                    <a:gd name="connsiteY5" fmla="*/ 905607 h 2435469"/>
                    <a:gd name="connsiteX6" fmla="*/ 2096965 w 2857500"/>
                    <a:gd name="connsiteY6" fmla="*/ 483577 h 2435469"/>
                    <a:gd name="connsiteX7" fmla="*/ 2466242 w 2857500"/>
                    <a:gd name="connsiteY7" fmla="*/ 83527 h 2435469"/>
                    <a:gd name="connsiteX8" fmla="*/ 2857500 w 2857500"/>
                    <a:gd name="connsiteY8" fmla="*/ 0 h 243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0" h="2435469">
                      <a:moveTo>
                        <a:pt x="0" y="2435469"/>
                      </a:moveTo>
                      <a:cubicBezTo>
                        <a:pt x="199658" y="2434003"/>
                        <a:pt x="399317" y="2432538"/>
                        <a:pt x="571500" y="2404696"/>
                      </a:cubicBezTo>
                      <a:cubicBezTo>
                        <a:pt x="743683" y="2376854"/>
                        <a:pt x="890221" y="2344615"/>
                        <a:pt x="1033096" y="2268415"/>
                      </a:cubicBezTo>
                      <a:cubicBezTo>
                        <a:pt x="1175971" y="2192215"/>
                        <a:pt x="1307856" y="2094034"/>
                        <a:pt x="1428750" y="1947496"/>
                      </a:cubicBezTo>
                      <a:cubicBezTo>
                        <a:pt x="1549644" y="1800958"/>
                        <a:pt x="1676400" y="1562832"/>
                        <a:pt x="1758461" y="1389184"/>
                      </a:cubicBezTo>
                      <a:cubicBezTo>
                        <a:pt x="1840523" y="1215536"/>
                        <a:pt x="1864702" y="1056541"/>
                        <a:pt x="1921119" y="905607"/>
                      </a:cubicBezTo>
                      <a:cubicBezTo>
                        <a:pt x="1977536" y="754673"/>
                        <a:pt x="2006111" y="620590"/>
                        <a:pt x="2096965" y="483577"/>
                      </a:cubicBezTo>
                      <a:cubicBezTo>
                        <a:pt x="2187819" y="346564"/>
                        <a:pt x="2339486" y="164123"/>
                        <a:pt x="2466242" y="83527"/>
                      </a:cubicBezTo>
                      <a:cubicBezTo>
                        <a:pt x="2592998" y="2931"/>
                        <a:pt x="2725249" y="1465"/>
                        <a:pt x="2857500" y="0"/>
                      </a:cubicBezTo>
                    </a:path>
                  </a:pathLst>
                </a:custGeom>
                <a:noFill/>
                <a:ln w="28575">
                  <a:solidFill>
                    <a:srgbClr val="A39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8" name="Group 7">
                <a:extLst>
                  <a:ext uri="{FF2B5EF4-FFF2-40B4-BE49-F238E27FC236}">
                    <a16:creationId xmlns:a16="http://schemas.microsoft.com/office/drawing/2014/main" id="{0537B72D-6114-A4C3-AD1A-67B1ABFFBCB9}"/>
                  </a:ext>
                </a:extLst>
              </p:cNvPr>
              <p:cNvGrpSpPr/>
              <p:nvPr/>
            </p:nvGrpSpPr>
            <p:grpSpPr>
              <a:xfrm>
                <a:off x="4360443" y="2107741"/>
                <a:ext cx="6757665" cy="2454832"/>
                <a:chOff x="3584799" y="1270476"/>
                <a:chExt cx="6757665" cy="2454832"/>
              </a:xfrm>
            </p:grpSpPr>
            <p:sp>
              <p:nvSpPr>
                <p:cNvPr id="9" name="Freeform: Shape 8">
                  <a:extLst>
                    <a:ext uri="{FF2B5EF4-FFF2-40B4-BE49-F238E27FC236}">
                      <a16:creationId xmlns:a16="http://schemas.microsoft.com/office/drawing/2014/main" id="{70764CAE-AB5F-F1BB-9C4A-82E684BAE80D}"/>
                    </a:ext>
                  </a:extLst>
                </p:cNvPr>
                <p:cNvSpPr/>
                <p:nvPr/>
              </p:nvSpPr>
              <p:spPr>
                <a:xfrm>
                  <a:off x="3584799" y="1270477"/>
                  <a:ext cx="2367152" cy="2454831"/>
                </a:xfrm>
                <a:custGeom>
                  <a:avLst/>
                  <a:gdLst>
                    <a:gd name="connsiteX0" fmla="*/ 0 w 2857500"/>
                    <a:gd name="connsiteY0" fmla="*/ 2435469 h 2435469"/>
                    <a:gd name="connsiteX1" fmla="*/ 571500 w 2857500"/>
                    <a:gd name="connsiteY1" fmla="*/ 2404696 h 2435469"/>
                    <a:gd name="connsiteX2" fmla="*/ 1033096 w 2857500"/>
                    <a:gd name="connsiteY2" fmla="*/ 2268415 h 2435469"/>
                    <a:gd name="connsiteX3" fmla="*/ 1428750 w 2857500"/>
                    <a:gd name="connsiteY3" fmla="*/ 1947496 h 2435469"/>
                    <a:gd name="connsiteX4" fmla="*/ 1758461 w 2857500"/>
                    <a:gd name="connsiteY4" fmla="*/ 1389184 h 2435469"/>
                    <a:gd name="connsiteX5" fmla="*/ 1921119 w 2857500"/>
                    <a:gd name="connsiteY5" fmla="*/ 905607 h 2435469"/>
                    <a:gd name="connsiteX6" fmla="*/ 2096965 w 2857500"/>
                    <a:gd name="connsiteY6" fmla="*/ 483577 h 2435469"/>
                    <a:gd name="connsiteX7" fmla="*/ 2466242 w 2857500"/>
                    <a:gd name="connsiteY7" fmla="*/ 83527 h 2435469"/>
                    <a:gd name="connsiteX8" fmla="*/ 2857500 w 2857500"/>
                    <a:gd name="connsiteY8" fmla="*/ 0 h 243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0" h="2435469">
                      <a:moveTo>
                        <a:pt x="0" y="2435469"/>
                      </a:moveTo>
                      <a:cubicBezTo>
                        <a:pt x="199658" y="2434003"/>
                        <a:pt x="399317" y="2432538"/>
                        <a:pt x="571500" y="2404696"/>
                      </a:cubicBezTo>
                      <a:cubicBezTo>
                        <a:pt x="743683" y="2376854"/>
                        <a:pt x="890221" y="2344615"/>
                        <a:pt x="1033096" y="2268415"/>
                      </a:cubicBezTo>
                      <a:cubicBezTo>
                        <a:pt x="1175971" y="2192215"/>
                        <a:pt x="1307856" y="2094034"/>
                        <a:pt x="1428750" y="1947496"/>
                      </a:cubicBezTo>
                      <a:cubicBezTo>
                        <a:pt x="1549644" y="1800958"/>
                        <a:pt x="1676400" y="1562832"/>
                        <a:pt x="1758461" y="1389184"/>
                      </a:cubicBezTo>
                      <a:cubicBezTo>
                        <a:pt x="1840523" y="1215536"/>
                        <a:pt x="1864702" y="1056541"/>
                        <a:pt x="1921119" y="905607"/>
                      </a:cubicBezTo>
                      <a:cubicBezTo>
                        <a:pt x="1977536" y="754673"/>
                        <a:pt x="2006111" y="620590"/>
                        <a:pt x="2096965" y="483577"/>
                      </a:cubicBezTo>
                      <a:cubicBezTo>
                        <a:pt x="2187819" y="346564"/>
                        <a:pt x="2339486" y="164123"/>
                        <a:pt x="2466242" y="83527"/>
                      </a:cubicBezTo>
                      <a:cubicBezTo>
                        <a:pt x="2592998" y="2931"/>
                        <a:pt x="2725249" y="1465"/>
                        <a:pt x="2857500" y="0"/>
                      </a:cubicBezTo>
                    </a:path>
                  </a:pathLst>
                </a:custGeom>
                <a:noFill/>
                <a:ln w="28575">
                  <a:solidFill>
                    <a:srgbClr val="A3946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Freeform: Shape 9">
                  <a:extLst>
                    <a:ext uri="{FF2B5EF4-FFF2-40B4-BE49-F238E27FC236}">
                      <a16:creationId xmlns:a16="http://schemas.microsoft.com/office/drawing/2014/main" id="{6D3BF57D-B34D-79B0-0CA5-5463F8AC1803}"/>
                    </a:ext>
                  </a:extLst>
                </p:cNvPr>
                <p:cNvSpPr/>
                <p:nvPr/>
              </p:nvSpPr>
              <p:spPr>
                <a:xfrm flipH="1">
                  <a:off x="5951951" y="1270476"/>
                  <a:ext cx="2367152" cy="2454831"/>
                </a:xfrm>
                <a:custGeom>
                  <a:avLst/>
                  <a:gdLst>
                    <a:gd name="connsiteX0" fmla="*/ 0 w 2857500"/>
                    <a:gd name="connsiteY0" fmla="*/ 2435469 h 2435469"/>
                    <a:gd name="connsiteX1" fmla="*/ 571500 w 2857500"/>
                    <a:gd name="connsiteY1" fmla="*/ 2404696 h 2435469"/>
                    <a:gd name="connsiteX2" fmla="*/ 1033096 w 2857500"/>
                    <a:gd name="connsiteY2" fmla="*/ 2268415 h 2435469"/>
                    <a:gd name="connsiteX3" fmla="*/ 1428750 w 2857500"/>
                    <a:gd name="connsiteY3" fmla="*/ 1947496 h 2435469"/>
                    <a:gd name="connsiteX4" fmla="*/ 1758461 w 2857500"/>
                    <a:gd name="connsiteY4" fmla="*/ 1389184 h 2435469"/>
                    <a:gd name="connsiteX5" fmla="*/ 1921119 w 2857500"/>
                    <a:gd name="connsiteY5" fmla="*/ 905607 h 2435469"/>
                    <a:gd name="connsiteX6" fmla="*/ 2096965 w 2857500"/>
                    <a:gd name="connsiteY6" fmla="*/ 483577 h 2435469"/>
                    <a:gd name="connsiteX7" fmla="*/ 2466242 w 2857500"/>
                    <a:gd name="connsiteY7" fmla="*/ 83527 h 2435469"/>
                    <a:gd name="connsiteX8" fmla="*/ 2857500 w 2857500"/>
                    <a:gd name="connsiteY8" fmla="*/ 0 h 243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0" h="2435469">
                      <a:moveTo>
                        <a:pt x="0" y="2435469"/>
                      </a:moveTo>
                      <a:cubicBezTo>
                        <a:pt x="199658" y="2434003"/>
                        <a:pt x="399317" y="2432538"/>
                        <a:pt x="571500" y="2404696"/>
                      </a:cubicBezTo>
                      <a:cubicBezTo>
                        <a:pt x="743683" y="2376854"/>
                        <a:pt x="890221" y="2344615"/>
                        <a:pt x="1033096" y="2268415"/>
                      </a:cubicBezTo>
                      <a:cubicBezTo>
                        <a:pt x="1175971" y="2192215"/>
                        <a:pt x="1307856" y="2094034"/>
                        <a:pt x="1428750" y="1947496"/>
                      </a:cubicBezTo>
                      <a:cubicBezTo>
                        <a:pt x="1549644" y="1800958"/>
                        <a:pt x="1676400" y="1562832"/>
                        <a:pt x="1758461" y="1389184"/>
                      </a:cubicBezTo>
                      <a:cubicBezTo>
                        <a:pt x="1840523" y="1215536"/>
                        <a:pt x="1864702" y="1056541"/>
                        <a:pt x="1921119" y="905607"/>
                      </a:cubicBezTo>
                      <a:cubicBezTo>
                        <a:pt x="1977536" y="754673"/>
                        <a:pt x="2006111" y="620590"/>
                        <a:pt x="2096965" y="483577"/>
                      </a:cubicBezTo>
                      <a:cubicBezTo>
                        <a:pt x="2187819" y="346564"/>
                        <a:pt x="2339486" y="164123"/>
                        <a:pt x="2466242" y="83527"/>
                      </a:cubicBezTo>
                      <a:cubicBezTo>
                        <a:pt x="2592998" y="2931"/>
                        <a:pt x="2725249" y="1465"/>
                        <a:pt x="2857500" y="0"/>
                      </a:cubicBezTo>
                    </a:path>
                  </a:pathLst>
                </a:custGeom>
                <a:noFill/>
                <a:ln w="28575">
                  <a:solidFill>
                    <a:srgbClr val="A3946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Freeform: Shape 1">
                  <a:extLst>
                    <a:ext uri="{FF2B5EF4-FFF2-40B4-BE49-F238E27FC236}">
                      <a16:creationId xmlns:a16="http://schemas.microsoft.com/office/drawing/2014/main" id="{EE9A4106-3399-49EE-716D-571BC3AFD25D}"/>
                    </a:ext>
                  </a:extLst>
                </p:cNvPr>
                <p:cNvSpPr/>
                <p:nvPr/>
              </p:nvSpPr>
              <p:spPr>
                <a:xfrm>
                  <a:off x="5608159" y="1270477"/>
                  <a:ext cx="2367153" cy="2454831"/>
                </a:xfrm>
                <a:custGeom>
                  <a:avLst/>
                  <a:gdLst>
                    <a:gd name="connsiteX0" fmla="*/ 0 w 2857500"/>
                    <a:gd name="connsiteY0" fmla="*/ 2435469 h 2435469"/>
                    <a:gd name="connsiteX1" fmla="*/ 571500 w 2857500"/>
                    <a:gd name="connsiteY1" fmla="*/ 2404696 h 2435469"/>
                    <a:gd name="connsiteX2" fmla="*/ 1033096 w 2857500"/>
                    <a:gd name="connsiteY2" fmla="*/ 2268415 h 2435469"/>
                    <a:gd name="connsiteX3" fmla="*/ 1428750 w 2857500"/>
                    <a:gd name="connsiteY3" fmla="*/ 1947496 h 2435469"/>
                    <a:gd name="connsiteX4" fmla="*/ 1758461 w 2857500"/>
                    <a:gd name="connsiteY4" fmla="*/ 1389184 h 2435469"/>
                    <a:gd name="connsiteX5" fmla="*/ 1921119 w 2857500"/>
                    <a:gd name="connsiteY5" fmla="*/ 905607 h 2435469"/>
                    <a:gd name="connsiteX6" fmla="*/ 2096965 w 2857500"/>
                    <a:gd name="connsiteY6" fmla="*/ 483577 h 2435469"/>
                    <a:gd name="connsiteX7" fmla="*/ 2466242 w 2857500"/>
                    <a:gd name="connsiteY7" fmla="*/ 83527 h 2435469"/>
                    <a:gd name="connsiteX8" fmla="*/ 2857500 w 2857500"/>
                    <a:gd name="connsiteY8" fmla="*/ 0 h 243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0" h="2435469">
                      <a:moveTo>
                        <a:pt x="0" y="2435469"/>
                      </a:moveTo>
                      <a:cubicBezTo>
                        <a:pt x="199658" y="2434003"/>
                        <a:pt x="399317" y="2432538"/>
                        <a:pt x="571500" y="2404696"/>
                      </a:cubicBezTo>
                      <a:cubicBezTo>
                        <a:pt x="743683" y="2376854"/>
                        <a:pt x="890221" y="2344615"/>
                        <a:pt x="1033096" y="2268415"/>
                      </a:cubicBezTo>
                      <a:cubicBezTo>
                        <a:pt x="1175971" y="2192215"/>
                        <a:pt x="1307856" y="2094034"/>
                        <a:pt x="1428750" y="1947496"/>
                      </a:cubicBezTo>
                      <a:cubicBezTo>
                        <a:pt x="1549644" y="1800958"/>
                        <a:pt x="1676400" y="1562832"/>
                        <a:pt x="1758461" y="1389184"/>
                      </a:cubicBezTo>
                      <a:cubicBezTo>
                        <a:pt x="1840523" y="1215536"/>
                        <a:pt x="1864702" y="1056541"/>
                        <a:pt x="1921119" y="905607"/>
                      </a:cubicBezTo>
                      <a:cubicBezTo>
                        <a:pt x="1977536" y="754673"/>
                        <a:pt x="2006111" y="620590"/>
                        <a:pt x="2096965" y="483577"/>
                      </a:cubicBezTo>
                      <a:cubicBezTo>
                        <a:pt x="2187819" y="346564"/>
                        <a:pt x="2339486" y="164123"/>
                        <a:pt x="2466242" y="83527"/>
                      </a:cubicBezTo>
                      <a:cubicBezTo>
                        <a:pt x="2592998" y="2931"/>
                        <a:pt x="2725249" y="1465"/>
                        <a:pt x="2857500" y="0"/>
                      </a:cubicBezTo>
                    </a:path>
                  </a:pathLst>
                </a:custGeom>
                <a:noFill/>
                <a:ln w="28575">
                  <a:solidFill>
                    <a:srgbClr val="A3946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Freeform: Shape 6">
                  <a:extLst>
                    <a:ext uri="{FF2B5EF4-FFF2-40B4-BE49-F238E27FC236}">
                      <a16:creationId xmlns:a16="http://schemas.microsoft.com/office/drawing/2014/main" id="{D885252A-C59B-0864-FD48-B6DA064A2C61}"/>
                    </a:ext>
                  </a:extLst>
                </p:cNvPr>
                <p:cNvSpPr/>
                <p:nvPr/>
              </p:nvSpPr>
              <p:spPr>
                <a:xfrm flipH="1">
                  <a:off x="7975311" y="1270476"/>
                  <a:ext cx="2367153" cy="2454831"/>
                </a:xfrm>
                <a:custGeom>
                  <a:avLst/>
                  <a:gdLst>
                    <a:gd name="connsiteX0" fmla="*/ 0 w 2857500"/>
                    <a:gd name="connsiteY0" fmla="*/ 2435469 h 2435469"/>
                    <a:gd name="connsiteX1" fmla="*/ 571500 w 2857500"/>
                    <a:gd name="connsiteY1" fmla="*/ 2404696 h 2435469"/>
                    <a:gd name="connsiteX2" fmla="*/ 1033096 w 2857500"/>
                    <a:gd name="connsiteY2" fmla="*/ 2268415 h 2435469"/>
                    <a:gd name="connsiteX3" fmla="*/ 1428750 w 2857500"/>
                    <a:gd name="connsiteY3" fmla="*/ 1947496 h 2435469"/>
                    <a:gd name="connsiteX4" fmla="*/ 1758461 w 2857500"/>
                    <a:gd name="connsiteY4" fmla="*/ 1389184 h 2435469"/>
                    <a:gd name="connsiteX5" fmla="*/ 1921119 w 2857500"/>
                    <a:gd name="connsiteY5" fmla="*/ 905607 h 2435469"/>
                    <a:gd name="connsiteX6" fmla="*/ 2096965 w 2857500"/>
                    <a:gd name="connsiteY6" fmla="*/ 483577 h 2435469"/>
                    <a:gd name="connsiteX7" fmla="*/ 2466242 w 2857500"/>
                    <a:gd name="connsiteY7" fmla="*/ 83527 h 2435469"/>
                    <a:gd name="connsiteX8" fmla="*/ 2857500 w 2857500"/>
                    <a:gd name="connsiteY8" fmla="*/ 0 h 243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0" h="2435469">
                      <a:moveTo>
                        <a:pt x="0" y="2435469"/>
                      </a:moveTo>
                      <a:cubicBezTo>
                        <a:pt x="199658" y="2434003"/>
                        <a:pt x="399317" y="2432538"/>
                        <a:pt x="571500" y="2404696"/>
                      </a:cubicBezTo>
                      <a:cubicBezTo>
                        <a:pt x="743683" y="2376854"/>
                        <a:pt x="890221" y="2344615"/>
                        <a:pt x="1033096" y="2268415"/>
                      </a:cubicBezTo>
                      <a:cubicBezTo>
                        <a:pt x="1175971" y="2192215"/>
                        <a:pt x="1307856" y="2094034"/>
                        <a:pt x="1428750" y="1947496"/>
                      </a:cubicBezTo>
                      <a:cubicBezTo>
                        <a:pt x="1549644" y="1800958"/>
                        <a:pt x="1676400" y="1562832"/>
                        <a:pt x="1758461" y="1389184"/>
                      </a:cubicBezTo>
                      <a:cubicBezTo>
                        <a:pt x="1840523" y="1215536"/>
                        <a:pt x="1864702" y="1056541"/>
                        <a:pt x="1921119" y="905607"/>
                      </a:cubicBezTo>
                      <a:cubicBezTo>
                        <a:pt x="1977536" y="754673"/>
                        <a:pt x="2006111" y="620590"/>
                        <a:pt x="2096965" y="483577"/>
                      </a:cubicBezTo>
                      <a:cubicBezTo>
                        <a:pt x="2187819" y="346564"/>
                        <a:pt x="2339486" y="164123"/>
                        <a:pt x="2466242" y="83527"/>
                      </a:cubicBezTo>
                      <a:cubicBezTo>
                        <a:pt x="2592998" y="2931"/>
                        <a:pt x="2725249" y="1465"/>
                        <a:pt x="2857500" y="0"/>
                      </a:cubicBezTo>
                    </a:path>
                  </a:pathLst>
                </a:custGeom>
                <a:noFill/>
                <a:ln w="28575">
                  <a:solidFill>
                    <a:srgbClr val="A3946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sp>
          <p:nvSpPr>
            <p:cNvPr id="12" name="TextBox 11">
              <a:extLst>
                <a:ext uri="{FF2B5EF4-FFF2-40B4-BE49-F238E27FC236}">
                  <a16:creationId xmlns:a16="http://schemas.microsoft.com/office/drawing/2014/main" id="{17D15C16-C904-4B50-630D-8B1CB002FCD9}"/>
                </a:ext>
              </a:extLst>
            </p:cNvPr>
            <p:cNvSpPr txBox="1"/>
            <p:nvPr/>
          </p:nvSpPr>
          <p:spPr>
            <a:xfrm>
              <a:off x="5153405" y="4718703"/>
              <a:ext cx="3761294" cy="411540"/>
            </a:xfrm>
            <a:prstGeom prst="rect">
              <a:avLst/>
            </a:prstGeom>
            <a:noFill/>
          </p:spPr>
          <p:txBody>
            <a:bodyPr wrap="square" rtlCol="0">
              <a:spAutoFit/>
            </a:bodyPr>
            <a:lstStyle/>
            <a:p>
              <a:pPr algn="ctr"/>
              <a:r>
                <a:rPr lang="en-GB" sz="1400" b="1" dirty="0"/>
                <a:t>Performance on variable of interest</a:t>
              </a:r>
            </a:p>
          </p:txBody>
        </p:sp>
        <p:cxnSp>
          <p:nvCxnSpPr>
            <p:cNvPr id="14" name="Straight Connector 13">
              <a:extLst>
                <a:ext uri="{FF2B5EF4-FFF2-40B4-BE49-F238E27FC236}">
                  <a16:creationId xmlns:a16="http://schemas.microsoft.com/office/drawing/2014/main" id="{AB1808E0-2C40-46AE-DFE5-62E0C03D7669}"/>
                </a:ext>
              </a:extLst>
            </p:cNvPr>
            <p:cNvCxnSpPr>
              <a:cxnSpLocks/>
            </p:cNvCxnSpPr>
            <p:nvPr/>
          </p:nvCxnSpPr>
          <p:spPr>
            <a:xfrm>
              <a:off x="5558673" y="939696"/>
              <a:ext cx="0" cy="3622878"/>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B32BBDAF-7594-A0B4-451C-E76B0974F8AF}"/>
                </a:ext>
              </a:extLst>
            </p:cNvPr>
            <p:cNvCxnSpPr>
              <a:cxnSpLocks/>
            </p:cNvCxnSpPr>
            <p:nvPr/>
          </p:nvCxnSpPr>
          <p:spPr>
            <a:xfrm>
              <a:off x="6620758" y="1621410"/>
              <a:ext cx="0" cy="2941164"/>
            </a:xfrm>
            <a:prstGeom prst="line">
              <a:avLst/>
            </a:prstGeom>
            <a:ln w="28575">
              <a:prstDash val="sysDot"/>
            </a:ln>
          </p:spPr>
          <p:style>
            <a:lnRef idx="3">
              <a:schemeClr val="accent1"/>
            </a:lnRef>
            <a:fillRef idx="0">
              <a:schemeClr val="accent1"/>
            </a:fillRef>
            <a:effectRef idx="2">
              <a:schemeClr val="accent1"/>
            </a:effectRef>
            <a:fontRef idx="minor">
              <a:schemeClr val="tx1"/>
            </a:fontRef>
          </p:style>
        </p:cxnSp>
        <p:cxnSp>
          <p:nvCxnSpPr>
            <p:cNvPr id="20" name="Straight Arrow Connector 19">
              <a:extLst>
                <a:ext uri="{FF2B5EF4-FFF2-40B4-BE49-F238E27FC236}">
                  <a16:creationId xmlns:a16="http://schemas.microsoft.com/office/drawing/2014/main" id="{45978E1B-2BD3-00C4-86D5-8082D5F4B78F}"/>
                </a:ext>
              </a:extLst>
            </p:cNvPr>
            <p:cNvCxnSpPr/>
            <p:nvPr/>
          </p:nvCxnSpPr>
          <p:spPr>
            <a:xfrm>
              <a:off x="5558672" y="1734532"/>
              <a:ext cx="1062086" cy="0"/>
            </a:xfrm>
            <a:prstGeom prst="straightConnector1">
              <a:avLst/>
            </a:prstGeom>
            <a:ln w="28575">
              <a:solidFill>
                <a:schemeClr val="accent6">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009B143-16FD-3DD0-610B-B6375B2F2EA2}"/>
                </a:ext>
              </a:extLst>
            </p:cNvPr>
            <p:cNvSpPr txBox="1"/>
            <p:nvPr/>
          </p:nvSpPr>
          <p:spPr>
            <a:xfrm>
              <a:off x="5717354" y="1365200"/>
              <a:ext cx="744722" cy="411540"/>
            </a:xfrm>
            <a:prstGeom prst="rect">
              <a:avLst/>
            </a:prstGeom>
            <a:noFill/>
          </p:spPr>
          <p:txBody>
            <a:bodyPr wrap="square" rtlCol="0">
              <a:spAutoFit/>
            </a:bodyPr>
            <a:lstStyle/>
            <a:p>
              <a:pPr algn="ctr"/>
              <a:r>
                <a:rPr lang="en-GB" sz="1400" dirty="0"/>
                <a:t>MD</a:t>
              </a:r>
            </a:p>
          </p:txBody>
        </p:sp>
        <p:cxnSp>
          <p:nvCxnSpPr>
            <p:cNvPr id="22" name="Straight Connector 21">
              <a:extLst>
                <a:ext uri="{FF2B5EF4-FFF2-40B4-BE49-F238E27FC236}">
                  <a16:creationId xmlns:a16="http://schemas.microsoft.com/office/drawing/2014/main" id="{127E3D0D-0809-E5AE-6B12-1FFCA663FF0E}"/>
                </a:ext>
              </a:extLst>
            </p:cNvPr>
            <p:cNvCxnSpPr>
              <a:cxnSpLocks/>
            </p:cNvCxnSpPr>
            <p:nvPr/>
          </p:nvCxnSpPr>
          <p:spPr>
            <a:xfrm>
              <a:off x="8644118" y="939696"/>
              <a:ext cx="0" cy="3622878"/>
            </a:xfrm>
            <a:prstGeom prst="line">
              <a:avLst/>
            </a:prstGeom>
            <a:ln w="28575">
              <a:prstDash val="dash"/>
            </a:ln>
          </p:spPr>
          <p:style>
            <a:lnRef idx="3">
              <a:schemeClr val="accent1"/>
            </a:lnRef>
            <a:fillRef idx="0">
              <a:schemeClr val="accent1"/>
            </a:fillRef>
            <a:effectRef idx="2">
              <a:schemeClr val="accent1"/>
            </a:effectRef>
            <a:fontRef idx="minor">
              <a:schemeClr val="tx1"/>
            </a:fontRef>
          </p:style>
        </p:cxnSp>
        <p:cxnSp>
          <p:nvCxnSpPr>
            <p:cNvPr id="24" name="Straight Arrow Connector 23">
              <a:extLst>
                <a:ext uri="{FF2B5EF4-FFF2-40B4-BE49-F238E27FC236}">
                  <a16:creationId xmlns:a16="http://schemas.microsoft.com/office/drawing/2014/main" id="{5DF1342B-CD83-CB75-B332-16D727F095B6}"/>
                </a:ext>
              </a:extLst>
            </p:cNvPr>
            <p:cNvCxnSpPr>
              <a:cxnSpLocks/>
            </p:cNvCxnSpPr>
            <p:nvPr/>
          </p:nvCxnSpPr>
          <p:spPr>
            <a:xfrm>
              <a:off x="6633326" y="1734532"/>
              <a:ext cx="2010792" cy="0"/>
            </a:xfrm>
            <a:prstGeom prst="straightConnector1">
              <a:avLst/>
            </a:prstGeom>
            <a:ln w="28575">
              <a:solidFill>
                <a:schemeClr val="accent6">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EFC966B-58CD-7C98-EF2A-8770ED8D76E8}"/>
                </a:ext>
              </a:extLst>
            </p:cNvPr>
            <p:cNvSpPr txBox="1"/>
            <p:nvPr/>
          </p:nvSpPr>
          <p:spPr>
            <a:xfrm>
              <a:off x="7266361" y="1365200"/>
              <a:ext cx="744722" cy="411540"/>
            </a:xfrm>
            <a:prstGeom prst="rect">
              <a:avLst/>
            </a:prstGeom>
            <a:noFill/>
          </p:spPr>
          <p:txBody>
            <a:bodyPr wrap="square" rtlCol="0">
              <a:spAutoFit/>
            </a:bodyPr>
            <a:lstStyle/>
            <a:p>
              <a:pPr algn="ctr"/>
              <a:r>
                <a:rPr lang="en-GB" sz="1400" dirty="0"/>
                <a:t>MD</a:t>
              </a:r>
            </a:p>
          </p:txBody>
        </p:sp>
        <p:cxnSp>
          <p:nvCxnSpPr>
            <p:cNvPr id="31" name="Straight Arrow Connector 30">
              <a:extLst>
                <a:ext uri="{FF2B5EF4-FFF2-40B4-BE49-F238E27FC236}">
                  <a16:creationId xmlns:a16="http://schemas.microsoft.com/office/drawing/2014/main" id="{AD5BD4F4-3957-B991-A814-AD1DF46C93D9}"/>
                </a:ext>
              </a:extLst>
            </p:cNvPr>
            <p:cNvCxnSpPr>
              <a:cxnSpLocks/>
            </p:cNvCxnSpPr>
            <p:nvPr/>
          </p:nvCxnSpPr>
          <p:spPr>
            <a:xfrm>
              <a:off x="5558673" y="1084984"/>
              <a:ext cx="3085445" cy="0"/>
            </a:xfrm>
            <a:prstGeom prst="straightConnector1">
              <a:avLst/>
            </a:prstGeom>
            <a:ln w="28575">
              <a:solidFill>
                <a:schemeClr val="accent6">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62452CB-D3C8-181A-F5D2-D8727EF5E295}"/>
                </a:ext>
              </a:extLst>
            </p:cNvPr>
            <p:cNvSpPr txBox="1"/>
            <p:nvPr/>
          </p:nvSpPr>
          <p:spPr>
            <a:xfrm>
              <a:off x="6729034" y="678652"/>
              <a:ext cx="744722" cy="411540"/>
            </a:xfrm>
            <a:prstGeom prst="rect">
              <a:avLst/>
            </a:prstGeom>
            <a:noFill/>
          </p:spPr>
          <p:txBody>
            <a:bodyPr wrap="square" rtlCol="0">
              <a:spAutoFit/>
            </a:bodyPr>
            <a:lstStyle/>
            <a:p>
              <a:pPr algn="ctr"/>
              <a:r>
                <a:rPr lang="en-GB" sz="1400" dirty="0"/>
                <a:t>MD</a:t>
              </a:r>
            </a:p>
          </p:txBody>
        </p:sp>
        <p:cxnSp>
          <p:nvCxnSpPr>
            <p:cNvPr id="3" name="Straight Arrow Connector 2">
              <a:extLst>
                <a:ext uri="{FF2B5EF4-FFF2-40B4-BE49-F238E27FC236}">
                  <a16:creationId xmlns:a16="http://schemas.microsoft.com/office/drawing/2014/main" id="{6F8E66EC-ECB7-A755-C63D-79D819A2FEC9}"/>
                </a:ext>
              </a:extLst>
            </p:cNvPr>
            <p:cNvCxnSpPr>
              <a:cxnSpLocks/>
            </p:cNvCxnSpPr>
            <p:nvPr/>
          </p:nvCxnSpPr>
          <p:spPr>
            <a:xfrm>
              <a:off x="2253006" y="4562573"/>
              <a:ext cx="9562091"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23" name="Table 22">
            <a:extLst>
              <a:ext uri="{FF2B5EF4-FFF2-40B4-BE49-F238E27FC236}">
                <a16:creationId xmlns:a16="http://schemas.microsoft.com/office/drawing/2014/main" id="{81AE567E-64C7-1076-BE6C-1B38C082A2A0}"/>
              </a:ext>
            </a:extLst>
          </p:cNvPr>
          <p:cNvGraphicFramePr>
            <a:graphicFrameLocks noGrp="1"/>
          </p:cNvGraphicFramePr>
          <p:nvPr>
            <p:extLst>
              <p:ext uri="{D42A27DB-BD31-4B8C-83A1-F6EECF244321}">
                <p14:modId xmlns:p14="http://schemas.microsoft.com/office/powerpoint/2010/main" val="3470682842"/>
              </p:ext>
            </p:extLst>
          </p:nvPr>
        </p:nvGraphicFramePr>
        <p:xfrm>
          <a:off x="295422" y="1157374"/>
          <a:ext cx="4083658" cy="3708400"/>
        </p:xfrm>
        <a:graphic>
          <a:graphicData uri="http://schemas.openxmlformats.org/drawingml/2006/table">
            <a:tbl>
              <a:tblPr firstRow="1" bandRow="1">
                <a:tableStyleId>{5C22544A-7EE6-4342-B048-85BDC9FD1C3A}</a:tableStyleId>
              </a:tblPr>
              <a:tblGrid>
                <a:gridCol w="1390648">
                  <a:extLst>
                    <a:ext uri="{9D8B030D-6E8A-4147-A177-3AD203B41FA5}">
                      <a16:colId xmlns:a16="http://schemas.microsoft.com/office/drawing/2014/main" val="546064792"/>
                    </a:ext>
                  </a:extLst>
                </a:gridCol>
                <a:gridCol w="2693010">
                  <a:extLst>
                    <a:ext uri="{9D8B030D-6E8A-4147-A177-3AD203B41FA5}">
                      <a16:colId xmlns:a16="http://schemas.microsoft.com/office/drawing/2014/main" val="2862434142"/>
                    </a:ext>
                  </a:extLst>
                </a:gridCol>
              </a:tblGrid>
              <a:tr h="370840">
                <a:tc>
                  <a:txBody>
                    <a:bodyPr/>
                    <a:lstStyle/>
                    <a:p>
                      <a:pPr algn="ctr"/>
                      <a:r>
                        <a:rPr lang="en-GB" sz="1600" dirty="0"/>
                        <a:t>No. of groups</a:t>
                      </a:r>
                    </a:p>
                  </a:txBody>
                  <a:tcPr>
                    <a:lnL w="28575" cap="flat" cmpd="sng" algn="ctr">
                      <a:solidFill>
                        <a:srgbClr val="A39461"/>
                      </a:solidFill>
                      <a:prstDash val="solid"/>
                      <a:round/>
                      <a:headEnd type="none" w="med" len="med"/>
                      <a:tailEnd type="none" w="med" len="med"/>
                    </a:lnL>
                    <a:lnR w="12700" cmpd="sng">
                      <a:noFill/>
                    </a:lnR>
                    <a:lnT w="28575" cap="flat" cmpd="sng" algn="ctr">
                      <a:solidFill>
                        <a:srgbClr val="A3946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39461"/>
                    </a:solidFill>
                  </a:tcPr>
                </a:tc>
                <a:tc>
                  <a:txBody>
                    <a:bodyPr/>
                    <a:lstStyle/>
                    <a:p>
                      <a:pPr algn="ctr"/>
                      <a:r>
                        <a:rPr lang="en-GB" sz="1600" dirty="0"/>
                        <a:t>No. of binary comparisons</a:t>
                      </a:r>
                    </a:p>
                  </a:txBody>
                  <a:tcPr>
                    <a:lnL w="12700" cmpd="sng">
                      <a:noFill/>
                    </a:lnL>
                    <a:lnR w="28575" cap="flat" cmpd="sng" algn="ctr">
                      <a:solidFill>
                        <a:srgbClr val="A39461"/>
                      </a:solidFill>
                      <a:prstDash val="solid"/>
                      <a:round/>
                      <a:headEnd type="none" w="med" len="med"/>
                      <a:tailEnd type="none" w="med" len="med"/>
                    </a:lnR>
                    <a:lnT w="28575" cap="flat" cmpd="sng" algn="ctr">
                      <a:solidFill>
                        <a:srgbClr val="A3946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39461"/>
                    </a:solidFill>
                  </a:tcPr>
                </a:tc>
                <a:extLst>
                  <a:ext uri="{0D108BD9-81ED-4DB2-BD59-A6C34878D82A}">
                    <a16:rowId xmlns:a16="http://schemas.microsoft.com/office/drawing/2014/main" val="2660738922"/>
                  </a:ext>
                </a:extLst>
              </a:tr>
              <a:tr h="370840">
                <a:tc>
                  <a:txBody>
                    <a:bodyPr/>
                    <a:lstStyle/>
                    <a:p>
                      <a:pPr algn="ctr"/>
                      <a:r>
                        <a:rPr lang="en-GB" sz="1600" dirty="0"/>
                        <a:t>2</a:t>
                      </a:r>
                    </a:p>
                  </a:txBody>
                  <a:tcPr>
                    <a:lnL w="28575" cap="flat" cmpd="sng" algn="ctr">
                      <a:solidFill>
                        <a:srgbClr val="A3946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GB" sz="1600" dirty="0"/>
                        <a:t>1</a:t>
                      </a:r>
                    </a:p>
                  </a:txBody>
                  <a:tcPr>
                    <a:lnL w="12700" cmpd="sng">
                      <a:noFill/>
                    </a:lnL>
                    <a:lnR w="28575" cap="flat" cmpd="sng" algn="ctr">
                      <a:solidFill>
                        <a:srgbClr val="A3946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03798825"/>
                  </a:ext>
                </a:extLst>
              </a:tr>
              <a:tr h="370840">
                <a:tc>
                  <a:txBody>
                    <a:bodyPr/>
                    <a:lstStyle/>
                    <a:p>
                      <a:pPr algn="ctr"/>
                      <a:r>
                        <a:rPr lang="en-GB" sz="1600" dirty="0"/>
                        <a:t>3</a:t>
                      </a:r>
                    </a:p>
                  </a:txBody>
                  <a:tcPr>
                    <a:lnL w="28575" cap="flat" cmpd="sng" algn="ctr">
                      <a:solidFill>
                        <a:srgbClr val="A3946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GB" sz="1600" dirty="0"/>
                        <a:t>3</a:t>
                      </a:r>
                    </a:p>
                  </a:txBody>
                  <a:tcPr>
                    <a:lnL w="12700" cmpd="sng">
                      <a:noFill/>
                    </a:lnL>
                    <a:lnR w="28575" cap="flat" cmpd="sng" algn="ctr">
                      <a:solidFill>
                        <a:srgbClr val="A3946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94445213"/>
                  </a:ext>
                </a:extLst>
              </a:tr>
              <a:tr h="370840">
                <a:tc>
                  <a:txBody>
                    <a:bodyPr/>
                    <a:lstStyle/>
                    <a:p>
                      <a:pPr algn="ctr"/>
                      <a:r>
                        <a:rPr lang="en-GB" sz="1600" dirty="0"/>
                        <a:t>4</a:t>
                      </a:r>
                    </a:p>
                  </a:txBody>
                  <a:tcPr>
                    <a:lnL w="28575" cap="flat" cmpd="sng" algn="ctr">
                      <a:solidFill>
                        <a:srgbClr val="A3946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GB" sz="1600" dirty="0"/>
                        <a:t>6</a:t>
                      </a:r>
                    </a:p>
                  </a:txBody>
                  <a:tcPr>
                    <a:lnL w="12700" cmpd="sng">
                      <a:noFill/>
                    </a:lnL>
                    <a:lnR w="28575" cap="flat" cmpd="sng" algn="ctr">
                      <a:solidFill>
                        <a:srgbClr val="A3946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84902529"/>
                  </a:ext>
                </a:extLst>
              </a:tr>
              <a:tr h="370840">
                <a:tc>
                  <a:txBody>
                    <a:bodyPr/>
                    <a:lstStyle/>
                    <a:p>
                      <a:pPr algn="ctr"/>
                      <a:r>
                        <a:rPr lang="en-GB" sz="1600" dirty="0"/>
                        <a:t>5</a:t>
                      </a:r>
                    </a:p>
                  </a:txBody>
                  <a:tcPr>
                    <a:lnL w="28575" cap="flat" cmpd="sng" algn="ctr">
                      <a:solidFill>
                        <a:srgbClr val="A3946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GB" sz="1600" dirty="0"/>
                        <a:t>10</a:t>
                      </a:r>
                    </a:p>
                  </a:txBody>
                  <a:tcPr>
                    <a:lnL w="12700" cmpd="sng">
                      <a:noFill/>
                    </a:lnL>
                    <a:lnR w="28575" cap="flat" cmpd="sng" algn="ctr">
                      <a:solidFill>
                        <a:srgbClr val="A3946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20018309"/>
                  </a:ext>
                </a:extLst>
              </a:tr>
              <a:tr h="370840">
                <a:tc>
                  <a:txBody>
                    <a:bodyPr/>
                    <a:lstStyle/>
                    <a:p>
                      <a:pPr algn="ctr"/>
                      <a:r>
                        <a:rPr lang="en-GB" sz="1600" dirty="0"/>
                        <a:t>6</a:t>
                      </a:r>
                    </a:p>
                  </a:txBody>
                  <a:tcPr>
                    <a:lnL w="28575" cap="flat" cmpd="sng" algn="ctr">
                      <a:solidFill>
                        <a:srgbClr val="A3946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GB" sz="1600" dirty="0"/>
                        <a:t>15</a:t>
                      </a:r>
                    </a:p>
                  </a:txBody>
                  <a:tcPr>
                    <a:lnL w="12700" cmpd="sng">
                      <a:noFill/>
                    </a:lnL>
                    <a:lnR w="28575" cap="flat" cmpd="sng" algn="ctr">
                      <a:solidFill>
                        <a:srgbClr val="A3946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99024796"/>
                  </a:ext>
                </a:extLst>
              </a:tr>
              <a:tr h="370840">
                <a:tc>
                  <a:txBody>
                    <a:bodyPr/>
                    <a:lstStyle/>
                    <a:p>
                      <a:pPr algn="ctr"/>
                      <a:r>
                        <a:rPr lang="en-GB" sz="1600" dirty="0"/>
                        <a:t>7</a:t>
                      </a:r>
                    </a:p>
                  </a:txBody>
                  <a:tcPr>
                    <a:lnL w="28575" cap="flat" cmpd="sng" algn="ctr">
                      <a:solidFill>
                        <a:srgbClr val="A3946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GB" sz="1600" dirty="0"/>
                        <a:t>21</a:t>
                      </a:r>
                    </a:p>
                  </a:txBody>
                  <a:tcPr>
                    <a:lnL w="12700" cmpd="sng">
                      <a:noFill/>
                    </a:lnL>
                    <a:lnR w="28575" cap="flat" cmpd="sng" algn="ctr">
                      <a:solidFill>
                        <a:srgbClr val="A3946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86348177"/>
                  </a:ext>
                </a:extLst>
              </a:tr>
              <a:tr h="370840">
                <a:tc>
                  <a:txBody>
                    <a:bodyPr/>
                    <a:lstStyle/>
                    <a:p>
                      <a:pPr algn="ctr"/>
                      <a:r>
                        <a:rPr lang="en-GB" sz="1600" dirty="0"/>
                        <a:t>8</a:t>
                      </a:r>
                    </a:p>
                  </a:txBody>
                  <a:tcPr>
                    <a:lnL w="28575" cap="flat" cmpd="sng" algn="ctr">
                      <a:solidFill>
                        <a:srgbClr val="A3946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GB" sz="1600" dirty="0"/>
                        <a:t>28</a:t>
                      </a:r>
                    </a:p>
                  </a:txBody>
                  <a:tcPr>
                    <a:lnL w="12700" cmpd="sng">
                      <a:noFill/>
                    </a:lnL>
                    <a:lnR w="28575" cap="flat" cmpd="sng" algn="ctr">
                      <a:solidFill>
                        <a:srgbClr val="A3946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7061923"/>
                  </a:ext>
                </a:extLst>
              </a:tr>
              <a:tr h="370840">
                <a:tc>
                  <a:txBody>
                    <a:bodyPr/>
                    <a:lstStyle/>
                    <a:p>
                      <a:pPr algn="ctr"/>
                      <a:r>
                        <a:rPr lang="en-GB" sz="1600" dirty="0"/>
                        <a:t>9</a:t>
                      </a:r>
                    </a:p>
                  </a:txBody>
                  <a:tcPr>
                    <a:lnL w="28575" cap="flat" cmpd="sng" algn="ctr">
                      <a:solidFill>
                        <a:srgbClr val="A3946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GB" sz="1600" dirty="0"/>
                        <a:t>36</a:t>
                      </a:r>
                    </a:p>
                  </a:txBody>
                  <a:tcPr>
                    <a:lnL w="12700" cmpd="sng">
                      <a:noFill/>
                    </a:lnL>
                    <a:lnR w="28575" cap="flat" cmpd="sng" algn="ctr">
                      <a:solidFill>
                        <a:srgbClr val="A3946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55849753"/>
                  </a:ext>
                </a:extLst>
              </a:tr>
              <a:tr h="370840">
                <a:tc>
                  <a:txBody>
                    <a:bodyPr/>
                    <a:lstStyle/>
                    <a:p>
                      <a:pPr algn="ctr"/>
                      <a:r>
                        <a:rPr lang="en-GB" sz="1600" dirty="0"/>
                        <a:t>10</a:t>
                      </a:r>
                    </a:p>
                  </a:txBody>
                  <a:tcPr>
                    <a:lnL w="28575" cap="flat" cmpd="sng" algn="ctr">
                      <a:solidFill>
                        <a:srgbClr val="A39461"/>
                      </a:solidFill>
                      <a:prstDash val="solid"/>
                      <a:round/>
                      <a:headEnd type="none" w="med" len="med"/>
                      <a:tailEnd type="none" w="med" len="med"/>
                    </a:lnL>
                    <a:lnR w="12700" cmpd="sng">
                      <a:noFill/>
                    </a:lnR>
                    <a:lnT w="12700" cmpd="sng">
                      <a:noFill/>
                    </a:lnT>
                    <a:lnB w="28575" cap="flat" cmpd="sng" algn="ctr">
                      <a:solidFill>
                        <a:srgbClr val="A3946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600" dirty="0"/>
                        <a:t>45</a:t>
                      </a:r>
                    </a:p>
                  </a:txBody>
                  <a:tcPr>
                    <a:lnL w="12700" cmpd="sng">
                      <a:noFill/>
                    </a:lnL>
                    <a:lnR w="28575" cap="flat" cmpd="sng" algn="ctr">
                      <a:solidFill>
                        <a:srgbClr val="A39461"/>
                      </a:solidFill>
                      <a:prstDash val="solid"/>
                      <a:round/>
                      <a:headEnd type="none" w="med" len="med"/>
                      <a:tailEnd type="none" w="med" len="med"/>
                    </a:lnR>
                    <a:lnT w="12700" cmpd="sng">
                      <a:noFill/>
                    </a:lnT>
                    <a:lnB w="28575" cap="flat" cmpd="sng" algn="ctr">
                      <a:solidFill>
                        <a:srgbClr val="A3946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72752353"/>
                  </a:ext>
                </a:extLst>
              </a:tr>
            </a:tbl>
          </a:graphicData>
        </a:graphic>
      </p:graphicFrame>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0B0E0EE7-8C17-20DC-515D-EB961790A09F}"/>
                  </a:ext>
                </a:extLst>
              </p:cNvPr>
              <p:cNvSpPr/>
              <p:nvPr/>
            </p:nvSpPr>
            <p:spPr>
              <a:xfrm>
                <a:off x="295422" y="4975361"/>
                <a:ext cx="4083658" cy="977763"/>
              </a:xfrm>
              <a:prstGeom prst="rect">
                <a:avLst/>
              </a:prstGeom>
              <a:solidFill>
                <a:srgbClr val="E0FAFA"/>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200" dirty="0">
                    <a:solidFill>
                      <a:schemeClr val="tx1"/>
                    </a:solidFill>
                  </a:rPr>
                  <a:t>Number of binary comparisons is </a:t>
                </a:r>
                <a14:m>
                  <m:oMath xmlns:m="http://schemas.openxmlformats.org/officeDocument/2006/math">
                    <m:f>
                      <m:fPr>
                        <m:ctrlPr>
                          <a:rPr lang="en-GB" sz="1200" i="1" smtClean="0">
                            <a:solidFill>
                              <a:schemeClr val="tx1"/>
                            </a:solidFill>
                            <a:latin typeface="Cambria Math" panose="02040503050406030204" pitchFamily="18" charset="0"/>
                          </a:rPr>
                        </m:ctrlPr>
                      </m:fPr>
                      <m:num>
                        <m:r>
                          <a:rPr lang="en-GB" sz="1200" b="0" i="1" smtClean="0">
                            <a:solidFill>
                              <a:schemeClr val="tx1"/>
                            </a:solidFill>
                            <a:latin typeface="Cambria Math" panose="02040503050406030204" pitchFamily="18" charset="0"/>
                          </a:rPr>
                          <m:t>𝑛</m:t>
                        </m:r>
                        <m:d>
                          <m:dPr>
                            <m:ctrlPr>
                              <a:rPr lang="en-GB" sz="1200" b="0" i="1" smtClean="0">
                                <a:solidFill>
                                  <a:schemeClr val="tx1"/>
                                </a:solidFill>
                                <a:latin typeface="Cambria Math" panose="02040503050406030204" pitchFamily="18" charset="0"/>
                              </a:rPr>
                            </m:ctrlPr>
                          </m:dPr>
                          <m:e>
                            <m:r>
                              <a:rPr lang="en-GB" sz="1200" b="0" i="1" smtClean="0">
                                <a:solidFill>
                                  <a:schemeClr val="tx1"/>
                                </a:solidFill>
                                <a:latin typeface="Cambria Math" panose="02040503050406030204" pitchFamily="18" charset="0"/>
                              </a:rPr>
                              <m:t>𝑛</m:t>
                            </m:r>
                            <m:r>
                              <a:rPr lang="en-GB" sz="1200" b="0" i="1" smtClean="0">
                                <a:solidFill>
                                  <a:schemeClr val="tx1"/>
                                </a:solidFill>
                                <a:latin typeface="Cambria Math" panose="02040503050406030204" pitchFamily="18" charset="0"/>
                              </a:rPr>
                              <m:t>−1</m:t>
                            </m:r>
                          </m:e>
                        </m:d>
                      </m:num>
                      <m:den>
                        <m:r>
                          <a:rPr lang="en-GB" sz="1200" b="0" i="1" smtClean="0">
                            <a:solidFill>
                              <a:schemeClr val="tx1"/>
                            </a:solidFill>
                            <a:latin typeface="Cambria Math" panose="02040503050406030204" pitchFamily="18" charset="0"/>
                          </a:rPr>
                          <m:t>2</m:t>
                        </m:r>
                      </m:den>
                    </m:f>
                  </m:oMath>
                </a14:m>
                <a:endParaRPr lang="en-GB" sz="1200" dirty="0">
                  <a:solidFill>
                    <a:schemeClr val="tx1"/>
                  </a:solidFill>
                </a:endParaRPr>
              </a:p>
              <a:p>
                <a:pPr algn="ctr"/>
                <a:endParaRPr lang="en-GB" sz="1200" dirty="0">
                  <a:solidFill>
                    <a:schemeClr val="tx1"/>
                  </a:solidFill>
                </a:endParaRPr>
              </a:p>
              <a:p>
                <a:pPr algn="ctr"/>
                <a:r>
                  <a:rPr lang="en-GB" sz="1200" dirty="0">
                    <a:solidFill>
                      <a:schemeClr val="tx1"/>
                    </a:solidFill>
                  </a:rPr>
                  <a:t>Can you see how this could be a problem in terms of generalising from sample to population?</a:t>
                </a:r>
              </a:p>
            </p:txBody>
          </p:sp>
        </mc:Choice>
        <mc:Fallback xmlns="">
          <p:sp>
            <p:nvSpPr>
              <p:cNvPr id="25" name="Rectangle 24">
                <a:extLst>
                  <a:ext uri="{FF2B5EF4-FFF2-40B4-BE49-F238E27FC236}">
                    <a16:creationId xmlns:a16="http://schemas.microsoft.com/office/drawing/2014/main" id="{0B0E0EE7-8C17-20DC-515D-EB961790A09F}"/>
                  </a:ext>
                </a:extLst>
              </p:cNvPr>
              <p:cNvSpPr>
                <a:spLocks noRot="1" noChangeAspect="1" noMove="1" noResize="1" noEditPoints="1" noAdjustHandles="1" noChangeArrowheads="1" noChangeShapeType="1" noTextEdit="1"/>
              </p:cNvSpPr>
              <p:nvPr/>
            </p:nvSpPr>
            <p:spPr>
              <a:xfrm>
                <a:off x="295422" y="4975361"/>
                <a:ext cx="4083658" cy="977763"/>
              </a:xfrm>
              <a:prstGeom prst="rect">
                <a:avLst/>
              </a:prstGeom>
              <a:blipFill>
                <a:blip r:embed="rId3"/>
                <a:stretch>
                  <a:fillRect/>
                </a:stretch>
              </a:blipFill>
              <a:ln w="28575">
                <a:noFill/>
              </a:ln>
            </p:spPr>
            <p:txBody>
              <a:bodyPr/>
              <a:lstStyle/>
              <a:p>
                <a:r>
                  <a:rPr lang="en-GB">
                    <a:noFill/>
                  </a:rPr>
                  <a:t> </a:t>
                </a:r>
              </a:p>
            </p:txBody>
          </p:sp>
        </mc:Fallback>
      </mc:AlternateContent>
    </p:spTree>
    <p:extLst>
      <p:ext uri="{BB962C8B-B14F-4D97-AF65-F5344CB8AC3E}">
        <p14:creationId xmlns:p14="http://schemas.microsoft.com/office/powerpoint/2010/main" val="3642294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1D9CB-2243-EF72-C884-C730F517A984}"/>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B8D02C44-EDFA-B349-DA7A-F3B59F2A7CCB}"/>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79B373A0-A848-AAC9-8354-9C5528385D92}"/>
              </a:ext>
            </a:extLst>
          </p:cNvPr>
          <p:cNvSpPr txBox="1">
            <a:spLocks/>
          </p:cNvSpPr>
          <p:nvPr/>
        </p:nvSpPr>
        <p:spPr>
          <a:xfrm>
            <a:off x="2359843" y="423043"/>
            <a:ext cx="7472314"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Comparing group means with ANOVA</a:t>
            </a:r>
            <a:endParaRPr lang="en-US" dirty="0"/>
          </a:p>
        </p:txBody>
      </p:sp>
      <p:pic>
        <p:nvPicPr>
          <p:cNvPr id="19" name="Picture 18">
            <a:extLst>
              <a:ext uri="{FF2B5EF4-FFF2-40B4-BE49-F238E27FC236}">
                <a16:creationId xmlns:a16="http://schemas.microsoft.com/office/drawing/2014/main" id="{4A3E71C0-ACCE-1206-9C8F-85CCCED88002}"/>
              </a:ext>
            </a:extLst>
          </p:cNvPr>
          <p:cNvPicPr>
            <a:picLocks noChangeAspect="1"/>
          </p:cNvPicPr>
          <p:nvPr/>
        </p:nvPicPr>
        <p:blipFill>
          <a:blip r:embed="rId3"/>
          <a:stretch>
            <a:fillRect/>
          </a:stretch>
        </p:blipFill>
        <p:spPr>
          <a:xfrm>
            <a:off x="1179917" y="1202391"/>
            <a:ext cx="4437129" cy="4567633"/>
          </a:xfrm>
          <a:prstGeom prst="rect">
            <a:avLst/>
          </a:prstGeom>
        </p:spPr>
      </p:pic>
      <p:pic>
        <p:nvPicPr>
          <p:cNvPr id="26" name="Picture 25">
            <a:extLst>
              <a:ext uri="{FF2B5EF4-FFF2-40B4-BE49-F238E27FC236}">
                <a16:creationId xmlns:a16="http://schemas.microsoft.com/office/drawing/2014/main" id="{0937BAC3-DD75-B6DF-ECF1-0FA451383E6F}"/>
              </a:ext>
            </a:extLst>
          </p:cNvPr>
          <p:cNvPicPr>
            <a:picLocks noChangeAspect="1"/>
          </p:cNvPicPr>
          <p:nvPr/>
        </p:nvPicPr>
        <p:blipFill>
          <a:blip r:embed="rId4"/>
          <a:stretch>
            <a:fillRect/>
          </a:stretch>
        </p:blipFill>
        <p:spPr>
          <a:xfrm>
            <a:off x="6373405" y="916101"/>
            <a:ext cx="4638675" cy="3011990"/>
          </a:xfrm>
          <a:prstGeom prst="rect">
            <a:avLst/>
          </a:prstGeom>
        </p:spPr>
      </p:pic>
      <p:pic>
        <p:nvPicPr>
          <p:cNvPr id="28" name="Picture 27">
            <a:extLst>
              <a:ext uri="{FF2B5EF4-FFF2-40B4-BE49-F238E27FC236}">
                <a16:creationId xmlns:a16="http://schemas.microsoft.com/office/drawing/2014/main" id="{FB9497E0-B79A-0348-05DD-FEC2B92579C5}"/>
              </a:ext>
            </a:extLst>
          </p:cNvPr>
          <p:cNvPicPr>
            <a:picLocks noChangeAspect="1"/>
          </p:cNvPicPr>
          <p:nvPr/>
        </p:nvPicPr>
        <p:blipFill>
          <a:blip r:embed="rId5"/>
          <a:stretch>
            <a:fillRect/>
          </a:stretch>
        </p:blipFill>
        <p:spPr>
          <a:xfrm>
            <a:off x="6373405" y="4073035"/>
            <a:ext cx="4638678" cy="1857570"/>
          </a:xfrm>
          <a:prstGeom prst="rect">
            <a:avLst/>
          </a:prstGeom>
        </p:spPr>
      </p:pic>
    </p:spTree>
    <p:extLst>
      <p:ext uri="{BB962C8B-B14F-4D97-AF65-F5344CB8AC3E}">
        <p14:creationId xmlns:p14="http://schemas.microsoft.com/office/powerpoint/2010/main" val="8254802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9371C-69A3-0EE9-AB40-299E9C1D5760}"/>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575BC890-17DB-8DE8-6F4B-C3646FD3DF9A}"/>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56ACF01A-E3DD-F901-0108-4974534D7B3D}"/>
              </a:ext>
            </a:extLst>
          </p:cNvPr>
          <p:cNvSpPr txBox="1">
            <a:spLocks/>
          </p:cNvSpPr>
          <p:nvPr/>
        </p:nvSpPr>
        <p:spPr>
          <a:xfrm>
            <a:off x="2359843" y="423043"/>
            <a:ext cx="7472314"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Comparing group means with ANOVA</a:t>
            </a:r>
            <a:endParaRPr lang="en-US" dirty="0"/>
          </a:p>
        </p:txBody>
      </p:sp>
      <p:graphicFrame>
        <p:nvGraphicFramePr>
          <p:cNvPr id="23" name="Table 22">
            <a:extLst>
              <a:ext uri="{FF2B5EF4-FFF2-40B4-BE49-F238E27FC236}">
                <a16:creationId xmlns:a16="http://schemas.microsoft.com/office/drawing/2014/main" id="{2B4F1151-D1B9-5ADA-EFA7-E3522C4FD3FA}"/>
              </a:ext>
            </a:extLst>
          </p:cNvPr>
          <p:cNvGraphicFramePr>
            <a:graphicFrameLocks noGrp="1"/>
          </p:cNvGraphicFramePr>
          <p:nvPr>
            <p:extLst>
              <p:ext uri="{D42A27DB-BD31-4B8C-83A1-F6EECF244321}">
                <p14:modId xmlns:p14="http://schemas.microsoft.com/office/powerpoint/2010/main" val="4179198680"/>
              </p:ext>
            </p:extLst>
          </p:nvPr>
        </p:nvGraphicFramePr>
        <p:xfrm>
          <a:off x="295422" y="1574800"/>
          <a:ext cx="4083658" cy="3708400"/>
        </p:xfrm>
        <a:graphic>
          <a:graphicData uri="http://schemas.openxmlformats.org/drawingml/2006/table">
            <a:tbl>
              <a:tblPr firstRow="1" bandRow="1">
                <a:tableStyleId>{5C22544A-7EE6-4342-B048-85BDC9FD1C3A}</a:tableStyleId>
              </a:tblPr>
              <a:tblGrid>
                <a:gridCol w="1390648">
                  <a:extLst>
                    <a:ext uri="{9D8B030D-6E8A-4147-A177-3AD203B41FA5}">
                      <a16:colId xmlns:a16="http://schemas.microsoft.com/office/drawing/2014/main" val="546064792"/>
                    </a:ext>
                  </a:extLst>
                </a:gridCol>
                <a:gridCol w="2693010">
                  <a:extLst>
                    <a:ext uri="{9D8B030D-6E8A-4147-A177-3AD203B41FA5}">
                      <a16:colId xmlns:a16="http://schemas.microsoft.com/office/drawing/2014/main" val="2862434142"/>
                    </a:ext>
                  </a:extLst>
                </a:gridCol>
              </a:tblGrid>
              <a:tr h="370840">
                <a:tc>
                  <a:txBody>
                    <a:bodyPr/>
                    <a:lstStyle/>
                    <a:p>
                      <a:pPr algn="ctr"/>
                      <a:r>
                        <a:rPr lang="en-GB" sz="1600" dirty="0"/>
                        <a:t>No. of groups</a:t>
                      </a:r>
                    </a:p>
                  </a:txBody>
                  <a:tcPr>
                    <a:lnL w="28575" cap="flat" cmpd="sng" algn="ctr">
                      <a:solidFill>
                        <a:srgbClr val="A39461"/>
                      </a:solidFill>
                      <a:prstDash val="solid"/>
                      <a:round/>
                      <a:headEnd type="none" w="med" len="med"/>
                      <a:tailEnd type="none" w="med" len="med"/>
                    </a:lnL>
                    <a:lnR w="12700" cmpd="sng">
                      <a:noFill/>
                    </a:lnR>
                    <a:lnT w="28575" cap="flat" cmpd="sng" algn="ctr">
                      <a:solidFill>
                        <a:srgbClr val="A3946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39461"/>
                    </a:solidFill>
                  </a:tcPr>
                </a:tc>
                <a:tc>
                  <a:txBody>
                    <a:bodyPr/>
                    <a:lstStyle/>
                    <a:p>
                      <a:pPr algn="ctr"/>
                      <a:r>
                        <a:rPr lang="en-GB" sz="1600" dirty="0"/>
                        <a:t>No. of binary comparisons</a:t>
                      </a:r>
                    </a:p>
                  </a:txBody>
                  <a:tcPr>
                    <a:lnL w="12700" cmpd="sng">
                      <a:noFill/>
                    </a:lnL>
                    <a:lnR w="28575" cap="flat" cmpd="sng" algn="ctr">
                      <a:solidFill>
                        <a:srgbClr val="A39461"/>
                      </a:solidFill>
                      <a:prstDash val="solid"/>
                      <a:round/>
                      <a:headEnd type="none" w="med" len="med"/>
                      <a:tailEnd type="none" w="med" len="med"/>
                    </a:lnR>
                    <a:lnT w="28575" cap="flat" cmpd="sng" algn="ctr">
                      <a:solidFill>
                        <a:srgbClr val="A3946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A39461"/>
                    </a:solidFill>
                  </a:tcPr>
                </a:tc>
                <a:extLst>
                  <a:ext uri="{0D108BD9-81ED-4DB2-BD59-A6C34878D82A}">
                    <a16:rowId xmlns:a16="http://schemas.microsoft.com/office/drawing/2014/main" val="2660738922"/>
                  </a:ext>
                </a:extLst>
              </a:tr>
              <a:tr h="370840">
                <a:tc>
                  <a:txBody>
                    <a:bodyPr/>
                    <a:lstStyle/>
                    <a:p>
                      <a:pPr algn="ctr"/>
                      <a:r>
                        <a:rPr lang="en-GB" sz="1600" dirty="0"/>
                        <a:t>2</a:t>
                      </a:r>
                    </a:p>
                  </a:txBody>
                  <a:tcPr>
                    <a:lnL w="28575" cap="flat" cmpd="sng" algn="ctr">
                      <a:solidFill>
                        <a:srgbClr val="A3946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GB" sz="1600" dirty="0"/>
                        <a:t>1</a:t>
                      </a:r>
                    </a:p>
                  </a:txBody>
                  <a:tcPr>
                    <a:lnL w="12700" cmpd="sng">
                      <a:noFill/>
                    </a:lnL>
                    <a:lnR w="28575" cap="flat" cmpd="sng" algn="ctr">
                      <a:solidFill>
                        <a:srgbClr val="A3946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03798825"/>
                  </a:ext>
                </a:extLst>
              </a:tr>
              <a:tr h="370840">
                <a:tc>
                  <a:txBody>
                    <a:bodyPr/>
                    <a:lstStyle/>
                    <a:p>
                      <a:pPr algn="ctr"/>
                      <a:r>
                        <a:rPr lang="en-GB" sz="1600" dirty="0"/>
                        <a:t>3</a:t>
                      </a:r>
                    </a:p>
                  </a:txBody>
                  <a:tcPr>
                    <a:lnL w="28575" cap="flat" cmpd="sng" algn="ctr">
                      <a:solidFill>
                        <a:srgbClr val="A3946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GB" sz="1600" dirty="0"/>
                        <a:t>3</a:t>
                      </a:r>
                    </a:p>
                  </a:txBody>
                  <a:tcPr>
                    <a:lnL w="12700" cmpd="sng">
                      <a:noFill/>
                    </a:lnL>
                    <a:lnR w="28575" cap="flat" cmpd="sng" algn="ctr">
                      <a:solidFill>
                        <a:srgbClr val="A3946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94445213"/>
                  </a:ext>
                </a:extLst>
              </a:tr>
              <a:tr h="370840">
                <a:tc>
                  <a:txBody>
                    <a:bodyPr/>
                    <a:lstStyle/>
                    <a:p>
                      <a:pPr algn="ctr"/>
                      <a:r>
                        <a:rPr lang="en-GB" sz="1600" dirty="0"/>
                        <a:t>4</a:t>
                      </a:r>
                    </a:p>
                  </a:txBody>
                  <a:tcPr>
                    <a:lnL w="28575" cap="flat" cmpd="sng" algn="ctr">
                      <a:solidFill>
                        <a:srgbClr val="A3946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GB" sz="1600" dirty="0"/>
                        <a:t>6</a:t>
                      </a:r>
                    </a:p>
                  </a:txBody>
                  <a:tcPr>
                    <a:lnL w="12700" cmpd="sng">
                      <a:noFill/>
                    </a:lnL>
                    <a:lnR w="28575" cap="flat" cmpd="sng" algn="ctr">
                      <a:solidFill>
                        <a:srgbClr val="A3946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84902529"/>
                  </a:ext>
                </a:extLst>
              </a:tr>
              <a:tr h="370840">
                <a:tc>
                  <a:txBody>
                    <a:bodyPr/>
                    <a:lstStyle/>
                    <a:p>
                      <a:pPr algn="ctr"/>
                      <a:r>
                        <a:rPr lang="en-GB" sz="1600" dirty="0"/>
                        <a:t>5</a:t>
                      </a:r>
                    </a:p>
                  </a:txBody>
                  <a:tcPr>
                    <a:lnL w="28575" cap="flat" cmpd="sng" algn="ctr">
                      <a:solidFill>
                        <a:srgbClr val="A3946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GB" sz="1600" dirty="0"/>
                        <a:t>10</a:t>
                      </a:r>
                    </a:p>
                  </a:txBody>
                  <a:tcPr>
                    <a:lnL w="12700" cmpd="sng">
                      <a:noFill/>
                    </a:lnL>
                    <a:lnR w="28575" cap="flat" cmpd="sng" algn="ctr">
                      <a:solidFill>
                        <a:srgbClr val="A3946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20018309"/>
                  </a:ext>
                </a:extLst>
              </a:tr>
              <a:tr h="370840">
                <a:tc>
                  <a:txBody>
                    <a:bodyPr/>
                    <a:lstStyle/>
                    <a:p>
                      <a:pPr algn="ctr"/>
                      <a:r>
                        <a:rPr lang="en-GB" sz="1600" dirty="0"/>
                        <a:t>6</a:t>
                      </a:r>
                    </a:p>
                  </a:txBody>
                  <a:tcPr>
                    <a:lnL w="28575" cap="flat" cmpd="sng" algn="ctr">
                      <a:solidFill>
                        <a:srgbClr val="A3946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GB" sz="1600" dirty="0"/>
                        <a:t>15</a:t>
                      </a:r>
                    </a:p>
                  </a:txBody>
                  <a:tcPr>
                    <a:lnL w="12700" cmpd="sng">
                      <a:noFill/>
                    </a:lnL>
                    <a:lnR w="28575" cap="flat" cmpd="sng" algn="ctr">
                      <a:solidFill>
                        <a:srgbClr val="A3946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99024796"/>
                  </a:ext>
                </a:extLst>
              </a:tr>
              <a:tr h="370840">
                <a:tc>
                  <a:txBody>
                    <a:bodyPr/>
                    <a:lstStyle/>
                    <a:p>
                      <a:pPr algn="ctr"/>
                      <a:r>
                        <a:rPr lang="en-GB" sz="1600" dirty="0"/>
                        <a:t>7</a:t>
                      </a:r>
                    </a:p>
                  </a:txBody>
                  <a:tcPr>
                    <a:lnL w="28575" cap="flat" cmpd="sng" algn="ctr">
                      <a:solidFill>
                        <a:srgbClr val="A3946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GB" sz="1600" dirty="0"/>
                        <a:t>21</a:t>
                      </a:r>
                    </a:p>
                  </a:txBody>
                  <a:tcPr>
                    <a:lnL w="12700" cmpd="sng">
                      <a:noFill/>
                    </a:lnL>
                    <a:lnR w="28575" cap="flat" cmpd="sng" algn="ctr">
                      <a:solidFill>
                        <a:srgbClr val="A3946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86348177"/>
                  </a:ext>
                </a:extLst>
              </a:tr>
              <a:tr h="370840">
                <a:tc>
                  <a:txBody>
                    <a:bodyPr/>
                    <a:lstStyle/>
                    <a:p>
                      <a:pPr algn="ctr"/>
                      <a:r>
                        <a:rPr lang="en-GB" sz="1600" dirty="0"/>
                        <a:t>8</a:t>
                      </a:r>
                    </a:p>
                  </a:txBody>
                  <a:tcPr>
                    <a:lnL w="28575" cap="flat" cmpd="sng" algn="ctr">
                      <a:solidFill>
                        <a:srgbClr val="A3946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GB" sz="1600" dirty="0"/>
                        <a:t>28</a:t>
                      </a:r>
                    </a:p>
                  </a:txBody>
                  <a:tcPr>
                    <a:lnL w="12700" cmpd="sng">
                      <a:noFill/>
                    </a:lnL>
                    <a:lnR w="28575" cap="flat" cmpd="sng" algn="ctr">
                      <a:solidFill>
                        <a:srgbClr val="A3946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7061923"/>
                  </a:ext>
                </a:extLst>
              </a:tr>
              <a:tr h="370840">
                <a:tc>
                  <a:txBody>
                    <a:bodyPr/>
                    <a:lstStyle/>
                    <a:p>
                      <a:pPr algn="ctr"/>
                      <a:r>
                        <a:rPr lang="en-GB" sz="1600" dirty="0"/>
                        <a:t>9</a:t>
                      </a:r>
                    </a:p>
                  </a:txBody>
                  <a:tcPr>
                    <a:lnL w="28575" cap="flat" cmpd="sng" algn="ctr">
                      <a:solidFill>
                        <a:srgbClr val="A3946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GB" sz="1600" dirty="0"/>
                        <a:t>36</a:t>
                      </a:r>
                    </a:p>
                  </a:txBody>
                  <a:tcPr>
                    <a:lnL w="12700" cmpd="sng">
                      <a:noFill/>
                    </a:lnL>
                    <a:lnR w="28575" cap="flat" cmpd="sng" algn="ctr">
                      <a:solidFill>
                        <a:srgbClr val="A3946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55849753"/>
                  </a:ext>
                </a:extLst>
              </a:tr>
              <a:tr h="370840">
                <a:tc>
                  <a:txBody>
                    <a:bodyPr/>
                    <a:lstStyle/>
                    <a:p>
                      <a:pPr algn="ctr"/>
                      <a:r>
                        <a:rPr lang="en-GB" sz="1600" dirty="0"/>
                        <a:t>10</a:t>
                      </a:r>
                    </a:p>
                  </a:txBody>
                  <a:tcPr>
                    <a:lnL w="28575" cap="flat" cmpd="sng" algn="ctr">
                      <a:solidFill>
                        <a:srgbClr val="A39461"/>
                      </a:solidFill>
                      <a:prstDash val="solid"/>
                      <a:round/>
                      <a:headEnd type="none" w="med" len="med"/>
                      <a:tailEnd type="none" w="med" len="med"/>
                    </a:lnL>
                    <a:lnR w="12700" cmpd="sng">
                      <a:noFill/>
                    </a:lnR>
                    <a:lnT w="12700" cmpd="sng">
                      <a:noFill/>
                    </a:lnT>
                    <a:lnB w="28575" cap="flat" cmpd="sng" algn="ctr">
                      <a:solidFill>
                        <a:srgbClr val="A3946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600" dirty="0"/>
                        <a:t>45</a:t>
                      </a:r>
                    </a:p>
                  </a:txBody>
                  <a:tcPr>
                    <a:lnL w="12700" cmpd="sng">
                      <a:noFill/>
                    </a:lnL>
                    <a:lnR w="28575" cap="flat" cmpd="sng" algn="ctr">
                      <a:solidFill>
                        <a:srgbClr val="A39461"/>
                      </a:solidFill>
                      <a:prstDash val="solid"/>
                      <a:round/>
                      <a:headEnd type="none" w="med" len="med"/>
                      <a:tailEnd type="none" w="med" len="med"/>
                    </a:lnR>
                    <a:lnT w="12700" cmpd="sng">
                      <a:noFill/>
                    </a:lnT>
                    <a:lnB w="28575" cap="flat" cmpd="sng" algn="ctr">
                      <a:solidFill>
                        <a:srgbClr val="A3946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72752353"/>
                  </a:ext>
                </a:extLst>
              </a:tr>
            </a:tbl>
          </a:graphicData>
        </a:graphic>
      </p:graphicFrame>
      <p:sp>
        <p:nvSpPr>
          <p:cNvPr id="15" name="Callout: Line with Accent Bar 14">
            <a:extLst>
              <a:ext uri="{FF2B5EF4-FFF2-40B4-BE49-F238E27FC236}">
                <a16:creationId xmlns:a16="http://schemas.microsoft.com/office/drawing/2014/main" id="{D301DD85-6C5B-C2BC-C18F-7B5DF05F3868}"/>
              </a:ext>
            </a:extLst>
          </p:cNvPr>
          <p:cNvSpPr/>
          <p:nvPr/>
        </p:nvSpPr>
        <p:spPr>
          <a:xfrm>
            <a:off x="5981700" y="1574800"/>
            <a:ext cx="5405652" cy="999241"/>
          </a:xfrm>
          <a:prstGeom prst="accentCallout1">
            <a:avLst>
              <a:gd name="adj1" fmla="val 13984"/>
              <a:gd name="adj2" fmla="val -2166"/>
              <a:gd name="adj3" fmla="val 163659"/>
              <a:gd name="adj4" fmla="val -49173"/>
            </a:avLst>
          </a:prstGeom>
          <a:solidFill>
            <a:srgbClr val="E0FAFA"/>
          </a:solidFill>
          <a:ln w="28575">
            <a:solidFill>
              <a:srgbClr val="4577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If we perform multiple individual t-tests, and each test has a Type I (false positive) error rate of α (e.g., 5%; i.e., using p &lt; 0.05), the probability of obtaining at least one false positive across the set of comparisons increases as the number of tests increases. This cumulative probability is known as the family-wise error rate.</a:t>
            </a:r>
            <a:endParaRPr lang="en-GB" sz="1200" dirty="0">
              <a:solidFill>
                <a:schemeClr val="tx1"/>
              </a:solidFill>
            </a:endParaRP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FAF59588-2EB7-EEBC-DE25-C923E8457860}"/>
                  </a:ext>
                </a:extLst>
              </p:cNvPr>
              <p:cNvSpPr/>
              <p:nvPr/>
            </p:nvSpPr>
            <p:spPr>
              <a:xfrm>
                <a:off x="5981700" y="2771775"/>
                <a:ext cx="5405652" cy="2511425"/>
              </a:xfrm>
              <a:prstGeom prst="rect">
                <a:avLst/>
              </a:prstGeom>
              <a:solidFill>
                <a:schemeClr val="accent6">
                  <a:lumMod val="20000"/>
                  <a:lumOff val="8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The probability of at least one false positive is:</a:t>
                </a:r>
              </a:p>
              <a:p>
                <a:endParaRPr lang="en-GB" sz="1200" dirty="0">
                  <a:solidFill>
                    <a:schemeClr val="tx1"/>
                  </a:solidFill>
                </a:endParaRPr>
              </a:p>
              <a:p>
                <a:pPr/>
                <a14:m>
                  <m:oMathPara xmlns:m="http://schemas.openxmlformats.org/officeDocument/2006/math">
                    <m:oMathParaPr>
                      <m:jc m:val="centerGroup"/>
                    </m:oMathParaPr>
                    <m:oMath xmlns:m="http://schemas.openxmlformats.org/officeDocument/2006/math">
                      <m:sSup>
                        <m:sSupPr>
                          <m:ctrlPr>
                            <a:rPr lang="en-GB" sz="1200" b="0" i="1" smtClean="0">
                              <a:solidFill>
                                <a:schemeClr val="tx1"/>
                              </a:solidFill>
                              <a:latin typeface="Cambria Math" panose="02040503050406030204" pitchFamily="18" charset="0"/>
                              <a:ea typeface="Cambria Math" panose="02040503050406030204" pitchFamily="18" charset="0"/>
                            </a:rPr>
                          </m:ctrlPr>
                        </m:sSupPr>
                        <m:e>
                          <m:r>
                            <a:rPr lang="en-GB" sz="1200" i="1">
                              <a:solidFill>
                                <a:schemeClr val="tx1"/>
                              </a:solidFill>
                              <a:latin typeface="Cambria Math" panose="02040503050406030204" pitchFamily="18" charset="0"/>
                            </a:rPr>
                            <m:t>1−(1−</m:t>
                          </m:r>
                          <m:r>
                            <a:rPr lang="en-GB" sz="1200" i="1">
                              <a:solidFill>
                                <a:schemeClr val="tx1"/>
                              </a:solidFill>
                              <a:latin typeface="Cambria Math" panose="02040503050406030204" pitchFamily="18" charset="0"/>
                              <a:ea typeface="Cambria Math" panose="02040503050406030204" pitchFamily="18" charset="0"/>
                            </a:rPr>
                            <m:t>𝛼</m:t>
                          </m:r>
                          <m:r>
                            <a:rPr lang="en-GB" sz="1200" i="1">
                              <a:solidFill>
                                <a:schemeClr val="tx1"/>
                              </a:solidFill>
                              <a:latin typeface="Cambria Math" panose="02040503050406030204" pitchFamily="18" charset="0"/>
                              <a:ea typeface="Cambria Math" panose="02040503050406030204" pitchFamily="18" charset="0"/>
                            </a:rPr>
                            <m:t>)</m:t>
                          </m:r>
                        </m:e>
                        <m:sup>
                          <m:r>
                            <a:rPr lang="en-GB" sz="1200" b="0" i="1" smtClean="0">
                              <a:solidFill>
                                <a:schemeClr val="tx1"/>
                              </a:solidFill>
                              <a:latin typeface="Cambria Math" panose="02040503050406030204" pitchFamily="18" charset="0"/>
                              <a:ea typeface="Cambria Math" panose="02040503050406030204" pitchFamily="18" charset="0"/>
                            </a:rPr>
                            <m:t>𝑚</m:t>
                          </m:r>
                        </m:sup>
                      </m:sSup>
                    </m:oMath>
                  </m:oMathPara>
                </a14:m>
                <a:endParaRPr lang="en-GB" sz="1200" b="0" dirty="0">
                  <a:solidFill>
                    <a:schemeClr val="tx1"/>
                  </a:solidFill>
                  <a:ea typeface="Cambria Math" panose="02040503050406030204" pitchFamily="18" charset="0"/>
                </a:endParaRPr>
              </a:p>
              <a:p>
                <a:endParaRPr lang="en-GB" sz="1200" dirty="0">
                  <a:solidFill>
                    <a:schemeClr val="tx1"/>
                  </a:solidFill>
                </a:endParaRPr>
              </a:p>
              <a:p>
                <a:r>
                  <a:rPr lang="en-GB" sz="1200" dirty="0">
                    <a:solidFill>
                      <a:schemeClr val="tx1"/>
                    </a:solidFill>
                  </a:rPr>
                  <a:t>Where </a:t>
                </a:r>
                <a14:m>
                  <m:oMath xmlns:m="http://schemas.openxmlformats.org/officeDocument/2006/math">
                    <m:r>
                      <a:rPr lang="en-GB" sz="1200" i="1">
                        <a:solidFill>
                          <a:schemeClr val="tx1"/>
                        </a:solidFill>
                        <a:latin typeface="Cambria Math" panose="02040503050406030204" pitchFamily="18" charset="0"/>
                        <a:ea typeface="Cambria Math" panose="02040503050406030204" pitchFamily="18" charset="0"/>
                      </a:rPr>
                      <m:t>𝛼</m:t>
                    </m:r>
                  </m:oMath>
                </a14:m>
                <a:r>
                  <a:rPr lang="en-GB" sz="1200" dirty="0">
                    <a:solidFill>
                      <a:schemeClr val="tx1"/>
                    </a:solidFill>
                  </a:rPr>
                  <a:t> is the alpha level (e.g., 0.05), and </a:t>
                </a:r>
                <a14:m>
                  <m:oMath xmlns:m="http://schemas.openxmlformats.org/officeDocument/2006/math">
                    <m:r>
                      <a:rPr lang="en-GB" sz="1200" i="1">
                        <a:solidFill>
                          <a:schemeClr val="tx1"/>
                        </a:solidFill>
                        <a:latin typeface="Cambria Math" panose="02040503050406030204" pitchFamily="18" charset="0"/>
                        <a:ea typeface="Cambria Math" panose="02040503050406030204" pitchFamily="18" charset="0"/>
                      </a:rPr>
                      <m:t>𝑚</m:t>
                    </m:r>
                  </m:oMath>
                </a14:m>
                <a:r>
                  <a:rPr lang="en-GB" sz="1200" dirty="0">
                    <a:solidFill>
                      <a:schemeClr val="tx1"/>
                    </a:solidFill>
                  </a:rPr>
                  <a:t> is the number of comparisons.</a:t>
                </a:r>
              </a:p>
              <a:p>
                <a:endParaRPr lang="en-GB" sz="1200" dirty="0">
                  <a:solidFill>
                    <a:schemeClr val="tx1"/>
                  </a:solidFill>
                </a:endParaRPr>
              </a:p>
              <a:p>
                <a:r>
                  <a:rPr lang="en-GB" sz="1200" dirty="0">
                    <a:solidFill>
                      <a:schemeClr val="tx1"/>
                    </a:solidFill>
                  </a:rPr>
                  <a:t>We want to keep the false positive risk equal to alpha, but suppose we have 5 groups, that is 10 comparisons:</a:t>
                </a:r>
              </a:p>
              <a:p>
                <a:endParaRPr lang="en-GB" sz="1200" dirty="0">
                  <a:solidFill>
                    <a:schemeClr val="tx1"/>
                  </a:solidFill>
                </a:endParaRPr>
              </a:p>
              <a:p>
                <a:pPr/>
                <a14:m>
                  <m:oMathPara xmlns:m="http://schemas.openxmlformats.org/officeDocument/2006/math">
                    <m:oMathParaPr>
                      <m:jc m:val="centerGroup"/>
                    </m:oMathParaPr>
                    <m:oMath xmlns:m="http://schemas.openxmlformats.org/officeDocument/2006/math">
                      <m:sSup>
                        <m:sSupPr>
                          <m:ctrlPr>
                            <a:rPr lang="en-GB" sz="1200" i="1">
                              <a:solidFill>
                                <a:schemeClr val="tx1"/>
                              </a:solidFill>
                              <a:latin typeface="Cambria Math" panose="02040503050406030204" pitchFamily="18" charset="0"/>
                              <a:ea typeface="Cambria Math" panose="02040503050406030204" pitchFamily="18" charset="0"/>
                            </a:rPr>
                          </m:ctrlPr>
                        </m:sSupPr>
                        <m:e>
                          <m:r>
                            <a:rPr lang="en-GB" sz="1200" i="1">
                              <a:solidFill>
                                <a:schemeClr val="tx1"/>
                              </a:solidFill>
                              <a:latin typeface="Cambria Math" panose="02040503050406030204" pitchFamily="18" charset="0"/>
                            </a:rPr>
                            <m:t>1−(1−</m:t>
                          </m:r>
                          <m:r>
                            <a:rPr lang="en-GB" sz="1200" b="0" i="1" smtClean="0">
                              <a:solidFill>
                                <a:schemeClr val="tx1"/>
                              </a:solidFill>
                              <a:latin typeface="Cambria Math" panose="02040503050406030204" pitchFamily="18" charset="0"/>
                            </a:rPr>
                            <m:t>0.05</m:t>
                          </m:r>
                          <m:r>
                            <a:rPr lang="en-GB" sz="1200" i="1">
                              <a:solidFill>
                                <a:schemeClr val="tx1"/>
                              </a:solidFill>
                              <a:latin typeface="Cambria Math" panose="02040503050406030204" pitchFamily="18" charset="0"/>
                              <a:ea typeface="Cambria Math" panose="02040503050406030204" pitchFamily="18" charset="0"/>
                            </a:rPr>
                            <m:t>)</m:t>
                          </m:r>
                        </m:e>
                        <m:sup>
                          <m:r>
                            <a:rPr lang="en-GB" sz="1200" b="0" i="1" smtClean="0">
                              <a:solidFill>
                                <a:schemeClr val="tx1"/>
                              </a:solidFill>
                              <a:latin typeface="Cambria Math" panose="02040503050406030204" pitchFamily="18" charset="0"/>
                              <a:ea typeface="Cambria Math" panose="02040503050406030204" pitchFamily="18" charset="0"/>
                            </a:rPr>
                            <m:t>10</m:t>
                          </m:r>
                        </m:sup>
                      </m:sSup>
                      <m:r>
                        <a:rPr lang="en-GB" sz="1200" b="0" i="1" smtClean="0">
                          <a:solidFill>
                            <a:schemeClr val="tx1"/>
                          </a:solidFill>
                          <a:latin typeface="Cambria Math" panose="02040503050406030204" pitchFamily="18" charset="0"/>
                          <a:ea typeface="Cambria Math" panose="02040503050406030204" pitchFamily="18" charset="0"/>
                        </a:rPr>
                        <m:t>=0.40 </m:t>
                      </m:r>
                      <m:r>
                        <a:rPr lang="en-GB" sz="1200" b="0" i="1" smtClean="0">
                          <a:solidFill>
                            <a:schemeClr val="tx1"/>
                          </a:solidFill>
                          <a:latin typeface="Cambria Math" panose="02040503050406030204" pitchFamily="18" charset="0"/>
                          <a:ea typeface="Cambria Math" panose="02040503050406030204" pitchFamily="18" charset="0"/>
                        </a:rPr>
                        <m:t>𝑜𝑟</m:t>
                      </m:r>
                      <m:r>
                        <a:rPr lang="en-GB" sz="1200" b="0" i="1" smtClean="0">
                          <a:solidFill>
                            <a:schemeClr val="tx1"/>
                          </a:solidFill>
                          <a:latin typeface="Cambria Math" panose="02040503050406030204" pitchFamily="18" charset="0"/>
                          <a:ea typeface="Cambria Math" panose="02040503050406030204" pitchFamily="18" charset="0"/>
                        </a:rPr>
                        <m:t> 40%</m:t>
                      </m:r>
                    </m:oMath>
                  </m:oMathPara>
                </a14:m>
                <a:endParaRPr lang="en-GB" sz="1200" dirty="0">
                  <a:solidFill>
                    <a:schemeClr val="tx1"/>
                  </a:solidFill>
                </a:endParaRPr>
              </a:p>
              <a:p>
                <a:endParaRPr lang="en-GB" sz="1200" dirty="0">
                  <a:solidFill>
                    <a:schemeClr val="tx1"/>
                  </a:solidFill>
                </a:endParaRPr>
              </a:p>
              <a:p>
                <a:r>
                  <a:rPr lang="en-GB" sz="1200" dirty="0">
                    <a:solidFill>
                      <a:schemeClr val="tx1"/>
                    </a:solidFill>
                  </a:rPr>
                  <a:t>We would have a 40% likelihood of a least one of those tests being a false positive, under the assumption of no true difference at population level.</a:t>
                </a:r>
              </a:p>
            </p:txBody>
          </p:sp>
        </mc:Choice>
        <mc:Fallback xmlns="">
          <p:sp>
            <p:nvSpPr>
              <p:cNvPr id="19" name="Rectangle 18">
                <a:extLst>
                  <a:ext uri="{FF2B5EF4-FFF2-40B4-BE49-F238E27FC236}">
                    <a16:creationId xmlns:a16="http://schemas.microsoft.com/office/drawing/2014/main" id="{FAF59588-2EB7-EEBC-DE25-C923E8457860}"/>
                  </a:ext>
                </a:extLst>
              </p:cNvPr>
              <p:cNvSpPr>
                <a:spLocks noRot="1" noChangeAspect="1" noMove="1" noResize="1" noEditPoints="1" noAdjustHandles="1" noChangeArrowheads="1" noChangeShapeType="1" noTextEdit="1"/>
              </p:cNvSpPr>
              <p:nvPr/>
            </p:nvSpPr>
            <p:spPr>
              <a:xfrm>
                <a:off x="5981700" y="2771775"/>
                <a:ext cx="5405652" cy="2511425"/>
              </a:xfrm>
              <a:prstGeom prst="rect">
                <a:avLst/>
              </a:prstGeom>
              <a:blipFill>
                <a:blip r:embed="rId3"/>
                <a:stretch>
                  <a:fillRect t="-243" b="-243"/>
                </a:stretch>
              </a:blipFill>
              <a:ln w="28575">
                <a:noFill/>
              </a:ln>
            </p:spPr>
            <p:txBody>
              <a:bodyPr/>
              <a:lstStyle/>
              <a:p>
                <a:r>
                  <a:rPr lang="en-GB">
                    <a:noFill/>
                  </a:rPr>
                  <a:t> </a:t>
                </a:r>
              </a:p>
            </p:txBody>
          </p:sp>
        </mc:Fallback>
      </mc:AlternateContent>
    </p:spTree>
    <p:extLst>
      <p:ext uri="{BB962C8B-B14F-4D97-AF65-F5344CB8AC3E}">
        <p14:creationId xmlns:p14="http://schemas.microsoft.com/office/powerpoint/2010/main" val="25033536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44D79-6EA9-0D1E-67F9-EDC21A60199A}"/>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09A7FC82-88F4-6A76-0B6A-C3B3E01BA803}"/>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0D420628-CA95-D960-DA95-F3B0FE6FA17D}"/>
              </a:ext>
            </a:extLst>
          </p:cNvPr>
          <p:cNvSpPr txBox="1">
            <a:spLocks/>
          </p:cNvSpPr>
          <p:nvPr/>
        </p:nvSpPr>
        <p:spPr>
          <a:xfrm>
            <a:off x="2359843" y="423043"/>
            <a:ext cx="7472314"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Comparing group means with ANOVA</a:t>
            </a:r>
            <a:endParaRPr lang="en-US" dirty="0"/>
          </a:p>
        </p:txBody>
      </p:sp>
      <p:grpSp>
        <p:nvGrpSpPr>
          <p:cNvPr id="13" name="Group 12">
            <a:extLst>
              <a:ext uri="{FF2B5EF4-FFF2-40B4-BE49-F238E27FC236}">
                <a16:creationId xmlns:a16="http://schemas.microsoft.com/office/drawing/2014/main" id="{71A0250D-7BBC-D863-B322-715CE797863C}"/>
              </a:ext>
            </a:extLst>
          </p:cNvPr>
          <p:cNvGrpSpPr/>
          <p:nvPr/>
        </p:nvGrpSpPr>
        <p:grpSpPr>
          <a:xfrm>
            <a:off x="3726392" y="2471774"/>
            <a:ext cx="7151158" cy="3329193"/>
            <a:chOff x="2253006" y="678652"/>
            <a:chExt cx="9562091" cy="4451591"/>
          </a:xfrm>
        </p:grpSpPr>
        <p:grpSp>
          <p:nvGrpSpPr>
            <p:cNvPr id="11" name="Group 10">
              <a:extLst>
                <a:ext uri="{FF2B5EF4-FFF2-40B4-BE49-F238E27FC236}">
                  <a16:creationId xmlns:a16="http://schemas.microsoft.com/office/drawing/2014/main" id="{98C285A5-6ABF-4BF8-A400-CCA632805BB1}"/>
                </a:ext>
              </a:extLst>
            </p:cNvPr>
            <p:cNvGrpSpPr/>
            <p:nvPr/>
          </p:nvGrpSpPr>
          <p:grpSpPr>
            <a:xfrm>
              <a:off x="3191520" y="2107742"/>
              <a:ext cx="7832320" cy="2454832"/>
              <a:chOff x="3285788" y="2107741"/>
              <a:chExt cx="7832320" cy="2454832"/>
            </a:xfrm>
          </p:grpSpPr>
          <p:grpSp>
            <p:nvGrpSpPr>
              <p:cNvPr id="4" name="Group 3">
                <a:extLst>
                  <a:ext uri="{FF2B5EF4-FFF2-40B4-BE49-F238E27FC236}">
                    <a16:creationId xmlns:a16="http://schemas.microsoft.com/office/drawing/2014/main" id="{2B022BAE-5554-C903-62C4-B20CED11574C}"/>
                  </a:ext>
                </a:extLst>
              </p:cNvPr>
              <p:cNvGrpSpPr/>
              <p:nvPr/>
            </p:nvGrpSpPr>
            <p:grpSpPr>
              <a:xfrm>
                <a:off x="3285788" y="2107741"/>
                <a:ext cx="4734304" cy="2454832"/>
                <a:chOff x="3584799" y="1270476"/>
                <a:chExt cx="4734304" cy="2454832"/>
              </a:xfrm>
            </p:grpSpPr>
            <p:sp>
              <p:nvSpPr>
                <p:cNvPr id="5" name="Freeform: Shape 4">
                  <a:extLst>
                    <a:ext uri="{FF2B5EF4-FFF2-40B4-BE49-F238E27FC236}">
                      <a16:creationId xmlns:a16="http://schemas.microsoft.com/office/drawing/2014/main" id="{9831040D-6682-1CDD-7C51-777BDDE881FF}"/>
                    </a:ext>
                  </a:extLst>
                </p:cNvPr>
                <p:cNvSpPr/>
                <p:nvPr/>
              </p:nvSpPr>
              <p:spPr>
                <a:xfrm>
                  <a:off x="3584799" y="1270477"/>
                  <a:ext cx="2367152" cy="2454831"/>
                </a:xfrm>
                <a:custGeom>
                  <a:avLst/>
                  <a:gdLst>
                    <a:gd name="connsiteX0" fmla="*/ 0 w 2857500"/>
                    <a:gd name="connsiteY0" fmla="*/ 2435469 h 2435469"/>
                    <a:gd name="connsiteX1" fmla="*/ 571500 w 2857500"/>
                    <a:gd name="connsiteY1" fmla="*/ 2404696 h 2435469"/>
                    <a:gd name="connsiteX2" fmla="*/ 1033096 w 2857500"/>
                    <a:gd name="connsiteY2" fmla="*/ 2268415 h 2435469"/>
                    <a:gd name="connsiteX3" fmla="*/ 1428750 w 2857500"/>
                    <a:gd name="connsiteY3" fmla="*/ 1947496 h 2435469"/>
                    <a:gd name="connsiteX4" fmla="*/ 1758461 w 2857500"/>
                    <a:gd name="connsiteY4" fmla="*/ 1389184 h 2435469"/>
                    <a:gd name="connsiteX5" fmla="*/ 1921119 w 2857500"/>
                    <a:gd name="connsiteY5" fmla="*/ 905607 h 2435469"/>
                    <a:gd name="connsiteX6" fmla="*/ 2096965 w 2857500"/>
                    <a:gd name="connsiteY6" fmla="*/ 483577 h 2435469"/>
                    <a:gd name="connsiteX7" fmla="*/ 2466242 w 2857500"/>
                    <a:gd name="connsiteY7" fmla="*/ 83527 h 2435469"/>
                    <a:gd name="connsiteX8" fmla="*/ 2857500 w 2857500"/>
                    <a:gd name="connsiteY8" fmla="*/ 0 h 243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0" h="2435469">
                      <a:moveTo>
                        <a:pt x="0" y="2435469"/>
                      </a:moveTo>
                      <a:cubicBezTo>
                        <a:pt x="199658" y="2434003"/>
                        <a:pt x="399317" y="2432538"/>
                        <a:pt x="571500" y="2404696"/>
                      </a:cubicBezTo>
                      <a:cubicBezTo>
                        <a:pt x="743683" y="2376854"/>
                        <a:pt x="890221" y="2344615"/>
                        <a:pt x="1033096" y="2268415"/>
                      </a:cubicBezTo>
                      <a:cubicBezTo>
                        <a:pt x="1175971" y="2192215"/>
                        <a:pt x="1307856" y="2094034"/>
                        <a:pt x="1428750" y="1947496"/>
                      </a:cubicBezTo>
                      <a:cubicBezTo>
                        <a:pt x="1549644" y="1800958"/>
                        <a:pt x="1676400" y="1562832"/>
                        <a:pt x="1758461" y="1389184"/>
                      </a:cubicBezTo>
                      <a:cubicBezTo>
                        <a:pt x="1840523" y="1215536"/>
                        <a:pt x="1864702" y="1056541"/>
                        <a:pt x="1921119" y="905607"/>
                      </a:cubicBezTo>
                      <a:cubicBezTo>
                        <a:pt x="1977536" y="754673"/>
                        <a:pt x="2006111" y="620590"/>
                        <a:pt x="2096965" y="483577"/>
                      </a:cubicBezTo>
                      <a:cubicBezTo>
                        <a:pt x="2187819" y="346564"/>
                        <a:pt x="2339486" y="164123"/>
                        <a:pt x="2466242" y="83527"/>
                      </a:cubicBezTo>
                      <a:cubicBezTo>
                        <a:pt x="2592998" y="2931"/>
                        <a:pt x="2725249" y="1465"/>
                        <a:pt x="2857500" y="0"/>
                      </a:cubicBezTo>
                    </a:path>
                  </a:pathLst>
                </a:custGeom>
                <a:noFill/>
                <a:ln w="28575">
                  <a:solidFill>
                    <a:srgbClr val="A39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Freeform: Shape 5">
                  <a:extLst>
                    <a:ext uri="{FF2B5EF4-FFF2-40B4-BE49-F238E27FC236}">
                      <a16:creationId xmlns:a16="http://schemas.microsoft.com/office/drawing/2014/main" id="{7C97A78B-C1BC-8CD5-3FC5-C36E2474BE0D}"/>
                    </a:ext>
                  </a:extLst>
                </p:cNvPr>
                <p:cNvSpPr/>
                <p:nvPr/>
              </p:nvSpPr>
              <p:spPr>
                <a:xfrm flipH="1">
                  <a:off x="5951951" y="1270476"/>
                  <a:ext cx="2367152" cy="2454831"/>
                </a:xfrm>
                <a:custGeom>
                  <a:avLst/>
                  <a:gdLst>
                    <a:gd name="connsiteX0" fmla="*/ 0 w 2857500"/>
                    <a:gd name="connsiteY0" fmla="*/ 2435469 h 2435469"/>
                    <a:gd name="connsiteX1" fmla="*/ 571500 w 2857500"/>
                    <a:gd name="connsiteY1" fmla="*/ 2404696 h 2435469"/>
                    <a:gd name="connsiteX2" fmla="*/ 1033096 w 2857500"/>
                    <a:gd name="connsiteY2" fmla="*/ 2268415 h 2435469"/>
                    <a:gd name="connsiteX3" fmla="*/ 1428750 w 2857500"/>
                    <a:gd name="connsiteY3" fmla="*/ 1947496 h 2435469"/>
                    <a:gd name="connsiteX4" fmla="*/ 1758461 w 2857500"/>
                    <a:gd name="connsiteY4" fmla="*/ 1389184 h 2435469"/>
                    <a:gd name="connsiteX5" fmla="*/ 1921119 w 2857500"/>
                    <a:gd name="connsiteY5" fmla="*/ 905607 h 2435469"/>
                    <a:gd name="connsiteX6" fmla="*/ 2096965 w 2857500"/>
                    <a:gd name="connsiteY6" fmla="*/ 483577 h 2435469"/>
                    <a:gd name="connsiteX7" fmla="*/ 2466242 w 2857500"/>
                    <a:gd name="connsiteY7" fmla="*/ 83527 h 2435469"/>
                    <a:gd name="connsiteX8" fmla="*/ 2857500 w 2857500"/>
                    <a:gd name="connsiteY8" fmla="*/ 0 h 243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0" h="2435469">
                      <a:moveTo>
                        <a:pt x="0" y="2435469"/>
                      </a:moveTo>
                      <a:cubicBezTo>
                        <a:pt x="199658" y="2434003"/>
                        <a:pt x="399317" y="2432538"/>
                        <a:pt x="571500" y="2404696"/>
                      </a:cubicBezTo>
                      <a:cubicBezTo>
                        <a:pt x="743683" y="2376854"/>
                        <a:pt x="890221" y="2344615"/>
                        <a:pt x="1033096" y="2268415"/>
                      </a:cubicBezTo>
                      <a:cubicBezTo>
                        <a:pt x="1175971" y="2192215"/>
                        <a:pt x="1307856" y="2094034"/>
                        <a:pt x="1428750" y="1947496"/>
                      </a:cubicBezTo>
                      <a:cubicBezTo>
                        <a:pt x="1549644" y="1800958"/>
                        <a:pt x="1676400" y="1562832"/>
                        <a:pt x="1758461" y="1389184"/>
                      </a:cubicBezTo>
                      <a:cubicBezTo>
                        <a:pt x="1840523" y="1215536"/>
                        <a:pt x="1864702" y="1056541"/>
                        <a:pt x="1921119" y="905607"/>
                      </a:cubicBezTo>
                      <a:cubicBezTo>
                        <a:pt x="1977536" y="754673"/>
                        <a:pt x="2006111" y="620590"/>
                        <a:pt x="2096965" y="483577"/>
                      </a:cubicBezTo>
                      <a:cubicBezTo>
                        <a:pt x="2187819" y="346564"/>
                        <a:pt x="2339486" y="164123"/>
                        <a:pt x="2466242" y="83527"/>
                      </a:cubicBezTo>
                      <a:cubicBezTo>
                        <a:pt x="2592998" y="2931"/>
                        <a:pt x="2725249" y="1465"/>
                        <a:pt x="2857500" y="0"/>
                      </a:cubicBezTo>
                    </a:path>
                  </a:pathLst>
                </a:custGeom>
                <a:noFill/>
                <a:ln w="28575">
                  <a:solidFill>
                    <a:srgbClr val="A39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8" name="Group 7">
                <a:extLst>
                  <a:ext uri="{FF2B5EF4-FFF2-40B4-BE49-F238E27FC236}">
                    <a16:creationId xmlns:a16="http://schemas.microsoft.com/office/drawing/2014/main" id="{E50948F5-1F9C-8ED9-0022-17FAF46C2173}"/>
                  </a:ext>
                </a:extLst>
              </p:cNvPr>
              <p:cNvGrpSpPr/>
              <p:nvPr/>
            </p:nvGrpSpPr>
            <p:grpSpPr>
              <a:xfrm>
                <a:off x="4360443" y="2107741"/>
                <a:ext cx="6757665" cy="2454832"/>
                <a:chOff x="3584799" y="1270476"/>
                <a:chExt cx="6757665" cy="2454832"/>
              </a:xfrm>
            </p:grpSpPr>
            <p:sp>
              <p:nvSpPr>
                <p:cNvPr id="9" name="Freeform: Shape 8">
                  <a:extLst>
                    <a:ext uri="{FF2B5EF4-FFF2-40B4-BE49-F238E27FC236}">
                      <a16:creationId xmlns:a16="http://schemas.microsoft.com/office/drawing/2014/main" id="{35AD10CF-EC6F-915E-EB34-BE78B17DDA37}"/>
                    </a:ext>
                  </a:extLst>
                </p:cNvPr>
                <p:cNvSpPr/>
                <p:nvPr/>
              </p:nvSpPr>
              <p:spPr>
                <a:xfrm>
                  <a:off x="3584799" y="1270477"/>
                  <a:ext cx="2367152" cy="2454831"/>
                </a:xfrm>
                <a:custGeom>
                  <a:avLst/>
                  <a:gdLst>
                    <a:gd name="connsiteX0" fmla="*/ 0 w 2857500"/>
                    <a:gd name="connsiteY0" fmla="*/ 2435469 h 2435469"/>
                    <a:gd name="connsiteX1" fmla="*/ 571500 w 2857500"/>
                    <a:gd name="connsiteY1" fmla="*/ 2404696 h 2435469"/>
                    <a:gd name="connsiteX2" fmla="*/ 1033096 w 2857500"/>
                    <a:gd name="connsiteY2" fmla="*/ 2268415 h 2435469"/>
                    <a:gd name="connsiteX3" fmla="*/ 1428750 w 2857500"/>
                    <a:gd name="connsiteY3" fmla="*/ 1947496 h 2435469"/>
                    <a:gd name="connsiteX4" fmla="*/ 1758461 w 2857500"/>
                    <a:gd name="connsiteY4" fmla="*/ 1389184 h 2435469"/>
                    <a:gd name="connsiteX5" fmla="*/ 1921119 w 2857500"/>
                    <a:gd name="connsiteY5" fmla="*/ 905607 h 2435469"/>
                    <a:gd name="connsiteX6" fmla="*/ 2096965 w 2857500"/>
                    <a:gd name="connsiteY6" fmla="*/ 483577 h 2435469"/>
                    <a:gd name="connsiteX7" fmla="*/ 2466242 w 2857500"/>
                    <a:gd name="connsiteY7" fmla="*/ 83527 h 2435469"/>
                    <a:gd name="connsiteX8" fmla="*/ 2857500 w 2857500"/>
                    <a:gd name="connsiteY8" fmla="*/ 0 h 243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0" h="2435469">
                      <a:moveTo>
                        <a:pt x="0" y="2435469"/>
                      </a:moveTo>
                      <a:cubicBezTo>
                        <a:pt x="199658" y="2434003"/>
                        <a:pt x="399317" y="2432538"/>
                        <a:pt x="571500" y="2404696"/>
                      </a:cubicBezTo>
                      <a:cubicBezTo>
                        <a:pt x="743683" y="2376854"/>
                        <a:pt x="890221" y="2344615"/>
                        <a:pt x="1033096" y="2268415"/>
                      </a:cubicBezTo>
                      <a:cubicBezTo>
                        <a:pt x="1175971" y="2192215"/>
                        <a:pt x="1307856" y="2094034"/>
                        <a:pt x="1428750" y="1947496"/>
                      </a:cubicBezTo>
                      <a:cubicBezTo>
                        <a:pt x="1549644" y="1800958"/>
                        <a:pt x="1676400" y="1562832"/>
                        <a:pt x="1758461" y="1389184"/>
                      </a:cubicBezTo>
                      <a:cubicBezTo>
                        <a:pt x="1840523" y="1215536"/>
                        <a:pt x="1864702" y="1056541"/>
                        <a:pt x="1921119" y="905607"/>
                      </a:cubicBezTo>
                      <a:cubicBezTo>
                        <a:pt x="1977536" y="754673"/>
                        <a:pt x="2006111" y="620590"/>
                        <a:pt x="2096965" y="483577"/>
                      </a:cubicBezTo>
                      <a:cubicBezTo>
                        <a:pt x="2187819" y="346564"/>
                        <a:pt x="2339486" y="164123"/>
                        <a:pt x="2466242" y="83527"/>
                      </a:cubicBezTo>
                      <a:cubicBezTo>
                        <a:pt x="2592998" y="2931"/>
                        <a:pt x="2725249" y="1465"/>
                        <a:pt x="2857500" y="0"/>
                      </a:cubicBezTo>
                    </a:path>
                  </a:pathLst>
                </a:custGeom>
                <a:noFill/>
                <a:ln w="28575">
                  <a:solidFill>
                    <a:srgbClr val="A3946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Freeform: Shape 9">
                  <a:extLst>
                    <a:ext uri="{FF2B5EF4-FFF2-40B4-BE49-F238E27FC236}">
                      <a16:creationId xmlns:a16="http://schemas.microsoft.com/office/drawing/2014/main" id="{3DEC35F9-CF9C-CE39-B953-097EEF7D6605}"/>
                    </a:ext>
                  </a:extLst>
                </p:cNvPr>
                <p:cNvSpPr/>
                <p:nvPr/>
              </p:nvSpPr>
              <p:spPr>
                <a:xfrm flipH="1">
                  <a:off x="5951951" y="1270476"/>
                  <a:ext cx="2367152" cy="2454831"/>
                </a:xfrm>
                <a:custGeom>
                  <a:avLst/>
                  <a:gdLst>
                    <a:gd name="connsiteX0" fmla="*/ 0 w 2857500"/>
                    <a:gd name="connsiteY0" fmla="*/ 2435469 h 2435469"/>
                    <a:gd name="connsiteX1" fmla="*/ 571500 w 2857500"/>
                    <a:gd name="connsiteY1" fmla="*/ 2404696 h 2435469"/>
                    <a:gd name="connsiteX2" fmla="*/ 1033096 w 2857500"/>
                    <a:gd name="connsiteY2" fmla="*/ 2268415 h 2435469"/>
                    <a:gd name="connsiteX3" fmla="*/ 1428750 w 2857500"/>
                    <a:gd name="connsiteY3" fmla="*/ 1947496 h 2435469"/>
                    <a:gd name="connsiteX4" fmla="*/ 1758461 w 2857500"/>
                    <a:gd name="connsiteY4" fmla="*/ 1389184 h 2435469"/>
                    <a:gd name="connsiteX5" fmla="*/ 1921119 w 2857500"/>
                    <a:gd name="connsiteY5" fmla="*/ 905607 h 2435469"/>
                    <a:gd name="connsiteX6" fmla="*/ 2096965 w 2857500"/>
                    <a:gd name="connsiteY6" fmla="*/ 483577 h 2435469"/>
                    <a:gd name="connsiteX7" fmla="*/ 2466242 w 2857500"/>
                    <a:gd name="connsiteY7" fmla="*/ 83527 h 2435469"/>
                    <a:gd name="connsiteX8" fmla="*/ 2857500 w 2857500"/>
                    <a:gd name="connsiteY8" fmla="*/ 0 h 243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0" h="2435469">
                      <a:moveTo>
                        <a:pt x="0" y="2435469"/>
                      </a:moveTo>
                      <a:cubicBezTo>
                        <a:pt x="199658" y="2434003"/>
                        <a:pt x="399317" y="2432538"/>
                        <a:pt x="571500" y="2404696"/>
                      </a:cubicBezTo>
                      <a:cubicBezTo>
                        <a:pt x="743683" y="2376854"/>
                        <a:pt x="890221" y="2344615"/>
                        <a:pt x="1033096" y="2268415"/>
                      </a:cubicBezTo>
                      <a:cubicBezTo>
                        <a:pt x="1175971" y="2192215"/>
                        <a:pt x="1307856" y="2094034"/>
                        <a:pt x="1428750" y="1947496"/>
                      </a:cubicBezTo>
                      <a:cubicBezTo>
                        <a:pt x="1549644" y="1800958"/>
                        <a:pt x="1676400" y="1562832"/>
                        <a:pt x="1758461" y="1389184"/>
                      </a:cubicBezTo>
                      <a:cubicBezTo>
                        <a:pt x="1840523" y="1215536"/>
                        <a:pt x="1864702" y="1056541"/>
                        <a:pt x="1921119" y="905607"/>
                      </a:cubicBezTo>
                      <a:cubicBezTo>
                        <a:pt x="1977536" y="754673"/>
                        <a:pt x="2006111" y="620590"/>
                        <a:pt x="2096965" y="483577"/>
                      </a:cubicBezTo>
                      <a:cubicBezTo>
                        <a:pt x="2187819" y="346564"/>
                        <a:pt x="2339486" y="164123"/>
                        <a:pt x="2466242" y="83527"/>
                      </a:cubicBezTo>
                      <a:cubicBezTo>
                        <a:pt x="2592998" y="2931"/>
                        <a:pt x="2725249" y="1465"/>
                        <a:pt x="2857500" y="0"/>
                      </a:cubicBezTo>
                    </a:path>
                  </a:pathLst>
                </a:custGeom>
                <a:noFill/>
                <a:ln w="28575">
                  <a:solidFill>
                    <a:srgbClr val="A3946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Freeform: Shape 1">
                  <a:extLst>
                    <a:ext uri="{FF2B5EF4-FFF2-40B4-BE49-F238E27FC236}">
                      <a16:creationId xmlns:a16="http://schemas.microsoft.com/office/drawing/2014/main" id="{8C75EBD8-F0B3-F032-F206-B1D68FACD8CB}"/>
                    </a:ext>
                  </a:extLst>
                </p:cNvPr>
                <p:cNvSpPr/>
                <p:nvPr/>
              </p:nvSpPr>
              <p:spPr>
                <a:xfrm>
                  <a:off x="5608159" y="1270477"/>
                  <a:ext cx="2367153" cy="2454831"/>
                </a:xfrm>
                <a:custGeom>
                  <a:avLst/>
                  <a:gdLst>
                    <a:gd name="connsiteX0" fmla="*/ 0 w 2857500"/>
                    <a:gd name="connsiteY0" fmla="*/ 2435469 h 2435469"/>
                    <a:gd name="connsiteX1" fmla="*/ 571500 w 2857500"/>
                    <a:gd name="connsiteY1" fmla="*/ 2404696 h 2435469"/>
                    <a:gd name="connsiteX2" fmla="*/ 1033096 w 2857500"/>
                    <a:gd name="connsiteY2" fmla="*/ 2268415 h 2435469"/>
                    <a:gd name="connsiteX3" fmla="*/ 1428750 w 2857500"/>
                    <a:gd name="connsiteY3" fmla="*/ 1947496 h 2435469"/>
                    <a:gd name="connsiteX4" fmla="*/ 1758461 w 2857500"/>
                    <a:gd name="connsiteY4" fmla="*/ 1389184 h 2435469"/>
                    <a:gd name="connsiteX5" fmla="*/ 1921119 w 2857500"/>
                    <a:gd name="connsiteY5" fmla="*/ 905607 h 2435469"/>
                    <a:gd name="connsiteX6" fmla="*/ 2096965 w 2857500"/>
                    <a:gd name="connsiteY6" fmla="*/ 483577 h 2435469"/>
                    <a:gd name="connsiteX7" fmla="*/ 2466242 w 2857500"/>
                    <a:gd name="connsiteY7" fmla="*/ 83527 h 2435469"/>
                    <a:gd name="connsiteX8" fmla="*/ 2857500 w 2857500"/>
                    <a:gd name="connsiteY8" fmla="*/ 0 h 243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0" h="2435469">
                      <a:moveTo>
                        <a:pt x="0" y="2435469"/>
                      </a:moveTo>
                      <a:cubicBezTo>
                        <a:pt x="199658" y="2434003"/>
                        <a:pt x="399317" y="2432538"/>
                        <a:pt x="571500" y="2404696"/>
                      </a:cubicBezTo>
                      <a:cubicBezTo>
                        <a:pt x="743683" y="2376854"/>
                        <a:pt x="890221" y="2344615"/>
                        <a:pt x="1033096" y="2268415"/>
                      </a:cubicBezTo>
                      <a:cubicBezTo>
                        <a:pt x="1175971" y="2192215"/>
                        <a:pt x="1307856" y="2094034"/>
                        <a:pt x="1428750" y="1947496"/>
                      </a:cubicBezTo>
                      <a:cubicBezTo>
                        <a:pt x="1549644" y="1800958"/>
                        <a:pt x="1676400" y="1562832"/>
                        <a:pt x="1758461" y="1389184"/>
                      </a:cubicBezTo>
                      <a:cubicBezTo>
                        <a:pt x="1840523" y="1215536"/>
                        <a:pt x="1864702" y="1056541"/>
                        <a:pt x="1921119" y="905607"/>
                      </a:cubicBezTo>
                      <a:cubicBezTo>
                        <a:pt x="1977536" y="754673"/>
                        <a:pt x="2006111" y="620590"/>
                        <a:pt x="2096965" y="483577"/>
                      </a:cubicBezTo>
                      <a:cubicBezTo>
                        <a:pt x="2187819" y="346564"/>
                        <a:pt x="2339486" y="164123"/>
                        <a:pt x="2466242" y="83527"/>
                      </a:cubicBezTo>
                      <a:cubicBezTo>
                        <a:pt x="2592998" y="2931"/>
                        <a:pt x="2725249" y="1465"/>
                        <a:pt x="2857500" y="0"/>
                      </a:cubicBezTo>
                    </a:path>
                  </a:pathLst>
                </a:custGeom>
                <a:noFill/>
                <a:ln w="28575">
                  <a:solidFill>
                    <a:srgbClr val="A3946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Freeform: Shape 6">
                  <a:extLst>
                    <a:ext uri="{FF2B5EF4-FFF2-40B4-BE49-F238E27FC236}">
                      <a16:creationId xmlns:a16="http://schemas.microsoft.com/office/drawing/2014/main" id="{DAB13E6A-52C1-4E58-1AE4-D734373CFC29}"/>
                    </a:ext>
                  </a:extLst>
                </p:cNvPr>
                <p:cNvSpPr/>
                <p:nvPr/>
              </p:nvSpPr>
              <p:spPr>
                <a:xfrm flipH="1">
                  <a:off x="7975311" y="1270476"/>
                  <a:ext cx="2367153" cy="2454831"/>
                </a:xfrm>
                <a:custGeom>
                  <a:avLst/>
                  <a:gdLst>
                    <a:gd name="connsiteX0" fmla="*/ 0 w 2857500"/>
                    <a:gd name="connsiteY0" fmla="*/ 2435469 h 2435469"/>
                    <a:gd name="connsiteX1" fmla="*/ 571500 w 2857500"/>
                    <a:gd name="connsiteY1" fmla="*/ 2404696 h 2435469"/>
                    <a:gd name="connsiteX2" fmla="*/ 1033096 w 2857500"/>
                    <a:gd name="connsiteY2" fmla="*/ 2268415 h 2435469"/>
                    <a:gd name="connsiteX3" fmla="*/ 1428750 w 2857500"/>
                    <a:gd name="connsiteY3" fmla="*/ 1947496 h 2435469"/>
                    <a:gd name="connsiteX4" fmla="*/ 1758461 w 2857500"/>
                    <a:gd name="connsiteY4" fmla="*/ 1389184 h 2435469"/>
                    <a:gd name="connsiteX5" fmla="*/ 1921119 w 2857500"/>
                    <a:gd name="connsiteY5" fmla="*/ 905607 h 2435469"/>
                    <a:gd name="connsiteX6" fmla="*/ 2096965 w 2857500"/>
                    <a:gd name="connsiteY6" fmla="*/ 483577 h 2435469"/>
                    <a:gd name="connsiteX7" fmla="*/ 2466242 w 2857500"/>
                    <a:gd name="connsiteY7" fmla="*/ 83527 h 2435469"/>
                    <a:gd name="connsiteX8" fmla="*/ 2857500 w 2857500"/>
                    <a:gd name="connsiteY8" fmla="*/ 0 h 243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0" h="2435469">
                      <a:moveTo>
                        <a:pt x="0" y="2435469"/>
                      </a:moveTo>
                      <a:cubicBezTo>
                        <a:pt x="199658" y="2434003"/>
                        <a:pt x="399317" y="2432538"/>
                        <a:pt x="571500" y="2404696"/>
                      </a:cubicBezTo>
                      <a:cubicBezTo>
                        <a:pt x="743683" y="2376854"/>
                        <a:pt x="890221" y="2344615"/>
                        <a:pt x="1033096" y="2268415"/>
                      </a:cubicBezTo>
                      <a:cubicBezTo>
                        <a:pt x="1175971" y="2192215"/>
                        <a:pt x="1307856" y="2094034"/>
                        <a:pt x="1428750" y="1947496"/>
                      </a:cubicBezTo>
                      <a:cubicBezTo>
                        <a:pt x="1549644" y="1800958"/>
                        <a:pt x="1676400" y="1562832"/>
                        <a:pt x="1758461" y="1389184"/>
                      </a:cubicBezTo>
                      <a:cubicBezTo>
                        <a:pt x="1840523" y="1215536"/>
                        <a:pt x="1864702" y="1056541"/>
                        <a:pt x="1921119" y="905607"/>
                      </a:cubicBezTo>
                      <a:cubicBezTo>
                        <a:pt x="1977536" y="754673"/>
                        <a:pt x="2006111" y="620590"/>
                        <a:pt x="2096965" y="483577"/>
                      </a:cubicBezTo>
                      <a:cubicBezTo>
                        <a:pt x="2187819" y="346564"/>
                        <a:pt x="2339486" y="164123"/>
                        <a:pt x="2466242" y="83527"/>
                      </a:cubicBezTo>
                      <a:cubicBezTo>
                        <a:pt x="2592998" y="2931"/>
                        <a:pt x="2725249" y="1465"/>
                        <a:pt x="2857500" y="0"/>
                      </a:cubicBezTo>
                    </a:path>
                  </a:pathLst>
                </a:custGeom>
                <a:noFill/>
                <a:ln w="28575">
                  <a:solidFill>
                    <a:srgbClr val="A3946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sp>
          <p:nvSpPr>
            <p:cNvPr id="12" name="TextBox 11">
              <a:extLst>
                <a:ext uri="{FF2B5EF4-FFF2-40B4-BE49-F238E27FC236}">
                  <a16:creationId xmlns:a16="http://schemas.microsoft.com/office/drawing/2014/main" id="{81DD6E09-3B40-62CC-2223-B15063B47172}"/>
                </a:ext>
              </a:extLst>
            </p:cNvPr>
            <p:cNvSpPr txBox="1"/>
            <p:nvPr/>
          </p:nvSpPr>
          <p:spPr>
            <a:xfrm>
              <a:off x="5153405" y="4718703"/>
              <a:ext cx="3761294" cy="411540"/>
            </a:xfrm>
            <a:prstGeom prst="rect">
              <a:avLst/>
            </a:prstGeom>
            <a:noFill/>
          </p:spPr>
          <p:txBody>
            <a:bodyPr wrap="square" rtlCol="0">
              <a:spAutoFit/>
            </a:bodyPr>
            <a:lstStyle/>
            <a:p>
              <a:pPr algn="ctr"/>
              <a:r>
                <a:rPr lang="en-GB" sz="1400" b="1" dirty="0"/>
                <a:t>Performance on variable of interest</a:t>
              </a:r>
            </a:p>
          </p:txBody>
        </p:sp>
        <p:cxnSp>
          <p:nvCxnSpPr>
            <p:cNvPr id="14" name="Straight Connector 13">
              <a:extLst>
                <a:ext uri="{FF2B5EF4-FFF2-40B4-BE49-F238E27FC236}">
                  <a16:creationId xmlns:a16="http://schemas.microsoft.com/office/drawing/2014/main" id="{34C84025-116B-EA8A-7714-BFE619009F94}"/>
                </a:ext>
              </a:extLst>
            </p:cNvPr>
            <p:cNvCxnSpPr>
              <a:cxnSpLocks/>
            </p:cNvCxnSpPr>
            <p:nvPr/>
          </p:nvCxnSpPr>
          <p:spPr>
            <a:xfrm>
              <a:off x="5558673" y="939696"/>
              <a:ext cx="0" cy="3622878"/>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D11E1907-159B-A91D-1914-9D4EB4E95931}"/>
                </a:ext>
              </a:extLst>
            </p:cNvPr>
            <p:cNvCxnSpPr>
              <a:cxnSpLocks/>
            </p:cNvCxnSpPr>
            <p:nvPr/>
          </p:nvCxnSpPr>
          <p:spPr>
            <a:xfrm>
              <a:off x="6620758" y="1621410"/>
              <a:ext cx="0" cy="2941164"/>
            </a:xfrm>
            <a:prstGeom prst="line">
              <a:avLst/>
            </a:prstGeom>
            <a:ln w="28575">
              <a:prstDash val="sysDot"/>
            </a:ln>
          </p:spPr>
          <p:style>
            <a:lnRef idx="3">
              <a:schemeClr val="accent1"/>
            </a:lnRef>
            <a:fillRef idx="0">
              <a:schemeClr val="accent1"/>
            </a:fillRef>
            <a:effectRef idx="2">
              <a:schemeClr val="accent1"/>
            </a:effectRef>
            <a:fontRef idx="minor">
              <a:schemeClr val="tx1"/>
            </a:fontRef>
          </p:style>
        </p:cxnSp>
        <p:cxnSp>
          <p:nvCxnSpPr>
            <p:cNvPr id="20" name="Straight Arrow Connector 19">
              <a:extLst>
                <a:ext uri="{FF2B5EF4-FFF2-40B4-BE49-F238E27FC236}">
                  <a16:creationId xmlns:a16="http://schemas.microsoft.com/office/drawing/2014/main" id="{C835EB61-FAA1-F25A-8086-5939D73D92FD}"/>
                </a:ext>
              </a:extLst>
            </p:cNvPr>
            <p:cNvCxnSpPr/>
            <p:nvPr/>
          </p:nvCxnSpPr>
          <p:spPr>
            <a:xfrm>
              <a:off x="5558672" y="1734532"/>
              <a:ext cx="1062086" cy="0"/>
            </a:xfrm>
            <a:prstGeom prst="straightConnector1">
              <a:avLst/>
            </a:prstGeom>
            <a:ln w="28575">
              <a:solidFill>
                <a:schemeClr val="accent6">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D3A5473-4188-C441-1459-72B2A0376BDA}"/>
                </a:ext>
              </a:extLst>
            </p:cNvPr>
            <p:cNvSpPr txBox="1"/>
            <p:nvPr/>
          </p:nvSpPr>
          <p:spPr>
            <a:xfrm>
              <a:off x="5717354" y="1365200"/>
              <a:ext cx="744722" cy="411540"/>
            </a:xfrm>
            <a:prstGeom prst="rect">
              <a:avLst/>
            </a:prstGeom>
            <a:noFill/>
          </p:spPr>
          <p:txBody>
            <a:bodyPr wrap="square" rtlCol="0">
              <a:spAutoFit/>
            </a:bodyPr>
            <a:lstStyle/>
            <a:p>
              <a:pPr algn="ctr"/>
              <a:r>
                <a:rPr lang="en-GB" sz="1400" dirty="0"/>
                <a:t>MD</a:t>
              </a:r>
            </a:p>
          </p:txBody>
        </p:sp>
        <p:cxnSp>
          <p:nvCxnSpPr>
            <p:cNvPr id="22" name="Straight Connector 21">
              <a:extLst>
                <a:ext uri="{FF2B5EF4-FFF2-40B4-BE49-F238E27FC236}">
                  <a16:creationId xmlns:a16="http://schemas.microsoft.com/office/drawing/2014/main" id="{E31E00EA-BB8C-DB98-F932-983DB24FCAFD}"/>
                </a:ext>
              </a:extLst>
            </p:cNvPr>
            <p:cNvCxnSpPr>
              <a:cxnSpLocks/>
            </p:cNvCxnSpPr>
            <p:nvPr/>
          </p:nvCxnSpPr>
          <p:spPr>
            <a:xfrm>
              <a:off x="8644118" y="939696"/>
              <a:ext cx="0" cy="3622878"/>
            </a:xfrm>
            <a:prstGeom prst="line">
              <a:avLst/>
            </a:prstGeom>
            <a:ln w="28575">
              <a:prstDash val="dash"/>
            </a:ln>
          </p:spPr>
          <p:style>
            <a:lnRef idx="3">
              <a:schemeClr val="accent1"/>
            </a:lnRef>
            <a:fillRef idx="0">
              <a:schemeClr val="accent1"/>
            </a:fillRef>
            <a:effectRef idx="2">
              <a:schemeClr val="accent1"/>
            </a:effectRef>
            <a:fontRef idx="minor">
              <a:schemeClr val="tx1"/>
            </a:fontRef>
          </p:style>
        </p:cxnSp>
        <p:cxnSp>
          <p:nvCxnSpPr>
            <p:cNvPr id="24" name="Straight Arrow Connector 23">
              <a:extLst>
                <a:ext uri="{FF2B5EF4-FFF2-40B4-BE49-F238E27FC236}">
                  <a16:creationId xmlns:a16="http://schemas.microsoft.com/office/drawing/2014/main" id="{0E5CAA2B-50D1-A692-5949-5610DFAC7144}"/>
                </a:ext>
              </a:extLst>
            </p:cNvPr>
            <p:cNvCxnSpPr>
              <a:cxnSpLocks/>
            </p:cNvCxnSpPr>
            <p:nvPr/>
          </p:nvCxnSpPr>
          <p:spPr>
            <a:xfrm>
              <a:off x="6633326" y="1734532"/>
              <a:ext cx="2010792" cy="0"/>
            </a:xfrm>
            <a:prstGeom prst="straightConnector1">
              <a:avLst/>
            </a:prstGeom>
            <a:ln w="28575">
              <a:solidFill>
                <a:schemeClr val="accent6">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3CEA402-09DA-C99B-ACC8-91060771952D}"/>
                </a:ext>
              </a:extLst>
            </p:cNvPr>
            <p:cNvSpPr txBox="1"/>
            <p:nvPr/>
          </p:nvSpPr>
          <p:spPr>
            <a:xfrm>
              <a:off x="7266361" y="1365200"/>
              <a:ext cx="744722" cy="411540"/>
            </a:xfrm>
            <a:prstGeom prst="rect">
              <a:avLst/>
            </a:prstGeom>
            <a:noFill/>
          </p:spPr>
          <p:txBody>
            <a:bodyPr wrap="square" rtlCol="0">
              <a:spAutoFit/>
            </a:bodyPr>
            <a:lstStyle/>
            <a:p>
              <a:pPr algn="ctr"/>
              <a:r>
                <a:rPr lang="en-GB" sz="1400" dirty="0"/>
                <a:t>MD</a:t>
              </a:r>
            </a:p>
          </p:txBody>
        </p:sp>
        <p:cxnSp>
          <p:nvCxnSpPr>
            <p:cNvPr id="31" name="Straight Arrow Connector 30">
              <a:extLst>
                <a:ext uri="{FF2B5EF4-FFF2-40B4-BE49-F238E27FC236}">
                  <a16:creationId xmlns:a16="http://schemas.microsoft.com/office/drawing/2014/main" id="{A6BCB9A4-64B3-F702-4BA6-35626604774D}"/>
                </a:ext>
              </a:extLst>
            </p:cNvPr>
            <p:cNvCxnSpPr>
              <a:cxnSpLocks/>
            </p:cNvCxnSpPr>
            <p:nvPr/>
          </p:nvCxnSpPr>
          <p:spPr>
            <a:xfrm>
              <a:off x="5558673" y="1084984"/>
              <a:ext cx="3085445" cy="0"/>
            </a:xfrm>
            <a:prstGeom prst="straightConnector1">
              <a:avLst/>
            </a:prstGeom>
            <a:ln w="28575">
              <a:solidFill>
                <a:schemeClr val="accent6">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492F53D-161F-03CD-805E-FC114DE7CF8E}"/>
                </a:ext>
              </a:extLst>
            </p:cNvPr>
            <p:cNvSpPr txBox="1"/>
            <p:nvPr/>
          </p:nvSpPr>
          <p:spPr>
            <a:xfrm>
              <a:off x="6729034" y="678652"/>
              <a:ext cx="744722" cy="411540"/>
            </a:xfrm>
            <a:prstGeom prst="rect">
              <a:avLst/>
            </a:prstGeom>
            <a:noFill/>
          </p:spPr>
          <p:txBody>
            <a:bodyPr wrap="square" rtlCol="0">
              <a:spAutoFit/>
            </a:bodyPr>
            <a:lstStyle/>
            <a:p>
              <a:pPr algn="ctr"/>
              <a:r>
                <a:rPr lang="en-GB" sz="1400" dirty="0"/>
                <a:t>MD</a:t>
              </a:r>
            </a:p>
          </p:txBody>
        </p:sp>
        <p:cxnSp>
          <p:nvCxnSpPr>
            <p:cNvPr id="3" name="Straight Arrow Connector 2">
              <a:extLst>
                <a:ext uri="{FF2B5EF4-FFF2-40B4-BE49-F238E27FC236}">
                  <a16:creationId xmlns:a16="http://schemas.microsoft.com/office/drawing/2014/main" id="{BCC9E8E1-270F-8E20-1848-0D901F856179}"/>
                </a:ext>
              </a:extLst>
            </p:cNvPr>
            <p:cNvCxnSpPr>
              <a:cxnSpLocks/>
            </p:cNvCxnSpPr>
            <p:nvPr/>
          </p:nvCxnSpPr>
          <p:spPr>
            <a:xfrm>
              <a:off x="2253006" y="4562573"/>
              <a:ext cx="9562091"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BD81124D-CC1F-E646-A3C7-B9EF93C07C8B}"/>
              </a:ext>
            </a:extLst>
          </p:cNvPr>
          <p:cNvPicPr>
            <a:picLocks noChangeAspect="1"/>
          </p:cNvPicPr>
          <p:nvPr/>
        </p:nvPicPr>
        <p:blipFill>
          <a:blip r:embed="rId3"/>
          <a:srcRect l="27957" r="13978"/>
          <a:stretch>
            <a:fillRect/>
          </a:stretch>
        </p:blipFill>
        <p:spPr>
          <a:xfrm>
            <a:off x="190500" y="831850"/>
            <a:ext cx="3073400" cy="5293078"/>
          </a:xfrm>
          <a:prstGeom prst="rect">
            <a:avLst/>
          </a:prstGeom>
        </p:spPr>
      </p:pic>
      <p:sp>
        <p:nvSpPr>
          <p:cNvPr id="19" name="Speech Bubble: Rectangle with Corners Rounded 18">
            <a:extLst>
              <a:ext uri="{FF2B5EF4-FFF2-40B4-BE49-F238E27FC236}">
                <a16:creationId xmlns:a16="http://schemas.microsoft.com/office/drawing/2014/main" id="{25042E18-8E86-FD3F-02D8-58CD9BEFACEC}"/>
              </a:ext>
            </a:extLst>
          </p:cNvPr>
          <p:cNvSpPr/>
          <p:nvPr/>
        </p:nvSpPr>
        <p:spPr>
          <a:xfrm>
            <a:off x="3145154" y="1162630"/>
            <a:ext cx="6976746" cy="920167"/>
          </a:xfrm>
          <a:prstGeom prst="wedgeRoundRectCallout">
            <a:avLst>
              <a:gd name="adj1" fmla="val -66642"/>
              <a:gd name="adj2" fmla="val 133078"/>
              <a:gd name="adj3" fmla="val 16667"/>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Rather than conducting multiple pairwise t-tests, which inflates the probability of a false positive, ANOVA provides a single overall test of whether any group means differ. It controls the Type I error rate at α by testing one global null hypothesis.</a:t>
            </a:r>
            <a:endParaRPr lang="en-GB" sz="1400" dirty="0">
              <a:solidFill>
                <a:schemeClr val="tx1"/>
              </a:solidFill>
            </a:endParaRPr>
          </a:p>
        </p:txBody>
      </p:sp>
    </p:spTree>
    <p:extLst>
      <p:ext uri="{BB962C8B-B14F-4D97-AF65-F5344CB8AC3E}">
        <p14:creationId xmlns:p14="http://schemas.microsoft.com/office/powerpoint/2010/main" val="37429105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BA8BB-A7B6-A2CE-0500-E5FDD8926C52}"/>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8255E9C5-C523-1A11-CEDD-276FDE076A3B}"/>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F57CFDA-2895-6B1E-502D-DCF14AC3A587}"/>
              </a:ext>
            </a:extLst>
          </p:cNvPr>
          <p:cNvSpPr txBox="1">
            <a:spLocks/>
          </p:cNvSpPr>
          <p:nvPr/>
        </p:nvSpPr>
        <p:spPr>
          <a:xfrm>
            <a:off x="2359843" y="423043"/>
            <a:ext cx="7472314"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Comparing group means with ANOVA</a:t>
            </a:r>
            <a:endParaRPr lang="en-US" dirty="0"/>
          </a:p>
        </p:txBody>
      </p:sp>
      <p:pic>
        <p:nvPicPr>
          <p:cNvPr id="25" name="Picture 24">
            <a:extLst>
              <a:ext uri="{FF2B5EF4-FFF2-40B4-BE49-F238E27FC236}">
                <a16:creationId xmlns:a16="http://schemas.microsoft.com/office/drawing/2014/main" id="{985F61E5-2621-7730-93D0-31C549997DE7}"/>
              </a:ext>
            </a:extLst>
          </p:cNvPr>
          <p:cNvPicPr>
            <a:picLocks noChangeAspect="1"/>
          </p:cNvPicPr>
          <p:nvPr/>
        </p:nvPicPr>
        <p:blipFill>
          <a:blip r:embed="rId3"/>
          <a:stretch>
            <a:fillRect/>
          </a:stretch>
        </p:blipFill>
        <p:spPr>
          <a:xfrm>
            <a:off x="319088" y="1967772"/>
            <a:ext cx="3600000" cy="1143859"/>
          </a:xfrm>
          <a:prstGeom prst="rect">
            <a:avLst/>
          </a:prstGeom>
        </p:spPr>
      </p:pic>
      <p:pic>
        <p:nvPicPr>
          <p:cNvPr id="30" name="Picture 29">
            <a:extLst>
              <a:ext uri="{FF2B5EF4-FFF2-40B4-BE49-F238E27FC236}">
                <a16:creationId xmlns:a16="http://schemas.microsoft.com/office/drawing/2014/main" id="{BD5AF425-DD99-A0ED-BBAD-F82C37A515EA}"/>
              </a:ext>
            </a:extLst>
          </p:cNvPr>
          <p:cNvPicPr>
            <a:picLocks noChangeAspect="1"/>
          </p:cNvPicPr>
          <p:nvPr/>
        </p:nvPicPr>
        <p:blipFill>
          <a:blip r:embed="rId4"/>
          <a:stretch>
            <a:fillRect/>
          </a:stretch>
        </p:blipFill>
        <p:spPr>
          <a:xfrm>
            <a:off x="4296000" y="1967771"/>
            <a:ext cx="3600000" cy="1143860"/>
          </a:xfrm>
          <a:prstGeom prst="rect">
            <a:avLst/>
          </a:prstGeom>
        </p:spPr>
      </p:pic>
      <p:pic>
        <p:nvPicPr>
          <p:cNvPr id="34" name="Picture 33">
            <a:extLst>
              <a:ext uri="{FF2B5EF4-FFF2-40B4-BE49-F238E27FC236}">
                <a16:creationId xmlns:a16="http://schemas.microsoft.com/office/drawing/2014/main" id="{7FED33A0-EB03-9767-EFA6-006DD56D8086}"/>
              </a:ext>
            </a:extLst>
          </p:cNvPr>
          <p:cNvPicPr>
            <a:picLocks noChangeAspect="1"/>
          </p:cNvPicPr>
          <p:nvPr/>
        </p:nvPicPr>
        <p:blipFill>
          <a:blip r:embed="rId5"/>
          <a:stretch>
            <a:fillRect/>
          </a:stretch>
        </p:blipFill>
        <p:spPr>
          <a:xfrm>
            <a:off x="8272912" y="1967772"/>
            <a:ext cx="3600000" cy="1143860"/>
          </a:xfrm>
          <a:prstGeom prst="rect">
            <a:avLst/>
          </a:prstGeom>
        </p:spPr>
      </p:pic>
      <p:sp>
        <p:nvSpPr>
          <p:cNvPr id="35" name="Rectangle 34">
            <a:extLst>
              <a:ext uri="{FF2B5EF4-FFF2-40B4-BE49-F238E27FC236}">
                <a16:creationId xmlns:a16="http://schemas.microsoft.com/office/drawing/2014/main" id="{19494686-7710-7DC0-C7E6-2C8FF55A7DA9}"/>
              </a:ext>
            </a:extLst>
          </p:cNvPr>
          <p:cNvSpPr/>
          <p:nvPr/>
        </p:nvSpPr>
        <p:spPr>
          <a:xfrm>
            <a:off x="3019115" y="1228185"/>
            <a:ext cx="6153769" cy="493058"/>
          </a:xfrm>
          <a:prstGeom prst="rect">
            <a:avLst/>
          </a:prstGeom>
          <a:solidFill>
            <a:srgbClr val="E0FAFA"/>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200" dirty="0">
                <a:solidFill>
                  <a:schemeClr val="tx1"/>
                </a:solidFill>
              </a:rPr>
              <a:t>The null hypothesis is that there are no true differences between any group means:</a:t>
            </a:r>
          </a:p>
          <a:p>
            <a:pPr algn="ctr"/>
            <a:r>
              <a:rPr lang="en-GB" sz="1200" dirty="0">
                <a:solidFill>
                  <a:schemeClr val="tx1"/>
                </a:solidFill>
              </a:rPr>
              <a:t>Group 1 = Group 2 = Group 3</a:t>
            </a:r>
          </a:p>
        </p:txBody>
      </p:sp>
      <p:sp>
        <p:nvSpPr>
          <p:cNvPr id="36" name="Arrow: Down 35">
            <a:extLst>
              <a:ext uri="{FF2B5EF4-FFF2-40B4-BE49-F238E27FC236}">
                <a16:creationId xmlns:a16="http://schemas.microsoft.com/office/drawing/2014/main" id="{5956AAC6-7DA8-8504-0DF6-BD8BA13B195F}"/>
              </a:ext>
            </a:extLst>
          </p:cNvPr>
          <p:cNvSpPr/>
          <p:nvPr/>
        </p:nvSpPr>
        <p:spPr>
          <a:xfrm rot="1484904">
            <a:off x="3744351" y="2075595"/>
            <a:ext cx="371475" cy="493058"/>
          </a:xfrm>
          <a:prstGeom prst="downArrow">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Arrow: Down 36">
            <a:extLst>
              <a:ext uri="{FF2B5EF4-FFF2-40B4-BE49-F238E27FC236}">
                <a16:creationId xmlns:a16="http://schemas.microsoft.com/office/drawing/2014/main" id="{8115E38C-007C-E758-C588-D295E2E98C5E}"/>
              </a:ext>
            </a:extLst>
          </p:cNvPr>
          <p:cNvSpPr/>
          <p:nvPr/>
        </p:nvSpPr>
        <p:spPr>
          <a:xfrm rot="1484904">
            <a:off x="11698174" y="2075595"/>
            <a:ext cx="371475" cy="493058"/>
          </a:xfrm>
          <a:prstGeom prst="downArrow">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Arrow: Down 37">
            <a:extLst>
              <a:ext uri="{FF2B5EF4-FFF2-40B4-BE49-F238E27FC236}">
                <a16:creationId xmlns:a16="http://schemas.microsoft.com/office/drawing/2014/main" id="{9DCFF598-4637-A2CA-9A84-64517FD7BA7B}"/>
              </a:ext>
            </a:extLst>
          </p:cNvPr>
          <p:cNvSpPr/>
          <p:nvPr/>
        </p:nvSpPr>
        <p:spPr>
          <a:xfrm rot="1484904">
            <a:off x="7729086" y="2075594"/>
            <a:ext cx="371475" cy="493058"/>
          </a:xfrm>
          <a:prstGeom prst="downArrow">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0108715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B9C2F-1B22-81F8-F7A1-5EB2A656625A}"/>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1683A4AC-F0D5-ED4F-DC93-691C78871ADE}"/>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22E530E8-E556-2D98-B58A-C94EBE6872B7}"/>
              </a:ext>
            </a:extLst>
          </p:cNvPr>
          <p:cNvSpPr txBox="1">
            <a:spLocks/>
          </p:cNvSpPr>
          <p:nvPr/>
        </p:nvSpPr>
        <p:spPr>
          <a:xfrm>
            <a:off x="2359843" y="423043"/>
            <a:ext cx="7472314"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Comparing group means with ANOVA</a:t>
            </a:r>
            <a:endParaRPr lang="en-US" dirty="0"/>
          </a:p>
        </p:txBody>
      </p:sp>
      <p:pic>
        <p:nvPicPr>
          <p:cNvPr id="25" name="Picture 24">
            <a:extLst>
              <a:ext uri="{FF2B5EF4-FFF2-40B4-BE49-F238E27FC236}">
                <a16:creationId xmlns:a16="http://schemas.microsoft.com/office/drawing/2014/main" id="{54BAD2DE-F0AB-59F0-3D42-32C28D405E1A}"/>
              </a:ext>
            </a:extLst>
          </p:cNvPr>
          <p:cNvPicPr>
            <a:picLocks noChangeAspect="1"/>
          </p:cNvPicPr>
          <p:nvPr/>
        </p:nvPicPr>
        <p:blipFill>
          <a:blip r:embed="rId3"/>
          <a:stretch>
            <a:fillRect/>
          </a:stretch>
        </p:blipFill>
        <p:spPr>
          <a:xfrm>
            <a:off x="319088" y="1967772"/>
            <a:ext cx="3600000" cy="1143859"/>
          </a:xfrm>
          <a:prstGeom prst="rect">
            <a:avLst/>
          </a:prstGeom>
        </p:spPr>
      </p:pic>
      <p:pic>
        <p:nvPicPr>
          <p:cNvPr id="30" name="Picture 29">
            <a:extLst>
              <a:ext uri="{FF2B5EF4-FFF2-40B4-BE49-F238E27FC236}">
                <a16:creationId xmlns:a16="http://schemas.microsoft.com/office/drawing/2014/main" id="{95EAFFC9-CBCA-6277-7370-0EB08C1E4C8C}"/>
              </a:ext>
            </a:extLst>
          </p:cNvPr>
          <p:cNvPicPr>
            <a:picLocks noChangeAspect="1"/>
          </p:cNvPicPr>
          <p:nvPr/>
        </p:nvPicPr>
        <p:blipFill>
          <a:blip r:embed="rId4"/>
          <a:stretch>
            <a:fillRect/>
          </a:stretch>
        </p:blipFill>
        <p:spPr>
          <a:xfrm>
            <a:off x="4296000" y="1967771"/>
            <a:ext cx="3600000" cy="1143860"/>
          </a:xfrm>
          <a:prstGeom prst="rect">
            <a:avLst/>
          </a:prstGeom>
        </p:spPr>
      </p:pic>
      <p:pic>
        <p:nvPicPr>
          <p:cNvPr id="34" name="Picture 33">
            <a:extLst>
              <a:ext uri="{FF2B5EF4-FFF2-40B4-BE49-F238E27FC236}">
                <a16:creationId xmlns:a16="http://schemas.microsoft.com/office/drawing/2014/main" id="{9D91E845-3C4F-F9AD-7D15-B2E9BB6FDE07}"/>
              </a:ext>
            </a:extLst>
          </p:cNvPr>
          <p:cNvPicPr>
            <a:picLocks noChangeAspect="1"/>
          </p:cNvPicPr>
          <p:nvPr/>
        </p:nvPicPr>
        <p:blipFill>
          <a:blip r:embed="rId5"/>
          <a:stretch>
            <a:fillRect/>
          </a:stretch>
        </p:blipFill>
        <p:spPr>
          <a:xfrm>
            <a:off x="8272912" y="1967772"/>
            <a:ext cx="3600000" cy="1143860"/>
          </a:xfrm>
          <a:prstGeom prst="rect">
            <a:avLst/>
          </a:prstGeom>
        </p:spPr>
      </p:pic>
      <p:sp>
        <p:nvSpPr>
          <p:cNvPr id="35" name="Rectangle 34">
            <a:extLst>
              <a:ext uri="{FF2B5EF4-FFF2-40B4-BE49-F238E27FC236}">
                <a16:creationId xmlns:a16="http://schemas.microsoft.com/office/drawing/2014/main" id="{8D9BBFD6-B6B2-78F3-6BA1-B0A38F16A091}"/>
              </a:ext>
            </a:extLst>
          </p:cNvPr>
          <p:cNvSpPr/>
          <p:nvPr/>
        </p:nvSpPr>
        <p:spPr>
          <a:xfrm>
            <a:off x="3019115" y="1228185"/>
            <a:ext cx="6153769" cy="493058"/>
          </a:xfrm>
          <a:prstGeom prst="rect">
            <a:avLst/>
          </a:prstGeom>
          <a:solidFill>
            <a:srgbClr val="E0FAFA"/>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200" dirty="0">
                <a:solidFill>
                  <a:schemeClr val="tx1"/>
                </a:solidFill>
              </a:rPr>
              <a:t>The null hypothesis is that there are no true differences between any group means:</a:t>
            </a:r>
          </a:p>
          <a:p>
            <a:pPr algn="ctr"/>
            <a:r>
              <a:rPr lang="en-GB" sz="1200" dirty="0">
                <a:solidFill>
                  <a:schemeClr val="tx1"/>
                </a:solidFill>
              </a:rPr>
              <a:t>Group 1 = Group 2 = Group 3</a:t>
            </a:r>
          </a:p>
        </p:txBody>
      </p:sp>
      <p:sp>
        <p:nvSpPr>
          <p:cNvPr id="36" name="Arrow: Down 35">
            <a:extLst>
              <a:ext uri="{FF2B5EF4-FFF2-40B4-BE49-F238E27FC236}">
                <a16:creationId xmlns:a16="http://schemas.microsoft.com/office/drawing/2014/main" id="{B8345CEA-12F6-DB98-CC6C-05A727B47EED}"/>
              </a:ext>
            </a:extLst>
          </p:cNvPr>
          <p:cNvSpPr/>
          <p:nvPr/>
        </p:nvSpPr>
        <p:spPr>
          <a:xfrm rot="1484904">
            <a:off x="3744351" y="2075595"/>
            <a:ext cx="371475" cy="493058"/>
          </a:xfrm>
          <a:prstGeom prst="downArrow">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Arrow: Down 36">
            <a:extLst>
              <a:ext uri="{FF2B5EF4-FFF2-40B4-BE49-F238E27FC236}">
                <a16:creationId xmlns:a16="http://schemas.microsoft.com/office/drawing/2014/main" id="{FB8EDFB7-13EA-6323-696E-0D4E2632D689}"/>
              </a:ext>
            </a:extLst>
          </p:cNvPr>
          <p:cNvSpPr/>
          <p:nvPr/>
        </p:nvSpPr>
        <p:spPr>
          <a:xfrm rot="1484904">
            <a:off x="11698174" y="2075595"/>
            <a:ext cx="371475" cy="493058"/>
          </a:xfrm>
          <a:prstGeom prst="downArrow">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Arrow: Down 37">
            <a:extLst>
              <a:ext uri="{FF2B5EF4-FFF2-40B4-BE49-F238E27FC236}">
                <a16:creationId xmlns:a16="http://schemas.microsoft.com/office/drawing/2014/main" id="{83FB0471-1DD7-55B2-DC3B-3206DB1B4A7A}"/>
              </a:ext>
            </a:extLst>
          </p:cNvPr>
          <p:cNvSpPr/>
          <p:nvPr/>
        </p:nvSpPr>
        <p:spPr>
          <a:xfrm rot="1484904">
            <a:off x="7729086" y="2075594"/>
            <a:ext cx="371475" cy="493058"/>
          </a:xfrm>
          <a:prstGeom prst="downArrow">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Rectangle 1">
            <a:extLst>
              <a:ext uri="{FF2B5EF4-FFF2-40B4-BE49-F238E27FC236}">
                <a16:creationId xmlns:a16="http://schemas.microsoft.com/office/drawing/2014/main" id="{1B71E840-EFE6-F852-FC99-E301F96BE0ED}"/>
              </a:ext>
            </a:extLst>
          </p:cNvPr>
          <p:cNvSpPr/>
          <p:nvPr/>
        </p:nvSpPr>
        <p:spPr>
          <a:xfrm>
            <a:off x="614138" y="3164340"/>
            <a:ext cx="3009900" cy="2169659"/>
          </a:xfrm>
          <a:prstGeom prst="rect">
            <a:avLst/>
          </a:prstGeom>
          <a:solidFill>
            <a:schemeClr val="accent6">
              <a:lumMod val="20000"/>
              <a:lumOff val="8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When considering overall educational performance, the composite of test and project, the omnibus ANOVA is non-significant (</a:t>
            </a:r>
            <a:r>
              <a:rPr lang="en-US" sz="1200" i="1" dirty="0">
                <a:solidFill>
                  <a:schemeClr val="tx1"/>
                </a:solidFill>
              </a:rPr>
              <a:t>F</a:t>
            </a:r>
            <a:r>
              <a:rPr lang="en-US" sz="1200" dirty="0">
                <a:solidFill>
                  <a:schemeClr val="tx1"/>
                </a:solidFill>
              </a:rPr>
              <a:t>(2, 297) = 3.016, </a:t>
            </a:r>
            <a:r>
              <a:rPr lang="en-US" sz="1200" i="1" dirty="0">
                <a:solidFill>
                  <a:schemeClr val="tx1"/>
                </a:solidFill>
              </a:rPr>
              <a:t>p</a:t>
            </a:r>
            <a:r>
              <a:rPr lang="en-US" sz="1200" dirty="0">
                <a:solidFill>
                  <a:schemeClr val="tx1"/>
                </a:solidFill>
              </a:rPr>
              <a:t> = .051). This indicates that we do not have evidence to reject the null hypothesis that all group means are equal. Consequently, we do not proceed to pairwise comparisons, as conducting multiple binary tests would increase the probability of at least one false positive.</a:t>
            </a:r>
            <a:endParaRPr lang="en-GB" sz="1200" dirty="0">
              <a:solidFill>
                <a:schemeClr val="tx1"/>
              </a:solidFill>
            </a:endParaRPr>
          </a:p>
        </p:txBody>
      </p:sp>
    </p:spTree>
    <p:extLst>
      <p:ext uri="{BB962C8B-B14F-4D97-AF65-F5344CB8AC3E}">
        <p14:creationId xmlns:p14="http://schemas.microsoft.com/office/powerpoint/2010/main" val="39564950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4C1B1-833A-2C9A-7A75-144FE62D9168}"/>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494A9BC5-8518-7C94-4CE5-85D2B8FB3E9A}"/>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2846E340-68A5-8DA3-D05C-A50F4B348AD5}"/>
              </a:ext>
            </a:extLst>
          </p:cNvPr>
          <p:cNvSpPr txBox="1">
            <a:spLocks/>
          </p:cNvSpPr>
          <p:nvPr/>
        </p:nvSpPr>
        <p:spPr>
          <a:xfrm>
            <a:off x="2359843" y="423043"/>
            <a:ext cx="7472314"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Comparing group means with ANOVA</a:t>
            </a:r>
            <a:endParaRPr lang="en-US" dirty="0"/>
          </a:p>
        </p:txBody>
      </p:sp>
      <p:pic>
        <p:nvPicPr>
          <p:cNvPr id="25" name="Picture 24">
            <a:extLst>
              <a:ext uri="{FF2B5EF4-FFF2-40B4-BE49-F238E27FC236}">
                <a16:creationId xmlns:a16="http://schemas.microsoft.com/office/drawing/2014/main" id="{BFA35140-D7BC-CC69-E124-984240577D0A}"/>
              </a:ext>
            </a:extLst>
          </p:cNvPr>
          <p:cNvPicPr>
            <a:picLocks noChangeAspect="1"/>
          </p:cNvPicPr>
          <p:nvPr/>
        </p:nvPicPr>
        <p:blipFill>
          <a:blip r:embed="rId3"/>
          <a:stretch>
            <a:fillRect/>
          </a:stretch>
        </p:blipFill>
        <p:spPr>
          <a:xfrm>
            <a:off x="319088" y="1967772"/>
            <a:ext cx="3600000" cy="1143859"/>
          </a:xfrm>
          <a:prstGeom prst="rect">
            <a:avLst/>
          </a:prstGeom>
        </p:spPr>
      </p:pic>
      <p:pic>
        <p:nvPicPr>
          <p:cNvPr id="30" name="Picture 29">
            <a:extLst>
              <a:ext uri="{FF2B5EF4-FFF2-40B4-BE49-F238E27FC236}">
                <a16:creationId xmlns:a16="http://schemas.microsoft.com/office/drawing/2014/main" id="{AA3CDAD5-ABA0-1C0C-59D5-F0E2E734677A}"/>
              </a:ext>
            </a:extLst>
          </p:cNvPr>
          <p:cNvPicPr>
            <a:picLocks noChangeAspect="1"/>
          </p:cNvPicPr>
          <p:nvPr/>
        </p:nvPicPr>
        <p:blipFill>
          <a:blip r:embed="rId4"/>
          <a:stretch>
            <a:fillRect/>
          </a:stretch>
        </p:blipFill>
        <p:spPr>
          <a:xfrm>
            <a:off x="4296000" y="1967771"/>
            <a:ext cx="3600000" cy="1143860"/>
          </a:xfrm>
          <a:prstGeom prst="rect">
            <a:avLst/>
          </a:prstGeom>
        </p:spPr>
      </p:pic>
      <p:pic>
        <p:nvPicPr>
          <p:cNvPr id="34" name="Picture 33">
            <a:extLst>
              <a:ext uri="{FF2B5EF4-FFF2-40B4-BE49-F238E27FC236}">
                <a16:creationId xmlns:a16="http://schemas.microsoft.com/office/drawing/2014/main" id="{1F9EC54B-E1FA-7A8D-1125-6FCDD1D20198}"/>
              </a:ext>
            </a:extLst>
          </p:cNvPr>
          <p:cNvPicPr>
            <a:picLocks noChangeAspect="1"/>
          </p:cNvPicPr>
          <p:nvPr/>
        </p:nvPicPr>
        <p:blipFill>
          <a:blip r:embed="rId5"/>
          <a:stretch>
            <a:fillRect/>
          </a:stretch>
        </p:blipFill>
        <p:spPr>
          <a:xfrm>
            <a:off x="8272912" y="1967772"/>
            <a:ext cx="3600000" cy="1143860"/>
          </a:xfrm>
          <a:prstGeom prst="rect">
            <a:avLst/>
          </a:prstGeom>
        </p:spPr>
      </p:pic>
      <p:sp>
        <p:nvSpPr>
          <p:cNvPr id="35" name="Rectangle 34">
            <a:extLst>
              <a:ext uri="{FF2B5EF4-FFF2-40B4-BE49-F238E27FC236}">
                <a16:creationId xmlns:a16="http://schemas.microsoft.com/office/drawing/2014/main" id="{25FEE02F-52D5-C821-36D3-9E96A50ECE65}"/>
              </a:ext>
            </a:extLst>
          </p:cNvPr>
          <p:cNvSpPr/>
          <p:nvPr/>
        </p:nvSpPr>
        <p:spPr>
          <a:xfrm>
            <a:off x="3019115" y="1228185"/>
            <a:ext cx="6153769" cy="493058"/>
          </a:xfrm>
          <a:prstGeom prst="rect">
            <a:avLst/>
          </a:prstGeom>
          <a:solidFill>
            <a:srgbClr val="E0FAFA"/>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200" dirty="0">
                <a:solidFill>
                  <a:schemeClr val="tx1"/>
                </a:solidFill>
              </a:rPr>
              <a:t>The null hypothesis is that there are no true differences between any group means:</a:t>
            </a:r>
          </a:p>
          <a:p>
            <a:pPr algn="ctr"/>
            <a:r>
              <a:rPr lang="en-GB" sz="1200" dirty="0">
                <a:solidFill>
                  <a:schemeClr val="tx1"/>
                </a:solidFill>
              </a:rPr>
              <a:t>Group 1 = Group 2 = Group 3</a:t>
            </a:r>
          </a:p>
        </p:txBody>
      </p:sp>
      <p:sp>
        <p:nvSpPr>
          <p:cNvPr id="36" name="Arrow: Down 35">
            <a:extLst>
              <a:ext uri="{FF2B5EF4-FFF2-40B4-BE49-F238E27FC236}">
                <a16:creationId xmlns:a16="http://schemas.microsoft.com/office/drawing/2014/main" id="{EC99C221-2823-A2FC-587D-0EC149183767}"/>
              </a:ext>
            </a:extLst>
          </p:cNvPr>
          <p:cNvSpPr/>
          <p:nvPr/>
        </p:nvSpPr>
        <p:spPr>
          <a:xfrm rot="1484904">
            <a:off x="3744351" y="2075595"/>
            <a:ext cx="371475" cy="493058"/>
          </a:xfrm>
          <a:prstGeom prst="downArrow">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Arrow: Down 36">
            <a:extLst>
              <a:ext uri="{FF2B5EF4-FFF2-40B4-BE49-F238E27FC236}">
                <a16:creationId xmlns:a16="http://schemas.microsoft.com/office/drawing/2014/main" id="{8A4A5B97-5646-3D1D-C882-D3E309C50DD9}"/>
              </a:ext>
            </a:extLst>
          </p:cNvPr>
          <p:cNvSpPr/>
          <p:nvPr/>
        </p:nvSpPr>
        <p:spPr>
          <a:xfrm rot="1484904">
            <a:off x="11698174" y="2075595"/>
            <a:ext cx="371475" cy="493058"/>
          </a:xfrm>
          <a:prstGeom prst="downArrow">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Arrow: Down 37">
            <a:extLst>
              <a:ext uri="{FF2B5EF4-FFF2-40B4-BE49-F238E27FC236}">
                <a16:creationId xmlns:a16="http://schemas.microsoft.com/office/drawing/2014/main" id="{D0361F1D-4B0F-8F81-1071-45A045967258}"/>
              </a:ext>
            </a:extLst>
          </p:cNvPr>
          <p:cNvSpPr/>
          <p:nvPr/>
        </p:nvSpPr>
        <p:spPr>
          <a:xfrm rot="1484904">
            <a:off x="7729086" y="2075594"/>
            <a:ext cx="371475" cy="493058"/>
          </a:xfrm>
          <a:prstGeom prst="downArrow">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Rectangle 1">
            <a:extLst>
              <a:ext uri="{FF2B5EF4-FFF2-40B4-BE49-F238E27FC236}">
                <a16:creationId xmlns:a16="http://schemas.microsoft.com/office/drawing/2014/main" id="{C159D4ED-08FE-5337-B951-4E2450314BA0}"/>
              </a:ext>
            </a:extLst>
          </p:cNvPr>
          <p:cNvSpPr/>
          <p:nvPr/>
        </p:nvSpPr>
        <p:spPr>
          <a:xfrm>
            <a:off x="614138" y="3164340"/>
            <a:ext cx="3009900" cy="2169659"/>
          </a:xfrm>
          <a:prstGeom prst="rect">
            <a:avLst/>
          </a:prstGeom>
          <a:solidFill>
            <a:schemeClr val="accent6">
              <a:lumMod val="20000"/>
              <a:lumOff val="8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When considering overall educational performance, the composite of test and project, the omnibus ANOVA is non-significant (</a:t>
            </a:r>
            <a:r>
              <a:rPr lang="en-US" sz="1200" i="1" dirty="0">
                <a:solidFill>
                  <a:schemeClr val="tx1"/>
                </a:solidFill>
              </a:rPr>
              <a:t>F</a:t>
            </a:r>
            <a:r>
              <a:rPr lang="en-US" sz="1200" dirty="0">
                <a:solidFill>
                  <a:schemeClr val="tx1"/>
                </a:solidFill>
              </a:rPr>
              <a:t>(2, 297) = 3.016, </a:t>
            </a:r>
            <a:r>
              <a:rPr lang="en-US" sz="1200" i="1" dirty="0">
                <a:solidFill>
                  <a:schemeClr val="tx1"/>
                </a:solidFill>
              </a:rPr>
              <a:t>p</a:t>
            </a:r>
            <a:r>
              <a:rPr lang="en-US" sz="1200" dirty="0">
                <a:solidFill>
                  <a:schemeClr val="tx1"/>
                </a:solidFill>
              </a:rPr>
              <a:t> = .051). This indicates that we do not have evidence to reject the null hypothesis that all group means are equal. Consequently, we do not proceed to pairwise comparisons, as conducting multiple binary tests would increase the probability of at least one false positive.</a:t>
            </a:r>
            <a:endParaRPr lang="en-GB" sz="1200" dirty="0">
              <a:solidFill>
                <a:schemeClr val="tx1"/>
              </a:solidFill>
            </a:endParaRPr>
          </a:p>
        </p:txBody>
      </p:sp>
      <p:sp>
        <p:nvSpPr>
          <p:cNvPr id="3" name="Rectangle 2">
            <a:extLst>
              <a:ext uri="{FF2B5EF4-FFF2-40B4-BE49-F238E27FC236}">
                <a16:creationId xmlns:a16="http://schemas.microsoft.com/office/drawing/2014/main" id="{CE13B785-74B1-ACF5-244B-B4054FB24FA2}"/>
              </a:ext>
            </a:extLst>
          </p:cNvPr>
          <p:cNvSpPr/>
          <p:nvPr/>
        </p:nvSpPr>
        <p:spPr>
          <a:xfrm>
            <a:off x="5167087" y="3164341"/>
            <a:ext cx="5843813" cy="1245490"/>
          </a:xfrm>
          <a:prstGeom prst="rect">
            <a:avLst/>
          </a:prstGeom>
          <a:solidFill>
            <a:schemeClr val="accent4">
              <a:lumMod val="20000"/>
              <a:lumOff val="8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When considering examination and project performance separately, the omnibus ANOVAs are statistically significant (Exam: </a:t>
            </a:r>
            <a:r>
              <a:rPr lang="en-US" sz="1200" i="1" dirty="0">
                <a:solidFill>
                  <a:schemeClr val="tx1"/>
                </a:solidFill>
              </a:rPr>
              <a:t>F</a:t>
            </a:r>
            <a:r>
              <a:rPr lang="en-US" sz="1200" dirty="0">
                <a:solidFill>
                  <a:schemeClr val="tx1"/>
                </a:solidFill>
              </a:rPr>
              <a:t>(2, 297) = 12.832, </a:t>
            </a:r>
            <a:r>
              <a:rPr lang="en-US" sz="1200" i="1" dirty="0">
                <a:solidFill>
                  <a:schemeClr val="tx1"/>
                </a:solidFill>
              </a:rPr>
              <a:t>p</a:t>
            </a:r>
            <a:r>
              <a:rPr lang="en-US" sz="1200" dirty="0">
                <a:solidFill>
                  <a:schemeClr val="tx1"/>
                </a:solidFill>
              </a:rPr>
              <a:t> &lt; .001; Project: </a:t>
            </a:r>
            <a:r>
              <a:rPr lang="en-US" sz="1200" i="1" dirty="0">
                <a:solidFill>
                  <a:schemeClr val="tx1"/>
                </a:solidFill>
              </a:rPr>
              <a:t>F</a:t>
            </a:r>
            <a:r>
              <a:rPr lang="en-US" sz="1200" dirty="0">
                <a:solidFill>
                  <a:schemeClr val="tx1"/>
                </a:solidFill>
              </a:rPr>
              <a:t>(2, 297) = 13.126, </a:t>
            </a:r>
            <a:r>
              <a:rPr lang="en-US" sz="1200" i="1" dirty="0">
                <a:solidFill>
                  <a:schemeClr val="tx1"/>
                </a:solidFill>
              </a:rPr>
              <a:t>p</a:t>
            </a:r>
            <a:r>
              <a:rPr lang="en-US" sz="1200" dirty="0">
                <a:solidFill>
                  <a:schemeClr val="tx1"/>
                </a:solidFill>
              </a:rPr>
              <a:t> &lt; .001). This provides evidence to reject the null hypothesis that all group means are equal for each outcome. Therefore, it is appropriate to conduct post-hoc pairwise comparisons to determine which specific groups differ, while applying suitable adjustments to control the family-wise Type I error rate.</a:t>
            </a:r>
            <a:endParaRPr lang="en-GB" sz="1200" dirty="0">
              <a:solidFill>
                <a:schemeClr val="tx1"/>
              </a:solidFill>
            </a:endParaRPr>
          </a:p>
        </p:txBody>
      </p:sp>
    </p:spTree>
    <p:extLst>
      <p:ext uri="{BB962C8B-B14F-4D97-AF65-F5344CB8AC3E}">
        <p14:creationId xmlns:p14="http://schemas.microsoft.com/office/powerpoint/2010/main" val="31308328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4AFE2-299E-D7CC-BB73-51876BFB5F19}"/>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FE76DA02-0AF3-13C6-9065-272A0BC24E88}"/>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3E2C8831-845E-5392-90AF-C6E8C32E8A5F}"/>
              </a:ext>
            </a:extLst>
          </p:cNvPr>
          <p:cNvSpPr txBox="1">
            <a:spLocks/>
          </p:cNvSpPr>
          <p:nvPr/>
        </p:nvSpPr>
        <p:spPr>
          <a:xfrm>
            <a:off x="2359843" y="423043"/>
            <a:ext cx="7472314"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Comparing group means with ANOVA</a:t>
            </a:r>
            <a:endParaRPr lang="en-US" dirty="0"/>
          </a:p>
        </p:txBody>
      </p:sp>
      <p:pic>
        <p:nvPicPr>
          <p:cNvPr id="5" name="Picture 4">
            <a:extLst>
              <a:ext uri="{FF2B5EF4-FFF2-40B4-BE49-F238E27FC236}">
                <a16:creationId xmlns:a16="http://schemas.microsoft.com/office/drawing/2014/main" id="{F63C963B-4BE0-4042-856E-EAD1A911FB50}"/>
              </a:ext>
            </a:extLst>
          </p:cNvPr>
          <p:cNvPicPr>
            <a:picLocks noChangeAspect="1"/>
          </p:cNvPicPr>
          <p:nvPr/>
        </p:nvPicPr>
        <p:blipFill>
          <a:blip r:embed="rId3"/>
          <a:stretch>
            <a:fillRect/>
          </a:stretch>
        </p:blipFill>
        <p:spPr>
          <a:xfrm>
            <a:off x="471488" y="1800225"/>
            <a:ext cx="7658100" cy="2495550"/>
          </a:xfrm>
          <a:prstGeom prst="rect">
            <a:avLst/>
          </a:prstGeom>
        </p:spPr>
      </p:pic>
      <p:pic>
        <p:nvPicPr>
          <p:cNvPr id="7" name="Picture 6">
            <a:extLst>
              <a:ext uri="{FF2B5EF4-FFF2-40B4-BE49-F238E27FC236}">
                <a16:creationId xmlns:a16="http://schemas.microsoft.com/office/drawing/2014/main" id="{5FEE2D05-851B-B95D-0AC8-D95AD7F33CE9}"/>
              </a:ext>
            </a:extLst>
          </p:cNvPr>
          <p:cNvPicPr>
            <a:picLocks noChangeAspect="1"/>
          </p:cNvPicPr>
          <p:nvPr/>
        </p:nvPicPr>
        <p:blipFill>
          <a:blip r:embed="rId4"/>
          <a:stretch>
            <a:fillRect/>
          </a:stretch>
        </p:blipFill>
        <p:spPr>
          <a:xfrm>
            <a:off x="8510587" y="1800225"/>
            <a:ext cx="3209925" cy="3124200"/>
          </a:xfrm>
          <a:prstGeom prst="rect">
            <a:avLst/>
          </a:prstGeom>
        </p:spPr>
      </p:pic>
      <p:sp>
        <p:nvSpPr>
          <p:cNvPr id="8" name="Arrow: Down 7">
            <a:extLst>
              <a:ext uri="{FF2B5EF4-FFF2-40B4-BE49-F238E27FC236}">
                <a16:creationId xmlns:a16="http://schemas.microsoft.com/office/drawing/2014/main" id="{EE11BA0D-3BA3-FB0F-913C-AEE34BF986ED}"/>
              </a:ext>
            </a:extLst>
          </p:cNvPr>
          <p:cNvSpPr/>
          <p:nvPr/>
        </p:nvSpPr>
        <p:spPr>
          <a:xfrm rot="2946012">
            <a:off x="10459477" y="2377237"/>
            <a:ext cx="371475" cy="493058"/>
          </a:xfrm>
          <a:prstGeom prst="downArrow">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5655583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EA0B9-9584-A167-DE55-F069BF7FE365}"/>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2F08759A-ED32-AB73-A9BE-6F842572823A}"/>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3872B6EE-09A0-E7B5-698D-6DD2BF7F7EA3}"/>
              </a:ext>
            </a:extLst>
          </p:cNvPr>
          <p:cNvSpPr txBox="1">
            <a:spLocks/>
          </p:cNvSpPr>
          <p:nvPr/>
        </p:nvSpPr>
        <p:spPr>
          <a:xfrm>
            <a:off x="2359843" y="423043"/>
            <a:ext cx="7472314"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Comparing group means with ANOVA</a:t>
            </a:r>
            <a:endParaRPr lang="en-US" dirty="0"/>
          </a:p>
        </p:txBody>
      </p:sp>
      <p:pic>
        <p:nvPicPr>
          <p:cNvPr id="30" name="Picture 29">
            <a:extLst>
              <a:ext uri="{FF2B5EF4-FFF2-40B4-BE49-F238E27FC236}">
                <a16:creationId xmlns:a16="http://schemas.microsoft.com/office/drawing/2014/main" id="{286563C6-6222-130D-8450-BEEA2A6B4F15}"/>
              </a:ext>
            </a:extLst>
          </p:cNvPr>
          <p:cNvPicPr>
            <a:picLocks noChangeAspect="1"/>
          </p:cNvPicPr>
          <p:nvPr/>
        </p:nvPicPr>
        <p:blipFill>
          <a:blip r:embed="rId3"/>
          <a:stretch>
            <a:fillRect/>
          </a:stretch>
        </p:blipFill>
        <p:spPr>
          <a:xfrm>
            <a:off x="333600" y="1162630"/>
            <a:ext cx="5400000" cy="1715790"/>
          </a:xfrm>
          <a:prstGeom prst="rect">
            <a:avLst/>
          </a:prstGeom>
        </p:spPr>
      </p:pic>
      <p:pic>
        <p:nvPicPr>
          <p:cNvPr id="34" name="Picture 33">
            <a:extLst>
              <a:ext uri="{FF2B5EF4-FFF2-40B4-BE49-F238E27FC236}">
                <a16:creationId xmlns:a16="http://schemas.microsoft.com/office/drawing/2014/main" id="{D7DAA99D-AE7F-54BE-AFC0-9BFFBDEF6319}"/>
              </a:ext>
            </a:extLst>
          </p:cNvPr>
          <p:cNvPicPr>
            <a:picLocks noChangeAspect="1"/>
          </p:cNvPicPr>
          <p:nvPr/>
        </p:nvPicPr>
        <p:blipFill>
          <a:blip r:embed="rId4"/>
          <a:stretch>
            <a:fillRect/>
          </a:stretch>
        </p:blipFill>
        <p:spPr>
          <a:xfrm>
            <a:off x="6458402" y="1162631"/>
            <a:ext cx="5400000" cy="1715790"/>
          </a:xfrm>
          <a:prstGeom prst="rect">
            <a:avLst/>
          </a:prstGeom>
        </p:spPr>
      </p:pic>
      <p:pic>
        <p:nvPicPr>
          <p:cNvPr id="8" name="Picture 7">
            <a:extLst>
              <a:ext uri="{FF2B5EF4-FFF2-40B4-BE49-F238E27FC236}">
                <a16:creationId xmlns:a16="http://schemas.microsoft.com/office/drawing/2014/main" id="{B9F393C1-108F-C432-BB7C-72D3B2FB1DA2}"/>
              </a:ext>
            </a:extLst>
          </p:cNvPr>
          <p:cNvPicPr>
            <a:picLocks noChangeAspect="1"/>
          </p:cNvPicPr>
          <p:nvPr/>
        </p:nvPicPr>
        <p:blipFill>
          <a:blip r:embed="rId5"/>
          <a:stretch>
            <a:fillRect/>
          </a:stretch>
        </p:blipFill>
        <p:spPr>
          <a:xfrm>
            <a:off x="6458402" y="3206923"/>
            <a:ext cx="5400000" cy="1542858"/>
          </a:xfrm>
          <a:prstGeom prst="rect">
            <a:avLst/>
          </a:prstGeom>
        </p:spPr>
      </p:pic>
      <p:pic>
        <p:nvPicPr>
          <p:cNvPr id="10" name="Picture 9">
            <a:extLst>
              <a:ext uri="{FF2B5EF4-FFF2-40B4-BE49-F238E27FC236}">
                <a16:creationId xmlns:a16="http://schemas.microsoft.com/office/drawing/2014/main" id="{C688D012-9CB4-52C9-4263-6B666ECBA164}"/>
              </a:ext>
            </a:extLst>
          </p:cNvPr>
          <p:cNvPicPr>
            <a:picLocks noChangeAspect="1"/>
          </p:cNvPicPr>
          <p:nvPr/>
        </p:nvPicPr>
        <p:blipFill>
          <a:blip r:embed="rId6"/>
          <a:stretch>
            <a:fillRect/>
          </a:stretch>
        </p:blipFill>
        <p:spPr>
          <a:xfrm>
            <a:off x="333599" y="3206924"/>
            <a:ext cx="5400000" cy="1542857"/>
          </a:xfrm>
          <a:prstGeom prst="rect">
            <a:avLst/>
          </a:prstGeom>
        </p:spPr>
      </p:pic>
    </p:spTree>
    <p:extLst>
      <p:ext uri="{BB962C8B-B14F-4D97-AF65-F5344CB8AC3E}">
        <p14:creationId xmlns:p14="http://schemas.microsoft.com/office/powerpoint/2010/main" val="2011687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47210-DE9B-F82E-BC16-0F680B771BD2}"/>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AA56D0C4-B026-C2B7-AC6A-513913016439}"/>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8F010D90-F463-4564-92AB-C7AAEED33AF3}"/>
              </a:ext>
            </a:extLst>
          </p:cNvPr>
          <p:cNvSpPr txBox="1">
            <a:spLocks/>
          </p:cNvSpPr>
          <p:nvPr/>
        </p:nvSpPr>
        <p:spPr>
          <a:xfrm>
            <a:off x="3908612" y="423043"/>
            <a:ext cx="4374776"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Preparation for today</a:t>
            </a:r>
            <a:endParaRPr lang="en-US" dirty="0"/>
          </a:p>
        </p:txBody>
      </p:sp>
      <p:pic>
        <p:nvPicPr>
          <p:cNvPr id="1026" name="Picture 2" descr="Excel icon set for professional use">
            <a:extLst>
              <a:ext uri="{FF2B5EF4-FFF2-40B4-BE49-F238E27FC236}">
                <a16:creationId xmlns:a16="http://schemas.microsoft.com/office/drawing/2014/main" id="{8FA37643-6019-72BB-8545-3C12487CC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171" y="1395713"/>
            <a:ext cx="2127417" cy="21274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ss Data Analysis Services at ₹ 10000/month in New Delhi | ID: 27219638188">
            <a:extLst>
              <a:ext uri="{FF2B5EF4-FFF2-40B4-BE49-F238E27FC236}">
                <a16:creationId xmlns:a16="http://schemas.microsoft.com/office/drawing/2014/main" id="{07F31A15-1D02-5145-221F-256DA6F470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692" r="10784" b="20352"/>
          <a:stretch>
            <a:fillRect/>
          </a:stretch>
        </p:blipFill>
        <p:spPr bwMode="auto">
          <a:xfrm>
            <a:off x="1541930" y="3886233"/>
            <a:ext cx="1593360" cy="15760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2C86EBF-73EA-A8DD-4DF3-C5D7735FDB1A}"/>
              </a:ext>
            </a:extLst>
          </p:cNvPr>
          <p:cNvSpPr txBox="1"/>
          <p:nvPr/>
        </p:nvSpPr>
        <p:spPr>
          <a:xfrm>
            <a:off x="3908611" y="1720757"/>
            <a:ext cx="7004217" cy="1477328"/>
          </a:xfrm>
          <a:prstGeom prst="rect">
            <a:avLst/>
          </a:prstGeom>
          <a:noFill/>
        </p:spPr>
        <p:txBody>
          <a:bodyPr wrap="square" rtlCol="0">
            <a:spAutoFit/>
          </a:bodyPr>
          <a:lstStyle/>
          <a:p>
            <a:r>
              <a:rPr lang="en-GB" dirty="0"/>
              <a:t>We will be working with a bespoke dataset: Modified_Holzinger_Swineford_Dataset_2026.xlsx</a:t>
            </a:r>
          </a:p>
          <a:p>
            <a:endParaRPr lang="en-GB" dirty="0"/>
          </a:p>
          <a:p>
            <a:r>
              <a:rPr lang="en-GB" dirty="0"/>
              <a:t>This was originally the Holzinger and Swineford (1939) data which was been modified for this workshop. </a:t>
            </a:r>
          </a:p>
        </p:txBody>
      </p:sp>
      <p:sp>
        <p:nvSpPr>
          <p:cNvPr id="4" name="TextBox 3">
            <a:extLst>
              <a:ext uri="{FF2B5EF4-FFF2-40B4-BE49-F238E27FC236}">
                <a16:creationId xmlns:a16="http://schemas.microsoft.com/office/drawing/2014/main" id="{6D2F5643-D2E2-9684-B22D-85BEDA7CF159}"/>
              </a:ext>
            </a:extLst>
          </p:cNvPr>
          <p:cNvSpPr txBox="1"/>
          <p:nvPr/>
        </p:nvSpPr>
        <p:spPr>
          <a:xfrm>
            <a:off x="3908612" y="4351094"/>
            <a:ext cx="7004217" cy="646331"/>
          </a:xfrm>
          <a:prstGeom prst="rect">
            <a:avLst/>
          </a:prstGeom>
          <a:noFill/>
        </p:spPr>
        <p:txBody>
          <a:bodyPr wrap="square" rtlCol="0">
            <a:spAutoFit/>
          </a:bodyPr>
          <a:lstStyle/>
          <a:p>
            <a:r>
              <a:rPr lang="en-GB" dirty="0"/>
              <a:t>All analyses will be conducted with SPSS, you can follow along if you have the software available to you.</a:t>
            </a:r>
          </a:p>
        </p:txBody>
      </p:sp>
    </p:spTree>
    <p:extLst>
      <p:ext uri="{BB962C8B-B14F-4D97-AF65-F5344CB8AC3E}">
        <p14:creationId xmlns:p14="http://schemas.microsoft.com/office/powerpoint/2010/main" val="28526649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A2579-1ABA-0520-3FD9-93EB9231BE5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2B5C381-E5B2-EF2A-3BE3-20EF2DDCFE75}"/>
              </a:ext>
            </a:extLst>
          </p:cNvPr>
          <p:cNvPicPr>
            <a:picLocks noChangeAspect="1"/>
          </p:cNvPicPr>
          <p:nvPr/>
        </p:nvPicPr>
        <p:blipFill>
          <a:blip r:embed="rId3"/>
          <a:stretch>
            <a:fillRect/>
          </a:stretch>
        </p:blipFill>
        <p:spPr>
          <a:xfrm>
            <a:off x="7358062" y="2122843"/>
            <a:ext cx="4362450" cy="2819835"/>
          </a:xfrm>
          <a:prstGeom prst="rect">
            <a:avLst/>
          </a:prstGeom>
        </p:spPr>
      </p:pic>
      <p:cxnSp>
        <p:nvCxnSpPr>
          <p:cNvPr id="16" name="Straight Connector 15">
            <a:extLst>
              <a:ext uri="{FF2B5EF4-FFF2-40B4-BE49-F238E27FC236}">
                <a16:creationId xmlns:a16="http://schemas.microsoft.com/office/drawing/2014/main" id="{F097DB9E-2B1D-2181-3AB4-F3D82AF3D319}"/>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124296BA-8E95-AB93-FC0E-BC84959771ED}"/>
              </a:ext>
            </a:extLst>
          </p:cNvPr>
          <p:cNvSpPr txBox="1">
            <a:spLocks/>
          </p:cNvSpPr>
          <p:nvPr/>
        </p:nvSpPr>
        <p:spPr>
          <a:xfrm>
            <a:off x="2359843" y="423043"/>
            <a:ext cx="7472314"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Comparing group means with ANOVA</a:t>
            </a:r>
            <a:endParaRPr lang="en-US" dirty="0"/>
          </a:p>
        </p:txBody>
      </p:sp>
      <p:pic>
        <p:nvPicPr>
          <p:cNvPr id="5" name="Picture 4">
            <a:extLst>
              <a:ext uri="{FF2B5EF4-FFF2-40B4-BE49-F238E27FC236}">
                <a16:creationId xmlns:a16="http://schemas.microsoft.com/office/drawing/2014/main" id="{C85DBF5F-BEE2-AEC1-6EAB-A8C1266ED524}"/>
              </a:ext>
            </a:extLst>
          </p:cNvPr>
          <p:cNvPicPr>
            <a:picLocks noChangeAspect="1"/>
          </p:cNvPicPr>
          <p:nvPr/>
        </p:nvPicPr>
        <p:blipFill>
          <a:blip r:embed="rId4"/>
          <a:stretch>
            <a:fillRect/>
          </a:stretch>
        </p:blipFill>
        <p:spPr>
          <a:xfrm>
            <a:off x="471488" y="2122843"/>
            <a:ext cx="6668079" cy="2172931"/>
          </a:xfrm>
          <a:prstGeom prst="rect">
            <a:avLst/>
          </a:prstGeom>
        </p:spPr>
      </p:pic>
      <p:sp>
        <p:nvSpPr>
          <p:cNvPr id="8" name="Arrow: Down 7">
            <a:extLst>
              <a:ext uri="{FF2B5EF4-FFF2-40B4-BE49-F238E27FC236}">
                <a16:creationId xmlns:a16="http://schemas.microsoft.com/office/drawing/2014/main" id="{87979280-151C-45A1-4B95-D4C5AEA8617E}"/>
              </a:ext>
            </a:extLst>
          </p:cNvPr>
          <p:cNvSpPr/>
          <p:nvPr/>
        </p:nvSpPr>
        <p:spPr>
          <a:xfrm rot="2946012">
            <a:off x="8821177" y="2122841"/>
            <a:ext cx="371475" cy="493058"/>
          </a:xfrm>
          <a:prstGeom prst="downArrow">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4550600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7E989-C13C-A265-CABC-065D705CD15C}"/>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CE7850AD-75CA-119A-7859-798B63F94FB1}"/>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50FFF550-ECBD-8912-E37B-249B5BBD0B9A}"/>
              </a:ext>
            </a:extLst>
          </p:cNvPr>
          <p:cNvSpPr txBox="1">
            <a:spLocks/>
          </p:cNvSpPr>
          <p:nvPr/>
        </p:nvSpPr>
        <p:spPr>
          <a:xfrm>
            <a:off x="2359843" y="423043"/>
            <a:ext cx="7472314"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Comparing group means with ANOVA</a:t>
            </a:r>
            <a:endParaRPr lang="en-US" dirty="0"/>
          </a:p>
        </p:txBody>
      </p:sp>
      <p:pic>
        <p:nvPicPr>
          <p:cNvPr id="30" name="Picture 29">
            <a:extLst>
              <a:ext uri="{FF2B5EF4-FFF2-40B4-BE49-F238E27FC236}">
                <a16:creationId xmlns:a16="http://schemas.microsoft.com/office/drawing/2014/main" id="{18B5E019-F246-292B-A5DF-5D2BFE25A4F3}"/>
              </a:ext>
            </a:extLst>
          </p:cNvPr>
          <p:cNvPicPr>
            <a:picLocks noChangeAspect="1"/>
          </p:cNvPicPr>
          <p:nvPr/>
        </p:nvPicPr>
        <p:blipFill>
          <a:blip r:embed="rId3"/>
          <a:stretch>
            <a:fillRect/>
          </a:stretch>
        </p:blipFill>
        <p:spPr>
          <a:xfrm>
            <a:off x="333600" y="1162630"/>
            <a:ext cx="5400000" cy="1715790"/>
          </a:xfrm>
          <a:prstGeom prst="rect">
            <a:avLst/>
          </a:prstGeom>
        </p:spPr>
      </p:pic>
      <p:pic>
        <p:nvPicPr>
          <p:cNvPr id="34" name="Picture 33">
            <a:extLst>
              <a:ext uri="{FF2B5EF4-FFF2-40B4-BE49-F238E27FC236}">
                <a16:creationId xmlns:a16="http://schemas.microsoft.com/office/drawing/2014/main" id="{42B313D1-3969-2AC3-51BC-165A9AD7ABA2}"/>
              </a:ext>
            </a:extLst>
          </p:cNvPr>
          <p:cNvPicPr>
            <a:picLocks noChangeAspect="1"/>
          </p:cNvPicPr>
          <p:nvPr/>
        </p:nvPicPr>
        <p:blipFill>
          <a:blip r:embed="rId4"/>
          <a:stretch>
            <a:fillRect/>
          </a:stretch>
        </p:blipFill>
        <p:spPr>
          <a:xfrm>
            <a:off x="6458402" y="1162631"/>
            <a:ext cx="5400000" cy="1715790"/>
          </a:xfrm>
          <a:prstGeom prst="rect">
            <a:avLst/>
          </a:prstGeom>
        </p:spPr>
      </p:pic>
      <p:pic>
        <p:nvPicPr>
          <p:cNvPr id="3" name="Picture 2">
            <a:extLst>
              <a:ext uri="{FF2B5EF4-FFF2-40B4-BE49-F238E27FC236}">
                <a16:creationId xmlns:a16="http://schemas.microsoft.com/office/drawing/2014/main" id="{CFE6350E-897C-675B-2400-ED71F03BAC9B}"/>
              </a:ext>
            </a:extLst>
          </p:cNvPr>
          <p:cNvPicPr>
            <a:picLocks noChangeAspect="1"/>
          </p:cNvPicPr>
          <p:nvPr/>
        </p:nvPicPr>
        <p:blipFill>
          <a:blip r:embed="rId5"/>
          <a:stretch>
            <a:fillRect/>
          </a:stretch>
        </p:blipFill>
        <p:spPr>
          <a:xfrm>
            <a:off x="6458402" y="3206924"/>
            <a:ext cx="5400000" cy="2124000"/>
          </a:xfrm>
          <a:prstGeom prst="rect">
            <a:avLst/>
          </a:prstGeom>
        </p:spPr>
      </p:pic>
      <p:pic>
        <p:nvPicPr>
          <p:cNvPr id="6" name="Picture 5">
            <a:extLst>
              <a:ext uri="{FF2B5EF4-FFF2-40B4-BE49-F238E27FC236}">
                <a16:creationId xmlns:a16="http://schemas.microsoft.com/office/drawing/2014/main" id="{507CB3FE-284A-838D-AB6B-E38219209D78}"/>
              </a:ext>
            </a:extLst>
          </p:cNvPr>
          <p:cNvPicPr>
            <a:picLocks noChangeAspect="1"/>
          </p:cNvPicPr>
          <p:nvPr/>
        </p:nvPicPr>
        <p:blipFill>
          <a:blip r:embed="rId6"/>
          <a:stretch>
            <a:fillRect/>
          </a:stretch>
        </p:blipFill>
        <p:spPr>
          <a:xfrm>
            <a:off x="333600" y="3206924"/>
            <a:ext cx="5400000" cy="2124000"/>
          </a:xfrm>
          <a:prstGeom prst="rect">
            <a:avLst/>
          </a:prstGeom>
        </p:spPr>
      </p:pic>
    </p:spTree>
    <p:extLst>
      <p:ext uri="{BB962C8B-B14F-4D97-AF65-F5344CB8AC3E}">
        <p14:creationId xmlns:p14="http://schemas.microsoft.com/office/powerpoint/2010/main" val="36404963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F8C5C-F286-C281-BF00-627D9CD4B933}"/>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209586AC-E83A-9633-A042-045C87EFC0E8}"/>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E448D9C0-A3AC-57C7-E88A-52B331D36A91}"/>
              </a:ext>
            </a:extLst>
          </p:cNvPr>
          <p:cNvSpPr txBox="1">
            <a:spLocks/>
          </p:cNvSpPr>
          <p:nvPr/>
        </p:nvSpPr>
        <p:spPr>
          <a:xfrm>
            <a:off x="2359843" y="423043"/>
            <a:ext cx="7472314"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Comparing group means with ANOVA</a:t>
            </a:r>
            <a:endParaRPr lang="en-US" dirty="0"/>
          </a:p>
        </p:txBody>
      </p:sp>
      <p:pic>
        <p:nvPicPr>
          <p:cNvPr id="15" name="Picture 14">
            <a:extLst>
              <a:ext uri="{FF2B5EF4-FFF2-40B4-BE49-F238E27FC236}">
                <a16:creationId xmlns:a16="http://schemas.microsoft.com/office/drawing/2014/main" id="{BD3008F1-96EF-948F-3608-4459BBBA063E}"/>
              </a:ext>
            </a:extLst>
          </p:cNvPr>
          <p:cNvPicPr>
            <a:picLocks noChangeAspect="1"/>
          </p:cNvPicPr>
          <p:nvPr/>
        </p:nvPicPr>
        <p:blipFill>
          <a:blip r:embed="rId3"/>
          <a:srcRect l="27957" r="13978"/>
          <a:stretch>
            <a:fillRect/>
          </a:stretch>
        </p:blipFill>
        <p:spPr>
          <a:xfrm>
            <a:off x="190500" y="831850"/>
            <a:ext cx="3073400" cy="5293078"/>
          </a:xfrm>
          <a:prstGeom prst="rect">
            <a:avLst/>
          </a:prstGeom>
        </p:spPr>
      </p:pic>
      <p:sp>
        <p:nvSpPr>
          <p:cNvPr id="19" name="Speech Bubble: Rectangle with Corners Rounded 18">
            <a:extLst>
              <a:ext uri="{FF2B5EF4-FFF2-40B4-BE49-F238E27FC236}">
                <a16:creationId xmlns:a16="http://schemas.microsoft.com/office/drawing/2014/main" id="{E8F2106F-32D4-C72D-0B54-B206A35406E9}"/>
              </a:ext>
            </a:extLst>
          </p:cNvPr>
          <p:cNvSpPr/>
          <p:nvPr/>
        </p:nvSpPr>
        <p:spPr>
          <a:xfrm>
            <a:off x="3145154" y="1162630"/>
            <a:ext cx="6976746" cy="920167"/>
          </a:xfrm>
          <a:prstGeom prst="wedgeRoundRectCallout">
            <a:avLst>
              <a:gd name="adj1" fmla="val -66642"/>
              <a:gd name="adj2" fmla="val 133078"/>
              <a:gd name="adj3" fmla="val 16667"/>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 remember seeing ANOVA before now though…</a:t>
            </a:r>
            <a:endParaRPr lang="en-GB" sz="1400" dirty="0">
              <a:solidFill>
                <a:schemeClr val="tx1"/>
              </a:solidFill>
            </a:endParaRPr>
          </a:p>
        </p:txBody>
      </p:sp>
    </p:spTree>
    <p:extLst>
      <p:ext uri="{BB962C8B-B14F-4D97-AF65-F5344CB8AC3E}">
        <p14:creationId xmlns:p14="http://schemas.microsoft.com/office/powerpoint/2010/main" val="5839065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2EC4A-5C34-6DD7-1B41-803C4B31107E}"/>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0E5496B-ABBF-5600-5212-97E0ECF20257}"/>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8BFB8788-97C7-2B4F-7AB0-B007658B9AD4}"/>
              </a:ext>
            </a:extLst>
          </p:cNvPr>
          <p:cNvSpPr txBox="1">
            <a:spLocks/>
          </p:cNvSpPr>
          <p:nvPr/>
        </p:nvSpPr>
        <p:spPr>
          <a:xfrm>
            <a:off x="2359843" y="423043"/>
            <a:ext cx="7472314"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Comparing group means with ANOVA</a:t>
            </a:r>
            <a:endParaRPr lang="en-US" dirty="0"/>
          </a:p>
        </p:txBody>
      </p:sp>
      <p:pic>
        <p:nvPicPr>
          <p:cNvPr id="15" name="Picture 14">
            <a:extLst>
              <a:ext uri="{FF2B5EF4-FFF2-40B4-BE49-F238E27FC236}">
                <a16:creationId xmlns:a16="http://schemas.microsoft.com/office/drawing/2014/main" id="{FC96E9B7-2D77-1DD8-9240-736724F54958}"/>
              </a:ext>
            </a:extLst>
          </p:cNvPr>
          <p:cNvPicPr>
            <a:picLocks noChangeAspect="1"/>
          </p:cNvPicPr>
          <p:nvPr/>
        </p:nvPicPr>
        <p:blipFill>
          <a:blip r:embed="rId3"/>
          <a:srcRect l="27957" r="13978"/>
          <a:stretch>
            <a:fillRect/>
          </a:stretch>
        </p:blipFill>
        <p:spPr>
          <a:xfrm>
            <a:off x="190500" y="831850"/>
            <a:ext cx="3073400" cy="5293078"/>
          </a:xfrm>
          <a:prstGeom prst="rect">
            <a:avLst/>
          </a:prstGeom>
        </p:spPr>
      </p:pic>
      <p:sp>
        <p:nvSpPr>
          <p:cNvPr id="19" name="Speech Bubble: Rectangle with Corners Rounded 18">
            <a:extLst>
              <a:ext uri="{FF2B5EF4-FFF2-40B4-BE49-F238E27FC236}">
                <a16:creationId xmlns:a16="http://schemas.microsoft.com/office/drawing/2014/main" id="{E72C852D-34EF-F5C9-5E97-0ACE494508A5}"/>
              </a:ext>
            </a:extLst>
          </p:cNvPr>
          <p:cNvSpPr/>
          <p:nvPr/>
        </p:nvSpPr>
        <p:spPr>
          <a:xfrm>
            <a:off x="3145154" y="1162630"/>
            <a:ext cx="6976746" cy="920167"/>
          </a:xfrm>
          <a:prstGeom prst="wedgeRoundRectCallout">
            <a:avLst>
              <a:gd name="adj1" fmla="val -66642"/>
              <a:gd name="adj2" fmla="val 133078"/>
              <a:gd name="adj3" fmla="val 16667"/>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 remember seeing ANOVA before now though…</a:t>
            </a:r>
            <a:endParaRPr lang="en-GB" sz="1400" dirty="0">
              <a:solidFill>
                <a:schemeClr val="tx1"/>
              </a:solidFill>
            </a:endParaRPr>
          </a:p>
        </p:txBody>
      </p:sp>
      <p:cxnSp>
        <p:nvCxnSpPr>
          <p:cNvPr id="2" name="Straight Arrow Connector 1">
            <a:extLst>
              <a:ext uri="{FF2B5EF4-FFF2-40B4-BE49-F238E27FC236}">
                <a16:creationId xmlns:a16="http://schemas.microsoft.com/office/drawing/2014/main" id="{335014FA-5CA7-790C-5369-4656B1F43E25}"/>
              </a:ext>
            </a:extLst>
          </p:cNvPr>
          <p:cNvCxnSpPr>
            <a:cxnSpLocks/>
            <a:stCxn id="3" idx="3"/>
            <a:endCxn id="4" idx="1"/>
          </p:cNvCxnSpPr>
          <p:nvPr/>
        </p:nvCxnSpPr>
        <p:spPr>
          <a:xfrm flipV="1">
            <a:off x="5721001" y="3184054"/>
            <a:ext cx="2648029" cy="1"/>
          </a:xfrm>
          <a:prstGeom prst="straightConnector1">
            <a:avLst/>
          </a:prstGeom>
          <a:ln w="19050">
            <a:solidFill>
              <a:schemeClr val="bg1">
                <a:lumMod val="50000"/>
              </a:schemeClr>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 name="Rounded Rectangle 4">
            <a:extLst>
              <a:ext uri="{FF2B5EF4-FFF2-40B4-BE49-F238E27FC236}">
                <a16:creationId xmlns:a16="http://schemas.microsoft.com/office/drawing/2014/main" id="{28F7FD18-FFD9-01C7-D818-975EE89C1C4E}"/>
              </a:ext>
            </a:extLst>
          </p:cNvPr>
          <p:cNvSpPr/>
          <p:nvPr/>
        </p:nvSpPr>
        <p:spPr>
          <a:xfrm>
            <a:off x="3968131" y="2837137"/>
            <a:ext cx="1752870" cy="693835"/>
          </a:xfrm>
          <a:prstGeom prst="roundRect">
            <a:avLst/>
          </a:prstGeom>
          <a:solidFill>
            <a:schemeClr val="bg1">
              <a:lumMod val="95000"/>
            </a:schemeClr>
          </a:solidFill>
          <a:ln w="28575">
            <a:solidFill>
              <a:srgbClr val="A39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Spatial ability</a:t>
            </a:r>
          </a:p>
        </p:txBody>
      </p:sp>
      <p:sp>
        <p:nvSpPr>
          <p:cNvPr id="4" name="Rounded Rectangle 5">
            <a:extLst>
              <a:ext uri="{FF2B5EF4-FFF2-40B4-BE49-F238E27FC236}">
                <a16:creationId xmlns:a16="http://schemas.microsoft.com/office/drawing/2014/main" id="{B4BB673A-897D-73A2-4187-AD5F59240802}"/>
              </a:ext>
            </a:extLst>
          </p:cNvPr>
          <p:cNvSpPr/>
          <p:nvPr/>
        </p:nvSpPr>
        <p:spPr>
          <a:xfrm>
            <a:off x="8369030" y="2837136"/>
            <a:ext cx="1752870" cy="693835"/>
          </a:xfrm>
          <a:prstGeom prst="roundRect">
            <a:avLst/>
          </a:prstGeom>
          <a:solidFill>
            <a:schemeClr val="bg1">
              <a:lumMod val="95000"/>
            </a:schemeClr>
          </a:solidFill>
          <a:ln w="28575">
            <a:solidFill>
              <a:srgbClr val="A39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Educational performance</a:t>
            </a:r>
          </a:p>
        </p:txBody>
      </p:sp>
      <p:sp>
        <p:nvSpPr>
          <p:cNvPr id="5" name="TextBox 4">
            <a:extLst>
              <a:ext uri="{FF2B5EF4-FFF2-40B4-BE49-F238E27FC236}">
                <a16:creationId xmlns:a16="http://schemas.microsoft.com/office/drawing/2014/main" id="{733D0F51-5520-C4CC-0B88-1B95E1885267}"/>
              </a:ext>
            </a:extLst>
          </p:cNvPr>
          <p:cNvSpPr txBox="1"/>
          <p:nvPr/>
        </p:nvSpPr>
        <p:spPr>
          <a:xfrm>
            <a:off x="6168580" y="2667807"/>
            <a:ext cx="1752870" cy="369332"/>
          </a:xfrm>
          <a:prstGeom prst="rect">
            <a:avLst/>
          </a:prstGeom>
          <a:noFill/>
        </p:spPr>
        <p:txBody>
          <a:bodyPr wrap="square" rtlCol="0">
            <a:spAutoFit/>
          </a:bodyPr>
          <a:lstStyle/>
          <a:p>
            <a:pPr algn="ctr"/>
            <a:r>
              <a:rPr lang="en-GB" dirty="0"/>
              <a:t>Regression</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FD0AB15-F54E-F485-9124-762C1ED73BDA}"/>
                  </a:ext>
                </a:extLst>
              </p:cNvPr>
              <p:cNvSpPr/>
              <p:nvPr/>
            </p:nvSpPr>
            <p:spPr>
              <a:xfrm>
                <a:off x="3968131" y="3717721"/>
                <a:ext cx="6153769" cy="315964"/>
              </a:xfrm>
              <a:prstGeom prst="rect">
                <a:avLst/>
              </a:prstGeom>
              <a:solidFill>
                <a:srgbClr val="E0FAFA"/>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14:m>
                  <m:oMathPara xmlns:m="http://schemas.openxmlformats.org/officeDocument/2006/math">
                    <m:oMathParaPr>
                      <m:jc m:val="centerGroup"/>
                    </m:oMathParaPr>
                    <m:oMath xmlns:m="http://schemas.openxmlformats.org/officeDocument/2006/math">
                      <m:r>
                        <a:rPr lang="en-GB" sz="1200" b="0" i="1" smtClean="0">
                          <a:solidFill>
                            <a:schemeClr val="tx1"/>
                          </a:solidFill>
                          <a:latin typeface="Cambria Math" panose="02040503050406030204" pitchFamily="18" charset="0"/>
                        </a:rPr>
                        <m:t>𝐸𝑑𝑢𝑐𝑎𝑡𝑖𝑜𝑛𝑎𝑙</m:t>
                      </m:r>
                      <m:r>
                        <a:rPr lang="en-GB" sz="1200" b="0" i="1"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𝑝𝑒𝑟𝑓𝑜𝑟𝑚𝑎𝑛𝑐𝑒</m:t>
                      </m:r>
                      <m:r>
                        <a:rPr lang="en-GB" sz="1200" b="0" i="1" smtClean="0">
                          <a:solidFill>
                            <a:schemeClr val="tx1"/>
                          </a:solidFill>
                          <a:latin typeface="Cambria Math" panose="02040503050406030204" pitchFamily="18" charset="0"/>
                        </a:rPr>
                        <m:t> </m:t>
                      </m:r>
                      <m:d>
                        <m:dPr>
                          <m:ctrlPr>
                            <a:rPr lang="en-GB" sz="1200" b="0" i="1" smtClean="0">
                              <a:solidFill>
                                <a:schemeClr val="tx1"/>
                              </a:solidFill>
                              <a:latin typeface="Cambria Math" panose="02040503050406030204" pitchFamily="18" charset="0"/>
                            </a:rPr>
                          </m:ctrlPr>
                        </m:dPr>
                        <m:e>
                          <m:r>
                            <a:rPr lang="en-GB" sz="1200" b="0" i="1" smtClean="0">
                              <a:solidFill>
                                <a:schemeClr val="tx1"/>
                              </a:solidFill>
                              <a:latin typeface="Cambria Math" panose="02040503050406030204" pitchFamily="18" charset="0"/>
                            </a:rPr>
                            <m:t>𝑝𝑟𝑜𝑗𝑒𝑐𝑡</m:t>
                          </m:r>
                        </m:e>
                      </m:d>
                      <m:r>
                        <a:rPr lang="en-GB" sz="1200" b="0" i="1" smtClean="0">
                          <a:solidFill>
                            <a:schemeClr val="tx1"/>
                          </a:solidFill>
                          <a:latin typeface="Cambria Math" panose="02040503050406030204" pitchFamily="18" charset="0"/>
                        </a:rPr>
                        <m:t>=</m:t>
                      </m:r>
                      <m:sSub>
                        <m:sSubPr>
                          <m:ctrlPr>
                            <a:rPr lang="en-GB" sz="1200" b="0" i="1" smtClean="0">
                              <a:solidFill>
                                <a:schemeClr val="tx1"/>
                              </a:solidFill>
                              <a:latin typeface="Cambria Math" panose="02040503050406030204" pitchFamily="18" charset="0"/>
                            </a:rPr>
                          </m:ctrlPr>
                        </m:sSubPr>
                        <m:e>
                          <m:r>
                            <a:rPr lang="en-GB" sz="1200" b="0" i="1" smtClean="0">
                              <a:solidFill>
                                <a:schemeClr val="tx1"/>
                              </a:solidFill>
                              <a:latin typeface="Cambria Math" panose="02040503050406030204" pitchFamily="18" charset="0"/>
                              <a:ea typeface="Cambria Math" panose="02040503050406030204" pitchFamily="18" charset="0"/>
                            </a:rPr>
                            <m:t>𝛽</m:t>
                          </m:r>
                        </m:e>
                        <m:sub>
                          <m:r>
                            <a:rPr lang="en-GB" sz="1200" b="0" i="1" smtClean="0">
                              <a:solidFill>
                                <a:schemeClr val="tx1"/>
                              </a:solidFill>
                              <a:latin typeface="Cambria Math" panose="02040503050406030204" pitchFamily="18" charset="0"/>
                            </a:rPr>
                            <m:t>0</m:t>
                          </m:r>
                        </m:sub>
                      </m:sSub>
                      <m:r>
                        <a:rPr lang="en-GB" sz="1200" b="0" i="1" smtClean="0">
                          <a:solidFill>
                            <a:schemeClr val="tx1"/>
                          </a:solidFill>
                          <a:latin typeface="Cambria Math" panose="02040503050406030204" pitchFamily="18" charset="0"/>
                        </a:rPr>
                        <m:t>+</m:t>
                      </m:r>
                      <m:sSub>
                        <m:sSubPr>
                          <m:ctrlPr>
                            <a:rPr lang="en-GB" sz="1200" b="0" i="1" smtClean="0">
                              <a:solidFill>
                                <a:schemeClr val="tx1"/>
                              </a:solidFill>
                              <a:latin typeface="Cambria Math" panose="02040503050406030204" pitchFamily="18" charset="0"/>
                            </a:rPr>
                          </m:ctrlPr>
                        </m:sSubPr>
                        <m:e>
                          <m:r>
                            <a:rPr lang="en-GB" sz="1200" b="0" i="1" smtClean="0">
                              <a:solidFill>
                                <a:schemeClr val="tx1"/>
                              </a:solidFill>
                              <a:latin typeface="Cambria Math" panose="02040503050406030204" pitchFamily="18" charset="0"/>
                              <a:ea typeface="Cambria Math" panose="02040503050406030204" pitchFamily="18" charset="0"/>
                            </a:rPr>
                            <m:t>𝛽</m:t>
                          </m:r>
                        </m:e>
                        <m:sub>
                          <m:r>
                            <a:rPr lang="en-GB" sz="1200" b="0" i="1" smtClean="0">
                              <a:solidFill>
                                <a:schemeClr val="tx1"/>
                              </a:solidFill>
                              <a:latin typeface="Cambria Math" panose="02040503050406030204" pitchFamily="18" charset="0"/>
                            </a:rPr>
                            <m:t>1</m:t>
                          </m:r>
                        </m:sub>
                      </m:sSub>
                      <m:r>
                        <a:rPr lang="en-GB" sz="1200" b="0" i="1" smtClean="0">
                          <a:solidFill>
                            <a:schemeClr val="tx1"/>
                          </a:solidFill>
                          <a:latin typeface="Cambria Math" panose="02040503050406030204" pitchFamily="18" charset="0"/>
                        </a:rPr>
                        <m:t>𝑆𝑝𝑎𝑡𝑖𝑎𝑙</m:t>
                      </m:r>
                      <m:r>
                        <a:rPr lang="en-GB" sz="1200" b="0" i="1"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𝑎𝑏𝑖𝑙𝑖𝑡𝑦</m:t>
                      </m:r>
                      <m:r>
                        <a:rPr lang="en-GB" sz="1200" b="0" i="1" smtClean="0">
                          <a:solidFill>
                            <a:schemeClr val="tx1"/>
                          </a:solidFill>
                          <a:latin typeface="Cambria Math" panose="02040503050406030204" pitchFamily="18" charset="0"/>
                        </a:rPr>
                        <m:t>+</m:t>
                      </m:r>
                      <m:r>
                        <a:rPr lang="en-GB" sz="1200" b="0" i="1" smtClean="0">
                          <a:solidFill>
                            <a:schemeClr val="tx1"/>
                          </a:solidFill>
                          <a:latin typeface="Cambria Math" panose="02040503050406030204" pitchFamily="18" charset="0"/>
                          <a:ea typeface="Cambria Math" panose="02040503050406030204" pitchFamily="18" charset="0"/>
                        </a:rPr>
                        <m:t>𝜀</m:t>
                      </m:r>
                    </m:oMath>
                  </m:oMathPara>
                </a14:m>
                <a:endParaRPr lang="en-GB" sz="1200" dirty="0">
                  <a:solidFill>
                    <a:schemeClr val="tx1"/>
                  </a:solidFill>
                </a:endParaRPr>
              </a:p>
              <a:p>
                <a:endParaRPr lang="en-GB" sz="1200" dirty="0">
                  <a:solidFill>
                    <a:schemeClr val="tx1"/>
                  </a:solidFill>
                </a:endParaRPr>
              </a:p>
            </p:txBody>
          </p:sp>
        </mc:Choice>
        <mc:Fallback xmlns="">
          <p:sp>
            <p:nvSpPr>
              <p:cNvPr id="6" name="Rectangle 5">
                <a:extLst>
                  <a:ext uri="{FF2B5EF4-FFF2-40B4-BE49-F238E27FC236}">
                    <a16:creationId xmlns:a16="http://schemas.microsoft.com/office/drawing/2014/main" id="{EFD0AB15-F54E-F485-9124-762C1ED73BDA}"/>
                  </a:ext>
                </a:extLst>
              </p:cNvPr>
              <p:cNvSpPr>
                <a:spLocks noRot="1" noChangeAspect="1" noMove="1" noResize="1" noEditPoints="1" noAdjustHandles="1" noChangeArrowheads="1" noChangeShapeType="1" noTextEdit="1"/>
              </p:cNvSpPr>
              <p:nvPr/>
            </p:nvSpPr>
            <p:spPr>
              <a:xfrm>
                <a:off x="3968131" y="3717721"/>
                <a:ext cx="6153769" cy="315964"/>
              </a:xfrm>
              <a:prstGeom prst="rect">
                <a:avLst/>
              </a:prstGeom>
              <a:blipFill>
                <a:blip r:embed="rId4"/>
                <a:stretch>
                  <a:fillRect/>
                </a:stretch>
              </a:blipFill>
              <a:ln w="28575">
                <a:noFill/>
              </a:ln>
            </p:spPr>
            <p:txBody>
              <a:bodyPr/>
              <a:lstStyle/>
              <a:p>
                <a:r>
                  <a:rPr lang="en-GB">
                    <a:noFill/>
                  </a:rPr>
                  <a:t> </a:t>
                </a:r>
              </a:p>
            </p:txBody>
          </p:sp>
        </mc:Fallback>
      </mc:AlternateContent>
      <p:cxnSp>
        <p:nvCxnSpPr>
          <p:cNvPr id="7" name="Straight Arrow Connector 6">
            <a:extLst>
              <a:ext uri="{FF2B5EF4-FFF2-40B4-BE49-F238E27FC236}">
                <a16:creationId xmlns:a16="http://schemas.microsoft.com/office/drawing/2014/main" id="{EBC33412-D0B4-CA30-C42F-A110463F3C2B}"/>
              </a:ext>
            </a:extLst>
          </p:cNvPr>
          <p:cNvCxnSpPr>
            <a:cxnSpLocks/>
            <a:stCxn id="8" idx="3"/>
            <a:endCxn id="9" idx="1"/>
          </p:cNvCxnSpPr>
          <p:nvPr/>
        </p:nvCxnSpPr>
        <p:spPr>
          <a:xfrm flipV="1">
            <a:off x="5721001" y="4914270"/>
            <a:ext cx="2648029" cy="1"/>
          </a:xfrm>
          <a:prstGeom prst="straightConnector1">
            <a:avLst/>
          </a:prstGeom>
          <a:ln w="19050">
            <a:solidFill>
              <a:schemeClr val="bg1">
                <a:lumMod val="50000"/>
              </a:schemeClr>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8" name="Rounded Rectangle 4">
            <a:extLst>
              <a:ext uri="{FF2B5EF4-FFF2-40B4-BE49-F238E27FC236}">
                <a16:creationId xmlns:a16="http://schemas.microsoft.com/office/drawing/2014/main" id="{674AC0F4-80CB-F12C-F4DE-223CCFBA107E}"/>
              </a:ext>
            </a:extLst>
          </p:cNvPr>
          <p:cNvSpPr/>
          <p:nvPr/>
        </p:nvSpPr>
        <p:spPr>
          <a:xfrm>
            <a:off x="3968131" y="4567353"/>
            <a:ext cx="1752870" cy="693835"/>
          </a:xfrm>
          <a:prstGeom prst="roundRect">
            <a:avLst/>
          </a:prstGeom>
          <a:solidFill>
            <a:schemeClr val="bg1">
              <a:lumMod val="95000"/>
            </a:schemeClr>
          </a:solidFill>
          <a:ln w="28575">
            <a:solidFill>
              <a:srgbClr val="A39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Instruction type</a:t>
            </a:r>
          </a:p>
        </p:txBody>
      </p:sp>
      <p:sp>
        <p:nvSpPr>
          <p:cNvPr id="9" name="Rounded Rectangle 5">
            <a:extLst>
              <a:ext uri="{FF2B5EF4-FFF2-40B4-BE49-F238E27FC236}">
                <a16:creationId xmlns:a16="http://schemas.microsoft.com/office/drawing/2014/main" id="{A6CCEA38-5D02-79D0-2C12-42AE060739AE}"/>
              </a:ext>
            </a:extLst>
          </p:cNvPr>
          <p:cNvSpPr/>
          <p:nvPr/>
        </p:nvSpPr>
        <p:spPr>
          <a:xfrm>
            <a:off x="8369030" y="4567352"/>
            <a:ext cx="1752870" cy="693835"/>
          </a:xfrm>
          <a:prstGeom prst="roundRect">
            <a:avLst/>
          </a:prstGeom>
          <a:solidFill>
            <a:schemeClr val="bg1">
              <a:lumMod val="95000"/>
            </a:schemeClr>
          </a:solidFill>
          <a:ln w="28575">
            <a:solidFill>
              <a:srgbClr val="A39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Educational performance</a:t>
            </a:r>
          </a:p>
        </p:txBody>
      </p:sp>
      <p:sp>
        <p:nvSpPr>
          <p:cNvPr id="10" name="TextBox 9">
            <a:extLst>
              <a:ext uri="{FF2B5EF4-FFF2-40B4-BE49-F238E27FC236}">
                <a16:creationId xmlns:a16="http://schemas.microsoft.com/office/drawing/2014/main" id="{4B5A9C48-FD78-0859-82EE-35DDD8EE4154}"/>
              </a:ext>
            </a:extLst>
          </p:cNvPr>
          <p:cNvSpPr txBox="1"/>
          <p:nvPr/>
        </p:nvSpPr>
        <p:spPr>
          <a:xfrm>
            <a:off x="5935844" y="4398023"/>
            <a:ext cx="2218342" cy="369332"/>
          </a:xfrm>
          <a:prstGeom prst="rect">
            <a:avLst/>
          </a:prstGeom>
          <a:noFill/>
        </p:spPr>
        <p:txBody>
          <a:bodyPr wrap="square" rtlCol="0">
            <a:spAutoFit/>
          </a:bodyPr>
          <a:lstStyle/>
          <a:p>
            <a:pPr algn="ctr"/>
            <a:r>
              <a:rPr lang="en-GB" dirty="0"/>
              <a:t>ANOVA (Regression)</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A9728177-4095-BFCF-6434-F826FDF7353B}"/>
                  </a:ext>
                </a:extLst>
              </p:cNvPr>
              <p:cNvSpPr/>
              <p:nvPr/>
            </p:nvSpPr>
            <p:spPr>
              <a:xfrm>
                <a:off x="3968131" y="5418936"/>
                <a:ext cx="6153769" cy="315964"/>
              </a:xfrm>
              <a:prstGeom prst="rect">
                <a:avLst/>
              </a:prstGeom>
              <a:solidFill>
                <a:srgbClr val="E0FAFA"/>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14:m>
                  <m:oMathPara xmlns:m="http://schemas.openxmlformats.org/officeDocument/2006/math">
                    <m:oMathParaPr>
                      <m:jc m:val="centerGroup"/>
                    </m:oMathParaPr>
                    <m:oMath xmlns:m="http://schemas.openxmlformats.org/officeDocument/2006/math">
                      <m:r>
                        <a:rPr lang="en-GB" sz="1200" b="0" i="1" smtClean="0">
                          <a:solidFill>
                            <a:schemeClr val="tx1"/>
                          </a:solidFill>
                          <a:latin typeface="Cambria Math" panose="02040503050406030204" pitchFamily="18" charset="0"/>
                        </a:rPr>
                        <m:t>𝐸𝑑𝑢𝑐𝑎𝑡𝑖𝑜𝑛𝑎𝑙</m:t>
                      </m:r>
                      <m:r>
                        <a:rPr lang="en-GB" sz="1200" b="0" i="1"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𝑝𝑒𝑟𝑓𝑜𝑟𝑚𝑎𝑛𝑐𝑒</m:t>
                      </m:r>
                      <m:r>
                        <a:rPr lang="en-GB" sz="1200" b="0" i="1" smtClean="0">
                          <a:solidFill>
                            <a:schemeClr val="tx1"/>
                          </a:solidFill>
                          <a:latin typeface="Cambria Math" panose="02040503050406030204" pitchFamily="18" charset="0"/>
                        </a:rPr>
                        <m:t> </m:t>
                      </m:r>
                      <m:d>
                        <m:dPr>
                          <m:ctrlPr>
                            <a:rPr lang="en-GB" sz="1200" b="0" i="1" smtClean="0">
                              <a:solidFill>
                                <a:schemeClr val="tx1"/>
                              </a:solidFill>
                              <a:latin typeface="Cambria Math" panose="02040503050406030204" pitchFamily="18" charset="0"/>
                            </a:rPr>
                          </m:ctrlPr>
                        </m:dPr>
                        <m:e>
                          <m:r>
                            <a:rPr lang="en-GB" sz="1200" b="0" i="1" smtClean="0">
                              <a:solidFill>
                                <a:schemeClr val="tx1"/>
                              </a:solidFill>
                              <a:latin typeface="Cambria Math" panose="02040503050406030204" pitchFamily="18" charset="0"/>
                            </a:rPr>
                            <m:t>𝑝𝑟𝑜𝑗𝑒𝑐𝑡</m:t>
                          </m:r>
                        </m:e>
                      </m:d>
                      <m:r>
                        <a:rPr lang="en-GB" sz="1200" b="0" i="1" smtClean="0">
                          <a:solidFill>
                            <a:schemeClr val="tx1"/>
                          </a:solidFill>
                          <a:latin typeface="Cambria Math" panose="02040503050406030204" pitchFamily="18" charset="0"/>
                        </a:rPr>
                        <m:t>=</m:t>
                      </m:r>
                      <m:sSub>
                        <m:sSubPr>
                          <m:ctrlPr>
                            <a:rPr lang="en-GB" sz="1200" b="0" i="1" smtClean="0">
                              <a:solidFill>
                                <a:schemeClr val="tx1"/>
                              </a:solidFill>
                              <a:latin typeface="Cambria Math" panose="02040503050406030204" pitchFamily="18" charset="0"/>
                            </a:rPr>
                          </m:ctrlPr>
                        </m:sSubPr>
                        <m:e>
                          <m:r>
                            <a:rPr lang="en-GB" sz="1200" b="0" i="1" smtClean="0">
                              <a:solidFill>
                                <a:schemeClr val="tx1"/>
                              </a:solidFill>
                              <a:latin typeface="Cambria Math" panose="02040503050406030204" pitchFamily="18" charset="0"/>
                              <a:ea typeface="Cambria Math" panose="02040503050406030204" pitchFamily="18" charset="0"/>
                            </a:rPr>
                            <m:t>𝛽</m:t>
                          </m:r>
                        </m:e>
                        <m:sub>
                          <m:r>
                            <a:rPr lang="en-GB" sz="1200" b="0" i="1" smtClean="0">
                              <a:solidFill>
                                <a:schemeClr val="tx1"/>
                              </a:solidFill>
                              <a:latin typeface="Cambria Math" panose="02040503050406030204" pitchFamily="18" charset="0"/>
                            </a:rPr>
                            <m:t>0</m:t>
                          </m:r>
                        </m:sub>
                      </m:sSub>
                      <m:r>
                        <a:rPr lang="en-GB" sz="1200" b="0" i="1" smtClean="0">
                          <a:solidFill>
                            <a:schemeClr val="tx1"/>
                          </a:solidFill>
                          <a:latin typeface="Cambria Math" panose="02040503050406030204" pitchFamily="18" charset="0"/>
                        </a:rPr>
                        <m:t>+</m:t>
                      </m:r>
                      <m:sSub>
                        <m:sSubPr>
                          <m:ctrlPr>
                            <a:rPr lang="en-GB" sz="1200" b="0" i="1" smtClean="0">
                              <a:solidFill>
                                <a:schemeClr val="tx1"/>
                              </a:solidFill>
                              <a:latin typeface="Cambria Math" panose="02040503050406030204" pitchFamily="18" charset="0"/>
                            </a:rPr>
                          </m:ctrlPr>
                        </m:sSubPr>
                        <m:e>
                          <m:r>
                            <a:rPr lang="en-GB" sz="1200" b="0" i="1" smtClean="0">
                              <a:solidFill>
                                <a:schemeClr val="tx1"/>
                              </a:solidFill>
                              <a:latin typeface="Cambria Math" panose="02040503050406030204" pitchFamily="18" charset="0"/>
                              <a:ea typeface="Cambria Math" panose="02040503050406030204" pitchFamily="18" charset="0"/>
                            </a:rPr>
                            <m:t>𝛽</m:t>
                          </m:r>
                        </m:e>
                        <m:sub>
                          <m:r>
                            <a:rPr lang="en-GB" sz="1200" b="0" i="1" smtClean="0">
                              <a:solidFill>
                                <a:schemeClr val="tx1"/>
                              </a:solidFill>
                              <a:latin typeface="Cambria Math" panose="02040503050406030204" pitchFamily="18" charset="0"/>
                            </a:rPr>
                            <m:t>1</m:t>
                          </m:r>
                        </m:sub>
                      </m:sSub>
                      <m:r>
                        <a:rPr lang="en-GB" sz="1200" b="0" i="1" smtClean="0">
                          <a:solidFill>
                            <a:schemeClr val="tx1"/>
                          </a:solidFill>
                          <a:latin typeface="Cambria Math" panose="02040503050406030204" pitchFamily="18" charset="0"/>
                        </a:rPr>
                        <m:t>𝐼𝑛𝑠𝑡𝑟𝑢𝑐𝑡𝑖𝑜𝑛</m:t>
                      </m:r>
                      <m:r>
                        <a:rPr lang="en-GB" sz="1200" b="0" i="1" smtClean="0">
                          <a:solidFill>
                            <a:schemeClr val="tx1"/>
                          </a:solidFill>
                          <a:latin typeface="Cambria Math" panose="02040503050406030204" pitchFamily="18" charset="0"/>
                        </a:rPr>
                        <m:t> </m:t>
                      </m:r>
                      <m:r>
                        <a:rPr lang="en-GB" sz="1200" b="0" i="1" smtClean="0">
                          <a:solidFill>
                            <a:schemeClr val="tx1"/>
                          </a:solidFill>
                          <a:latin typeface="Cambria Math" panose="02040503050406030204" pitchFamily="18" charset="0"/>
                        </a:rPr>
                        <m:t>𝑡𝑦𝑝𝑒</m:t>
                      </m:r>
                      <m:r>
                        <a:rPr lang="en-GB" sz="1200" b="0" i="1" smtClean="0">
                          <a:solidFill>
                            <a:schemeClr val="tx1"/>
                          </a:solidFill>
                          <a:latin typeface="Cambria Math" panose="02040503050406030204" pitchFamily="18" charset="0"/>
                        </a:rPr>
                        <m:t>+</m:t>
                      </m:r>
                      <m:r>
                        <a:rPr lang="en-GB" sz="1200" b="0" i="1" smtClean="0">
                          <a:solidFill>
                            <a:schemeClr val="tx1"/>
                          </a:solidFill>
                          <a:latin typeface="Cambria Math" panose="02040503050406030204" pitchFamily="18" charset="0"/>
                          <a:ea typeface="Cambria Math" panose="02040503050406030204" pitchFamily="18" charset="0"/>
                        </a:rPr>
                        <m:t>𝜀</m:t>
                      </m:r>
                    </m:oMath>
                  </m:oMathPara>
                </a14:m>
                <a:endParaRPr lang="en-GB" sz="1200" dirty="0">
                  <a:solidFill>
                    <a:schemeClr val="tx1"/>
                  </a:solidFill>
                </a:endParaRPr>
              </a:p>
              <a:p>
                <a:endParaRPr lang="en-GB" sz="1200" dirty="0">
                  <a:solidFill>
                    <a:schemeClr val="tx1"/>
                  </a:solidFill>
                </a:endParaRPr>
              </a:p>
            </p:txBody>
          </p:sp>
        </mc:Choice>
        <mc:Fallback xmlns="">
          <p:sp>
            <p:nvSpPr>
              <p:cNvPr id="11" name="Rectangle 10">
                <a:extLst>
                  <a:ext uri="{FF2B5EF4-FFF2-40B4-BE49-F238E27FC236}">
                    <a16:creationId xmlns:a16="http://schemas.microsoft.com/office/drawing/2014/main" id="{A9728177-4095-BFCF-6434-F826FDF7353B}"/>
                  </a:ext>
                </a:extLst>
              </p:cNvPr>
              <p:cNvSpPr>
                <a:spLocks noRot="1" noChangeAspect="1" noMove="1" noResize="1" noEditPoints="1" noAdjustHandles="1" noChangeArrowheads="1" noChangeShapeType="1" noTextEdit="1"/>
              </p:cNvSpPr>
              <p:nvPr/>
            </p:nvSpPr>
            <p:spPr>
              <a:xfrm>
                <a:off x="3968131" y="5418936"/>
                <a:ext cx="6153769" cy="315964"/>
              </a:xfrm>
              <a:prstGeom prst="rect">
                <a:avLst/>
              </a:prstGeom>
              <a:blipFill>
                <a:blip r:embed="rId5"/>
                <a:stretch>
                  <a:fillRect/>
                </a:stretch>
              </a:blipFill>
              <a:ln w="28575">
                <a:noFill/>
              </a:ln>
            </p:spPr>
            <p:txBody>
              <a:bodyPr/>
              <a:lstStyle/>
              <a:p>
                <a:r>
                  <a:rPr lang="en-GB">
                    <a:noFill/>
                  </a:rPr>
                  <a:t> </a:t>
                </a:r>
              </a:p>
            </p:txBody>
          </p:sp>
        </mc:Fallback>
      </mc:AlternateContent>
    </p:spTree>
    <p:extLst>
      <p:ext uri="{BB962C8B-B14F-4D97-AF65-F5344CB8AC3E}">
        <p14:creationId xmlns:p14="http://schemas.microsoft.com/office/powerpoint/2010/main" val="42318303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8EE52-E85F-64D5-98BD-1DCAD485092B}"/>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1765B59F-8B5A-1D16-2772-A364EFC5CF0F}"/>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BBE7B938-FB60-1124-3452-85BC9FD7338E}"/>
              </a:ext>
            </a:extLst>
          </p:cNvPr>
          <p:cNvSpPr txBox="1">
            <a:spLocks/>
          </p:cNvSpPr>
          <p:nvPr/>
        </p:nvSpPr>
        <p:spPr>
          <a:xfrm>
            <a:off x="2359843" y="423043"/>
            <a:ext cx="7472314"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Comparing group means with ANOVA</a:t>
            </a:r>
            <a:endParaRPr lang="en-US" dirty="0"/>
          </a:p>
        </p:txBody>
      </p:sp>
      <p:pic>
        <p:nvPicPr>
          <p:cNvPr id="30" name="Picture 29">
            <a:extLst>
              <a:ext uri="{FF2B5EF4-FFF2-40B4-BE49-F238E27FC236}">
                <a16:creationId xmlns:a16="http://schemas.microsoft.com/office/drawing/2014/main" id="{0B33E4C8-6447-72DD-0C7C-B3D471EECED2}"/>
              </a:ext>
            </a:extLst>
          </p:cNvPr>
          <p:cNvPicPr>
            <a:picLocks noChangeAspect="1"/>
          </p:cNvPicPr>
          <p:nvPr/>
        </p:nvPicPr>
        <p:blipFill>
          <a:blip r:embed="rId3"/>
          <a:stretch>
            <a:fillRect/>
          </a:stretch>
        </p:blipFill>
        <p:spPr>
          <a:xfrm>
            <a:off x="333600" y="1162630"/>
            <a:ext cx="5400000" cy="1715790"/>
          </a:xfrm>
          <a:prstGeom prst="rect">
            <a:avLst/>
          </a:prstGeom>
        </p:spPr>
      </p:pic>
      <p:pic>
        <p:nvPicPr>
          <p:cNvPr id="6" name="Picture 5">
            <a:extLst>
              <a:ext uri="{FF2B5EF4-FFF2-40B4-BE49-F238E27FC236}">
                <a16:creationId xmlns:a16="http://schemas.microsoft.com/office/drawing/2014/main" id="{D70D6DAB-25CD-180A-12CF-E4CE8EB91C51}"/>
              </a:ext>
            </a:extLst>
          </p:cNvPr>
          <p:cNvPicPr>
            <a:picLocks noChangeAspect="1"/>
          </p:cNvPicPr>
          <p:nvPr/>
        </p:nvPicPr>
        <p:blipFill>
          <a:blip r:embed="rId4"/>
          <a:stretch>
            <a:fillRect/>
          </a:stretch>
        </p:blipFill>
        <p:spPr>
          <a:xfrm>
            <a:off x="333600" y="3206924"/>
            <a:ext cx="5400000" cy="2124000"/>
          </a:xfrm>
          <a:prstGeom prst="rect">
            <a:avLst/>
          </a:prstGeom>
        </p:spPr>
      </p:pic>
      <p:pic>
        <p:nvPicPr>
          <p:cNvPr id="7" name="Picture 6">
            <a:extLst>
              <a:ext uri="{FF2B5EF4-FFF2-40B4-BE49-F238E27FC236}">
                <a16:creationId xmlns:a16="http://schemas.microsoft.com/office/drawing/2014/main" id="{6006E528-7241-C515-2D5C-2B0A61CE227B}"/>
              </a:ext>
            </a:extLst>
          </p:cNvPr>
          <p:cNvPicPr>
            <a:picLocks noChangeAspect="1"/>
          </p:cNvPicPr>
          <p:nvPr/>
        </p:nvPicPr>
        <p:blipFill>
          <a:blip r:embed="rId5"/>
          <a:stretch>
            <a:fillRect/>
          </a:stretch>
        </p:blipFill>
        <p:spPr>
          <a:xfrm>
            <a:off x="6458400" y="1162630"/>
            <a:ext cx="5400000" cy="2572881"/>
          </a:xfrm>
          <a:prstGeom prst="rect">
            <a:avLst/>
          </a:prstGeom>
        </p:spPr>
      </p:pic>
      <p:sp>
        <p:nvSpPr>
          <p:cNvPr id="10" name="Rectangle 9">
            <a:extLst>
              <a:ext uri="{FF2B5EF4-FFF2-40B4-BE49-F238E27FC236}">
                <a16:creationId xmlns:a16="http://schemas.microsoft.com/office/drawing/2014/main" id="{3D1ABB03-2C22-496D-80EE-68AAA235A4BD}"/>
              </a:ext>
            </a:extLst>
          </p:cNvPr>
          <p:cNvSpPr/>
          <p:nvPr/>
        </p:nvSpPr>
        <p:spPr>
          <a:xfrm>
            <a:off x="6458399" y="4228568"/>
            <a:ext cx="5399999" cy="977763"/>
          </a:xfrm>
          <a:prstGeom prst="rect">
            <a:avLst/>
          </a:prstGeom>
          <a:solidFill>
            <a:srgbClr val="E0FAFA"/>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200" b="1" dirty="0">
                <a:solidFill>
                  <a:schemeClr val="tx1"/>
                </a:solidFill>
              </a:rPr>
              <a:t>Note: </a:t>
            </a:r>
            <a:r>
              <a:rPr lang="en-GB" sz="1200" dirty="0">
                <a:solidFill>
                  <a:schemeClr val="tx1"/>
                </a:solidFill>
              </a:rPr>
              <a:t>To compute the above linear regression which acknowledges that this is a group (factor) variable with multiple levels, the analysis was:</a:t>
            </a:r>
          </a:p>
          <a:p>
            <a:pPr algn="ctr"/>
            <a:endParaRPr lang="en-GB" sz="1200" dirty="0">
              <a:solidFill>
                <a:schemeClr val="tx1"/>
              </a:solidFill>
            </a:endParaRPr>
          </a:p>
          <a:p>
            <a:pPr algn="ctr"/>
            <a:r>
              <a:rPr lang="en-GB" sz="1200" dirty="0" err="1">
                <a:solidFill>
                  <a:schemeClr val="tx1"/>
                </a:solidFill>
              </a:rPr>
              <a:t>Analyze</a:t>
            </a:r>
            <a:r>
              <a:rPr lang="en-GB" sz="1200" dirty="0">
                <a:solidFill>
                  <a:schemeClr val="tx1"/>
                </a:solidFill>
              </a:rPr>
              <a:t> &gt; General Linear Model &gt; Univariate</a:t>
            </a:r>
          </a:p>
        </p:txBody>
      </p:sp>
    </p:spTree>
    <p:extLst>
      <p:ext uri="{BB962C8B-B14F-4D97-AF65-F5344CB8AC3E}">
        <p14:creationId xmlns:p14="http://schemas.microsoft.com/office/powerpoint/2010/main" val="24544833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75801-B9CA-FEDC-7622-142018D751E6}"/>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15BA6436-58BA-0BEE-2B53-CED5916AE10E}"/>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DD0F4851-59BC-75D2-3BE3-5153BD080B67}"/>
              </a:ext>
            </a:extLst>
          </p:cNvPr>
          <p:cNvSpPr txBox="1">
            <a:spLocks/>
          </p:cNvSpPr>
          <p:nvPr/>
        </p:nvSpPr>
        <p:spPr>
          <a:xfrm>
            <a:off x="2359843" y="423043"/>
            <a:ext cx="7472314"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Comparing group means with ANCOVA</a:t>
            </a:r>
            <a:endParaRPr lang="en-US" dirty="0"/>
          </a:p>
        </p:txBody>
      </p:sp>
      <p:pic>
        <p:nvPicPr>
          <p:cNvPr id="15" name="Picture 14">
            <a:extLst>
              <a:ext uri="{FF2B5EF4-FFF2-40B4-BE49-F238E27FC236}">
                <a16:creationId xmlns:a16="http://schemas.microsoft.com/office/drawing/2014/main" id="{5EE34AF5-3E5B-EF58-DE13-431E9D6CB065}"/>
              </a:ext>
            </a:extLst>
          </p:cNvPr>
          <p:cNvPicPr>
            <a:picLocks noChangeAspect="1"/>
          </p:cNvPicPr>
          <p:nvPr/>
        </p:nvPicPr>
        <p:blipFill>
          <a:blip r:embed="rId3"/>
          <a:srcRect l="27957" r="13978"/>
          <a:stretch>
            <a:fillRect/>
          </a:stretch>
        </p:blipFill>
        <p:spPr>
          <a:xfrm>
            <a:off x="190500" y="831850"/>
            <a:ext cx="3073400" cy="5293078"/>
          </a:xfrm>
          <a:prstGeom prst="rect">
            <a:avLst/>
          </a:prstGeom>
        </p:spPr>
      </p:pic>
      <p:sp>
        <p:nvSpPr>
          <p:cNvPr id="19" name="Speech Bubble: Rectangle with Corners Rounded 18">
            <a:extLst>
              <a:ext uri="{FF2B5EF4-FFF2-40B4-BE49-F238E27FC236}">
                <a16:creationId xmlns:a16="http://schemas.microsoft.com/office/drawing/2014/main" id="{71CE9A70-1943-B523-F9AA-BB029CBCAE42}"/>
              </a:ext>
            </a:extLst>
          </p:cNvPr>
          <p:cNvSpPr/>
          <p:nvPr/>
        </p:nvSpPr>
        <p:spPr>
          <a:xfrm>
            <a:off x="3145154" y="1162630"/>
            <a:ext cx="6976746" cy="920167"/>
          </a:xfrm>
          <a:prstGeom prst="wedgeRoundRectCallout">
            <a:avLst>
              <a:gd name="adj1" fmla="val -66642"/>
              <a:gd name="adj2" fmla="val 133078"/>
              <a:gd name="adj3" fmla="val 16667"/>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Let’s end with an ANCOVA – an ANOVA like before, but now controlling for another variable like with the multiple regression model earlier</a:t>
            </a:r>
            <a:endParaRPr lang="en-GB" sz="1400" dirty="0">
              <a:solidFill>
                <a:schemeClr val="tx1"/>
              </a:solidFill>
            </a:endParaRPr>
          </a:p>
        </p:txBody>
      </p:sp>
      <p:cxnSp>
        <p:nvCxnSpPr>
          <p:cNvPr id="2" name="Straight Arrow Connector 1">
            <a:extLst>
              <a:ext uri="{FF2B5EF4-FFF2-40B4-BE49-F238E27FC236}">
                <a16:creationId xmlns:a16="http://schemas.microsoft.com/office/drawing/2014/main" id="{20142E02-F092-E063-43B9-91F7FFD243C3}"/>
              </a:ext>
            </a:extLst>
          </p:cNvPr>
          <p:cNvCxnSpPr>
            <a:cxnSpLocks/>
            <a:stCxn id="3" idx="3"/>
            <a:endCxn id="4" idx="1"/>
          </p:cNvCxnSpPr>
          <p:nvPr/>
        </p:nvCxnSpPr>
        <p:spPr>
          <a:xfrm flipV="1">
            <a:off x="5721001" y="3183657"/>
            <a:ext cx="2648029" cy="1"/>
          </a:xfrm>
          <a:prstGeom prst="straightConnector1">
            <a:avLst/>
          </a:prstGeom>
          <a:ln w="19050">
            <a:solidFill>
              <a:schemeClr val="bg1">
                <a:lumMod val="50000"/>
              </a:schemeClr>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 name="Rounded Rectangle 4">
            <a:extLst>
              <a:ext uri="{FF2B5EF4-FFF2-40B4-BE49-F238E27FC236}">
                <a16:creationId xmlns:a16="http://schemas.microsoft.com/office/drawing/2014/main" id="{937BF921-6F2E-2495-20A4-9763C89EC57E}"/>
              </a:ext>
            </a:extLst>
          </p:cNvPr>
          <p:cNvSpPr/>
          <p:nvPr/>
        </p:nvSpPr>
        <p:spPr>
          <a:xfrm>
            <a:off x="3968131" y="2836740"/>
            <a:ext cx="1752870" cy="693835"/>
          </a:xfrm>
          <a:prstGeom prst="roundRect">
            <a:avLst/>
          </a:prstGeom>
          <a:solidFill>
            <a:schemeClr val="bg1">
              <a:lumMod val="95000"/>
            </a:schemeClr>
          </a:solidFill>
          <a:ln w="28575">
            <a:solidFill>
              <a:srgbClr val="A39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Instruction type</a:t>
            </a:r>
          </a:p>
        </p:txBody>
      </p:sp>
      <p:sp>
        <p:nvSpPr>
          <p:cNvPr id="4" name="Rounded Rectangle 5">
            <a:extLst>
              <a:ext uri="{FF2B5EF4-FFF2-40B4-BE49-F238E27FC236}">
                <a16:creationId xmlns:a16="http://schemas.microsoft.com/office/drawing/2014/main" id="{39EB484F-BC45-BA96-B4E0-CD8B007ED675}"/>
              </a:ext>
            </a:extLst>
          </p:cNvPr>
          <p:cNvSpPr/>
          <p:nvPr/>
        </p:nvSpPr>
        <p:spPr>
          <a:xfrm>
            <a:off x="8369030" y="2836739"/>
            <a:ext cx="1752870" cy="693835"/>
          </a:xfrm>
          <a:prstGeom prst="roundRect">
            <a:avLst/>
          </a:prstGeom>
          <a:solidFill>
            <a:schemeClr val="bg1">
              <a:lumMod val="95000"/>
            </a:schemeClr>
          </a:solidFill>
          <a:ln w="28575">
            <a:solidFill>
              <a:srgbClr val="A39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Educational performance</a:t>
            </a:r>
          </a:p>
        </p:txBody>
      </p:sp>
      <p:sp>
        <p:nvSpPr>
          <p:cNvPr id="5" name="TextBox 4">
            <a:extLst>
              <a:ext uri="{FF2B5EF4-FFF2-40B4-BE49-F238E27FC236}">
                <a16:creationId xmlns:a16="http://schemas.microsoft.com/office/drawing/2014/main" id="{B3B7B9EF-9000-67FE-52D7-7E2CA434DE30}"/>
              </a:ext>
            </a:extLst>
          </p:cNvPr>
          <p:cNvSpPr txBox="1"/>
          <p:nvPr/>
        </p:nvSpPr>
        <p:spPr>
          <a:xfrm>
            <a:off x="5935844" y="2667410"/>
            <a:ext cx="2218342" cy="369332"/>
          </a:xfrm>
          <a:prstGeom prst="rect">
            <a:avLst/>
          </a:prstGeom>
          <a:noFill/>
        </p:spPr>
        <p:txBody>
          <a:bodyPr wrap="square" rtlCol="0">
            <a:spAutoFit/>
          </a:bodyPr>
          <a:lstStyle/>
          <a:p>
            <a:pPr algn="ctr"/>
            <a:r>
              <a:rPr lang="en-GB" dirty="0"/>
              <a:t>ANOVA</a:t>
            </a:r>
          </a:p>
        </p:txBody>
      </p:sp>
      <p:cxnSp>
        <p:nvCxnSpPr>
          <p:cNvPr id="7" name="Straight Arrow Connector 6">
            <a:extLst>
              <a:ext uri="{FF2B5EF4-FFF2-40B4-BE49-F238E27FC236}">
                <a16:creationId xmlns:a16="http://schemas.microsoft.com/office/drawing/2014/main" id="{1F3A94F4-019F-062A-890F-921C513EF70C}"/>
              </a:ext>
            </a:extLst>
          </p:cNvPr>
          <p:cNvCxnSpPr>
            <a:cxnSpLocks/>
            <a:stCxn id="8" idx="3"/>
            <a:endCxn id="9" idx="1"/>
          </p:cNvCxnSpPr>
          <p:nvPr/>
        </p:nvCxnSpPr>
        <p:spPr>
          <a:xfrm flipV="1">
            <a:off x="5721001" y="4648394"/>
            <a:ext cx="2648029" cy="1"/>
          </a:xfrm>
          <a:prstGeom prst="straightConnector1">
            <a:avLst/>
          </a:prstGeom>
          <a:ln w="19050">
            <a:solidFill>
              <a:schemeClr val="bg1">
                <a:lumMod val="50000"/>
              </a:schemeClr>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8" name="Rounded Rectangle 4">
            <a:extLst>
              <a:ext uri="{FF2B5EF4-FFF2-40B4-BE49-F238E27FC236}">
                <a16:creationId xmlns:a16="http://schemas.microsoft.com/office/drawing/2014/main" id="{3CEAE32C-D7D4-043F-4538-B1B73B8CBC3F}"/>
              </a:ext>
            </a:extLst>
          </p:cNvPr>
          <p:cNvSpPr/>
          <p:nvPr/>
        </p:nvSpPr>
        <p:spPr>
          <a:xfrm>
            <a:off x="3968131" y="4301477"/>
            <a:ext cx="1752870" cy="693835"/>
          </a:xfrm>
          <a:prstGeom prst="roundRect">
            <a:avLst/>
          </a:prstGeom>
          <a:solidFill>
            <a:schemeClr val="bg1">
              <a:lumMod val="95000"/>
            </a:schemeClr>
          </a:solidFill>
          <a:ln w="28575">
            <a:solidFill>
              <a:srgbClr val="A39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Instruction type</a:t>
            </a:r>
          </a:p>
        </p:txBody>
      </p:sp>
      <p:sp>
        <p:nvSpPr>
          <p:cNvPr id="9" name="Rounded Rectangle 5">
            <a:extLst>
              <a:ext uri="{FF2B5EF4-FFF2-40B4-BE49-F238E27FC236}">
                <a16:creationId xmlns:a16="http://schemas.microsoft.com/office/drawing/2014/main" id="{995C497C-AF02-4032-0F3B-D1917818CED4}"/>
              </a:ext>
            </a:extLst>
          </p:cNvPr>
          <p:cNvSpPr/>
          <p:nvPr/>
        </p:nvSpPr>
        <p:spPr>
          <a:xfrm>
            <a:off x="8369030" y="4301476"/>
            <a:ext cx="1752870" cy="693835"/>
          </a:xfrm>
          <a:prstGeom prst="roundRect">
            <a:avLst/>
          </a:prstGeom>
          <a:solidFill>
            <a:schemeClr val="bg1">
              <a:lumMod val="95000"/>
            </a:schemeClr>
          </a:solidFill>
          <a:ln w="28575">
            <a:solidFill>
              <a:srgbClr val="A39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Educational performance</a:t>
            </a:r>
          </a:p>
        </p:txBody>
      </p:sp>
      <p:sp>
        <p:nvSpPr>
          <p:cNvPr id="10" name="TextBox 9">
            <a:extLst>
              <a:ext uri="{FF2B5EF4-FFF2-40B4-BE49-F238E27FC236}">
                <a16:creationId xmlns:a16="http://schemas.microsoft.com/office/drawing/2014/main" id="{1512C79F-16E2-431C-826B-8E7F55D5DB3D}"/>
              </a:ext>
            </a:extLst>
          </p:cNvPr>
          <p:cNvSpPr txBox="1"/>
          <p:nvPr/>
        </p:nvSpPr>
        <p:spPr>
          <a:xfrm>
            <a:off x="6168580" y="4132147"/>
            <a:ext cx="1752870" cy="369332"/>
          </a:xfrm>
          <a:prstGeom prst="rect">
            <a:avLst/>
          </a:prstGeom>
          <a:noFill/>
        </p:spPr>
        <p:txBody>
          <a:bodyPr wrap="square" rtlCol="0">
            <a:spAutoFit/>
          </a:bodyPr>
          <a:lstStyle/>
          <a:p>
            <a:pPr algn="ctr"/>
            <a:r>
              <a:rPr lang="en-GB" dirty="0"/>
              <a:t>ANCOVA</a:t>
            </a:r>
          </a:p>
        </p:txBody>
      </p:sp>
      <p:sp>
        <p:nvSpPr>
          <p:cNvPr id="12" name="Rounded Rectangle 4">
            <a:extLst>
              <a:ext uri="{FF2B5EF4-FFF2-40B4-BE49-F238E27FC236}">
                <a16:creationId xmlns:a16="http://schemas.microsoft.com/office/drawing/2014/main" id="{BB7D97A6-8F04-EE2A-270A-B579FADAED87}"/>
              </a:ext>
            </a:extLst>
          </p:cNvPr>
          <p:cNvSpPr/>
          <p:nvPr/>
        </p:nvSpPr>
        <p:spPr>
          <a:xfrm>
            <a:off x="3968131" y="5173980"/>
            <a:ext cx="1752870" cy="693835"/>
          </a:xfrm>
          <a:prstGeom prst="roundRect">
            <a:avLst/>
          </a:prstGeom>
          <a:solidFill>
            <a:schemeClr val="bg1">
              <a:lumMod val="95000"/>
            </a:schemeClr>
          </a:solidFill>
          <a:ln w="28575">
            <a:solidFill>
              <a:srgbClr val="A3946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Anxiety</a:t>
            </a:r>
          </a:p>
        </p:txBody>
      </p:sp>
      <p:cxnSp>
        <p:nvCxnSpPr>
          <p:cNvPr id="13" name="Straight Arrow Connector 12">
            <a:extLst>
              <a:ext uri="{FF2B5EF4-FFF2-40B4-BE49-F238E27FC236}">
                <a16:creationId xmlns:a16="http://schemas.microsoft.com/office/drawing/2014/main" id="{A1962011-95B4-9BD5-21FB-42F50F197BBD}"/>
              </a:ext>
            </a:extLst>
          </p:cNvPr>
          <p:cNvCxnSpPr>
            <a:stCxn id="12" idx="3"/>
            <a:endCxn id="9" idx="1"/>
          </p:cNvCxnSpPr>
          <p:nvPr/>
        </p:nvCxnSpPr>
        <p:spPr>
          <a:xfrm flipV="1">
            <a:off x="5721001" y="4648394"/>
            <a:ext cx="2648029" cy="872504"/>
          </a:xfrm>
          <a:prstGeom prst="straightConnector1">
            <a:avLst/>
          </a:prstGeom>
          <a:ln w="19050">
            <a:solidFill>
              <a:schemeClr val="bg1">
                <a:lumMod val="50000"/>
              </a:schemeClr>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859872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9C91B-86E8-A8C0-DCD8-8B96F64BE56B}"/>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317D7EC4-7380-5D84-89AA-87ECEA524BE3}"/>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A330905A-CEA3-9F8E-4255-1F13C71CD41D}"/>
              </a:ext>
            </a:extLst>
          </p:cNvPr>
          <p:cNvSpPr txBox="1">
            <a:spLocks/>
          </p:cNvSpPr>
          <p:nvPr/>
        </p:nvSpPr>
        <p:spPr>
          <a:xfrm>
            <a:off x="2359843" y="423043"/>
            <a:ext cx="7472314"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Comparing group means with ANCOVA</a:t>
            </a:r>
            <a:endParaRPr lang="en-US" dirty="0"/>
          </a:p>
        </p:txBody>
      </p:sp>
      <p:pic>
        <p:nvPicPr>
          <p:cNvPr id="15" name="Picture 14">
            <a:extLst>
              <a:ext uri="{FF2B5EF4-FFF2-40B4-BE49-F238E27FC236}">
                <a16:creationId xmlns:a16="http://schemas.microsoft.com/office/drawing/2014/main" id="{CB158BDF-BC47-950F-29C4-4D8E193AC582}"/>
              </a:ext>
            </a:extLst>
          </p:cNvPr>
          <p:cNvPicPr>
            <a:picLocks noChangeAspect="1"/>
          </p:cNvPicPr>
          <p:nvPr/>
        </p:nvPicPr>
        <p:blipFill>
          <a:blip r:embed="rId3"/>
          <a:srcRect l="27957" r="13978"/>
          <a:stretch>
            <a:fillRect/>
          </a:stretch>
        </p:blipFill>
        <p:spPr>
          <a:xfrm>
            <a:off x="190500" y="831850"/>
            <a:ext cx="3073400" cy="5293078"/>
          </a:xfrm>
          <a:prstGeom prst="rect">
            <a:avLst/>
          </a:prstGeom>
        </p:spPr>
      </p:pic>
      <p:sp>
        <p:nvSpPr>
          <p:cNvPr id="19" name="Speech Bubble: Rectangle with Corners Rounded 18">
            <a:extLst>
              <a:ext uri="{FF2B5EF4-FFF2-40B4-BE49-F238E27FC236}">
                <a16:creationId xmlns:a16="http://schemas.microsoft.com/office/drawing/2014/main" id="{DBC9D9A3-CEA4-3DE4-73BE-E604B94F1F20}"/>
              </a:ext>
            </a:extLst>
          </p:cNvPr>
          <p:cNvSpPr/>
          <p:nvPr/>
        </p:nvSpPr>
        <p:spPr>
          <a:xfrm>
            <a:off x="3145154" y="1162630"/>
            <a:ext cx="6976746" cy="920167"/>
          </a:xfrm>
          <a:prstGeom prst="wedgeRoundRectCallout">
            <a:avLst>
              <a:gd name="adj1" fmla="val -66642"/>
              <a:gd name="adj2" fmla="val 133078"/>
              <a:gd name="adj3" fmla="val 16667"/>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 SPSS, there is no option though for ANCOVA like there was with ANOVA…</a:t>
            </a:r>
          </a:p>
        </p:txBody>
      </p:sp>
      <p:pic>
        <p:nvPicPr>
          <p:cNvPr id="11" name="Picture 10">
            <a:extLst>
              <a:ext uri="{FF2B5EF4-FFF2-40B4-BE49-F238E27FC236}">
                <a16:creationId xmlns:a16="http://schemas.microsoft.com/office/drawing/2014/main" id="{70606124-FE28-559C-F900-5B0EF2AAE822}"/>
              </a:ext>
            </a:extLst>
          </p:cNvPr>
          <p:cNvPicPr>
            <a:picLocks noChangeAspect="1"/>
          </p:cNvPicPr>
          <p:nvPr/>
        </p:nvPicPr>
        <p:blipFill>
          <a:blip r:embed="rId4"/>
          <a:srcRect r="52031" b="36806"/>
          <a:stretch>
            <a:fillRect/>
          </a:stretch>
        </p:blipFill>
        <p:spPr>
          <a:xfrm>
            <a:off x="6096000" y="2300434"/>
            <a:ext cx="4858022" cy="3600000"/>
          </a:xfrm>
          <a:prstGeom prst="rect">
            <a:avLst/>
          </a:prstGeom>
        </p:spPr>
      </p:pic>
    </p:spTree>
    <p:extLst>
      <p:ext uri="{BB962C8B-B14F-4D97-AF65-F5344CB8AC3E}">
        <p14:creationId xmlns:p14="http://schemas.microsoft.com/office/powerpoint/2010/main" val="16880428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A82BE-A8A1-58F9-1F8A-FDA181A4C18E}"/>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A82A0599-68D3-316E-4876-A0CE75573A9E}"/>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17DCA2BA-674F-2F67-5054-E2644BDF617C}"/>
              </a:ext>
            </a:extLst>
          </p:cNvPr>
          <p:cNvSpPr txBox="1">
            <a:spLocks/>
          </p:cNvSpPr>
          <p:nvPr/>
        </p:nvSpPr>
        <p:spPr>
          <a:xfrm>
            <a:off x="2359843" y="423043"/>
            <a:ext cx="7472314"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Comparing group means with ANCOVA</a:t>
            </a:r>
            <a:endParaRPr lang="en-US" dirty="0"/>
          </a:p>
        </p:txBody>
      </p:sp>
      <p:pic>
        <p:nvPicPr>
          <p:cNvPr id="15" name="Picture 14">
            <a:extLst>
              <a:ext uri="{FF2B5EF4-FFF2-40B4-BE49-F238E27FC236}">
                <a16:creationId xmlns:a16="http://schemas.microsoft.com/office/drawing/2014/main" id="{7938A86F-8480-68F3-2693-1D62ED0EB82E}"/>
              </a:ext>
            </a:extLst>
          </p:cNvPr>
          <p:cNvPicPr>
            <a:picLocks noChangeAspect="1"/>
          </p:cNvPicPr>
          <p:nvPr/>
        </p:nvPicPr>
        <p:blipFill>
          <a:blip r:embed="rId3"/>
          <a:srcRect l="27957" r="13978"/>
          <a:stretch>
            <a:fillRect/>
          </a:stretch>
        </p:blipFill>
        <p:spPr>
          <a:xfrm>
            <a:off x="190500" y="831850"/>
            <a:ext cx="3073400" cy="5293078"/>
          </a:xfrm>
          <a:prstGeom prst="rect">
            <a:avLst/>
          </a:prstGeom>
        </p:spPr>
      </p:pic>
      <p:sp>
        <p:nvSpPr>
          <p:cNvPr id="19" name="Speech Bubble: Rectangle with Corners Rounded 18">
            <a:extLst>
              <a:ext uri="{FF2B5EF4-FFF2-40B4-BE49-F238E27FC236}">
                <a16:creationId xmlns:a16="http://schemas.microsoft.com/office/drawing/2014/main" id="{2AF7BCF7-E22D-651D-CB31-C4A70848A1EF}"/>
              </a:ext>
            </a:extLst>
          </p:cNvPr>
          <p:cNvSpPr/>
          <p:nvPr/>
        </p:nvSpPr>
        <p:spPr>
          <a:xfrm>
            <a:off x="3145154" y="1162630"/>
            <a:ext cx="6976746" cy="920167"/>
          </a:xfrm>
          <a:prstGeom prst="wedgeRoundRectCallout">
            <a:avLst>
              <a:gd name="adj1" fmla="val -66642"/>
              <a:gd name="adj2" fmla="val 133078"/>
              <a:gd name="adj3" fmla="val 16667"/>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…which is one reason why learning that this is all linear modelling is important!</a:t>
            </a:r>
          </a:p>
        </p:txBody>
      </p:sp>
      <p:pic>
        <p:nvPicPr>
          <p:cNvPr id="3" name="Picture 2">
            <a:extLst>
              <a:ext uri="{FF2B5EF4-FFF2-40B4-BE49-F238E27FC236}">
                <a16:creationId xmlns:a16="http://schemas.microsoft.com/office/drawing/2014/main" id="{685D9E14-F28C-CD11-D771-C0ACB6E700AD}"/>
              </a:ext>
            </a:extLst>
          </p:cNvPr>
          <p:cNvPicPr>
            <a:picLocks noChangeAspect="1"/>
          </p:cNvPicPr>
          <p:nvPr/>
        </p:nvPicPr>
        <p:blipFill>
          <a:blip r:embed="rId4"/>
          <a:srcRect r="57031" b="37500"/>
          <a:stretch>
            <a:fillRect/>
          </a:stretch>
        </p:blipFill>
        <p:spPr>
          <a:xfrm>
            <a:off x="6096000" y="2300434"/>
            <a:ext cx="4400000" cy="3600000"/>
          </a:xfrm>
          <a:prstGeom prst="rect">
            <a:avLst/>
          </a:prstGeom>
        </p:spPr>
      </p:pic>
    </p:spTree>
    <p:extLst>
      <p:ext uri="{BB962C8B-B14F-4D97-AF65-F5344CB8AC3E}">
        <p14:creationId xmlns:p14="http://schemas.microsoft.com/office/powerpoint/2010/main" val="15238406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53862-A5DC-A566-961A-44C83CC1C30F}"/>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612EC15D-9FF9-CD1B-E545-6574FD3F3E29}"/>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8EFEC444-4E42-DEFE-9C99-DBF3603996F1}"/>
              </a:ext>
            </a:extLst>
          </p:cNvPr>
          <p:cNvSpPr txBox="1">
            <a:spLocks/>
          </p:cNvSpPr>
          <p:nvPr/>
        </p:nvSpPr>
        <p:spPr>
          <a:xfrm>
            <a:off x="2359843" y="423043"/>
            <a:ext cx="7472314"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Comparing group means with ANCOVA</a:t>
            </a:r>
            <a:endParaRPr lang="en-US" dirty="0"/>
          </a:p>
        </p:txBody>
      </p:sp>
      <p:pic>
        <p:nvPicPr>
          <p:cNvPr id="4" name="Picture 3">
            <a:extLst>
              <a:ext uri="{FF2B5EF4-FFF2-40B4-BE49-F238E27FC236}">
                <a16:creationId xmlns:a16="http://schemas.microsoft.com/office/drawing/2014/main" id="{F656769C-011D-96D6-EAB5-9507598E5704}"/>
              </a:ext>
            </a:extLst>
          </p:cNvPr>
          <p:cNvPicPr>
            <a:picLocks noChangeAspect="1"/>
          </p:cNvPicPr>
          <p:nvPr/>
        </p:nvPicPr>
        <p:blipFill>
          <a:blip r:embed="rId3"/>
          <a:stretch>
            <a:fillRect/>
          </a:stretch>
        </p:blipFill>
        <p:spPr>
          <a:xfrm>
            <a:off x="723899" y="1816817"/>
            <a:ext cx="5805488" cy="3224366"/>
          </a:xfrm>
          <a:prstGeom prst="rect">
            <a:avLst/>
          </a:prstGeom>
        </p:spPr>
      </p:pic>
      <p:pic>
        <p:nvPicPr>
          <p:cNvPr id="6" name="Picture 5">
            <a:extLst>
              <a:ext uri="{FF2B5EF4-FFF2-40B4-BE49-F238E27FC236}">
                <a16:creationId xmlns:a16="http://schemas.microsoft.com/office/drawing/2014/main" id="{40EBC818-DE9D-95B4-1220-17616471CE03}"/>
              </a:ext>
            </a:extLst>
          </p:cNvPr>
          <p:cNvPicPr>
            <a:picLocks noChangeAspect="1"/>
          </p:cNvPicPr>
          <p:nvPr/>
        </p:nvPicPr>
        <p:blipFill>
          <a:blip r:embed="rId4"/>
          <a:stretch>
            <a:fillRect/>
          </a:stretch>
        </p:blipFill>
        <p:spPr>
          <a:xfrm>
            <a:off x="7134226" y="1816817"/>
            <a:ext cx="4333875" cy="2933700"/>
          </a:xfrm>
          <a:prstGeom prst="rect">
            <a:avLst/>
          </a:prstGeom>
        </p:spPr>
      </p:pic>
    </p:spTree>
    <p:extLst>
      <p:ext uri="{BB962C8B-B14F-4D97-AF65-F5344CB8AC3E}">
        <p14:creationId xmlns:p14="http://schemas.microsoft.com/office/powerpoint/2010/main" val="38444390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622A6-F9CB-7FE9-1DAD-B8F9FE89C8F7}"/>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DC585C45-0A06-DDC6-B73A-AAB66C4F699A}"/>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6A4F93D8-C1CF-7E17-8EB8-6C0EF93F3B87}"/>
              </a:ext>
            </a:extLst>
          </p:cNvPr>
          <p:cNvSpPr txBox="1">
            <a:spLocks/>
          </p:cNvSpPr>
          <p:nvPr/>
        </p:nvSpPr>
        <p:spPr>
          <a:xfrm>
            <a:off x="2359843" y="423043"/>
            <a:ext cx="7472314"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Comparing group means with ANCOVA</a:t>
            </a:r>
            <a:endParaRPr lang="en-US" dirty="0"/>
          </a:p>
        </p:txBody>
      </p:sp>
      <p:pic>
        <p:nvPicPr>
          <p:cNvPr id="7" name="Picture 6">
            <a:extLst>
              <a:ext uri="{FF2B5EF4-FFF2-40B4-BE49-F238E27FC236}">
                <a16:creationId xmlns:a16="http://schemas.microsoft.com/office/drawing/2014/main" id="{63616D8E-F776-4837-BC39-5933428F0BD8}"/>
              </a:ext>
            </a:extLst>
          </p:cNvPr>
          <p:cNvPicPr>
            <a:picLocks noChangeAspect="1"/>
          </p:cNvPicPr>
          <p:nvPr/>
        </p:nvPicPr>
        <p:blipFill>
          <a:blip r:embed="rId3"/>
          <a:stretch>
            <a:fillRect/>
          </a:stretch>
        </p:blipFill>
        <p:spPr>
          <a:xfrm>
            <a:off x="119062" y="1058125"/>
            <a:ext cx="5019675" cy="2619375"/>
          </a:xfrm>
          <a:prstGeom prst="rect">
            <a:avLst/>
          </a:prstGeom>
        </p:spPr>
      </p:pic>
      <p:pic>
        <p:nvPicPr>
          <p:cNvPr id="11" name="Picture 10">
            <a:extLst>
              <a:ext uri="{FF2B5EF4-FFF2-40B4-BE49-F238E27FC236}">
                <a16:creationId xmlns:a16="http://schemas.microsoft.com/office/drawing/2014/main" id="{924EB777-E214-0F97-5484-F87145206517}"/>
              </a:ext>
            </a:extLst>
          </p:cNvPr>
          <p:cNvPicPr>
            <a:picLocks noChangeAspect="1"/>
          </p:cNvPicPr>
          <p:nvPr/>
        </p:nvPicPr>
        <p:blipFill>
          <a:blip r:embed="rId4"/>
          <a:stretch>
            <a:fillRect/>
          </a:stretch>
        </p:blipFill>
        <p:spPr>
          <a:xfrm>
            <a:off x="119062" y="3933825"/>
            <a:ext cx="4371975" cy="2019300"/>
          </a:xfrm>
          <a:prstGeom prst="rect">
            <a:avLst/>
          </a:prstGeom>
        </p:spPr>
      </p:pic>
      <p:pic>
        <p:nvPicPr>
          <p:cNvPr id="13" name="Picture 12">
            <a:extLst>
              <a:ext uri="{FF2B5EF4-FFF2-40B4-BE49-F238E27FC236}">
                <a16:creationId xmlns:a16="http://schemas.microsoft.com/office/drawing/2014/main" id="{99F1C980-E55F-38CA-5307-89E17810DCA0}"/>
              </a:ext>
            </a:extLst>
          </p:cNvPr>
          <p:cNvPicPr>
            <a:picLocks noChangeAspect="1"/>
          </p:cNvPicPr>
          <p:nvPr/>
        </p:nvPicPr>
        <p:blipFill>
          <a:blip r:embed="rId5"/>
          <a:stretch>
            <a:fillRect/>
          </a:stretch>
        </p:blipFill>
        <p:spPr>
          <a:xfrm>
            <a:off x="5224463" y="1058125"/>
            <a:ext cx="6848475" cy="3105150"/>
          </a:xfrm>
          <a:prstGeom prst="rect">
            <a:avLst/>
          </a:prstGeom>
        </p:spPr>
      </p:pic>
      <p:pic>
        <p:nvPicPr>
          <p:cNvPr id="15" name="Picture 14">
            <a:extLst>
              <a:ext uri="{FF2B5EF4-FFF2-40B4-BE49-F238E27FC236}">
                <a16:creationId xmlns:a16="http://schemas.microsoft.com/office/drawing/2014/main" id="{978DB09E-E57F-9D43-2589-7BA2752F5733}"/>
              </a:ext>
            </a:extLst>
          </p:cNvPr>
          <p:cNvPicPr>
            <a:picLocks noChangeAspect="1"/>
          </p:cNvPicPr>
          <p:nvPr/>
        </p:nvPicPr>
        <p:blipFill>
          <a:blip r:embed="rId6"/>
          <a:stretch>
            <a:fillRect/>
          </a:stretch>
        </p:blipFill>
        <p:spPr>
          <a:xfrm>
            <a:off x="5224463" y="4305300"/>
            <a:ext cx="4457700" cy="1647825"/>
          </a:xfrm>
          <a:prstGeom prst="rect">
            <a:avLst/>
          </a:prstGeom>
        </p:spPr>
      </p:pic>
    </p:spTree>
    <p:extLst>
      <p:ext uri="{BB962C8B-B14F-4D97-AF65-F5344CB8AC3E}">
        <p14:creationId xmlns:p14="http://schemas.microsoft.com/office/powerpoint/2010/main" val="2145730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FC456-CA18-E1D0-96C7-471E1D29CD24}"/>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7C29F42-C55F-CEB9-E50E-85142DA9D99B}"/>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6E586C9F-0DD6-A039-2C2D-E906FB9DD1A4}"/>
              </a:ext>
            </a:extLst>
          </p:cNvPr>
          <p:cNvSpPr txBox="1">
            <a:spLocks/>
          </p:cNvSpPr>
          <p:nvPr/>
        </p:nvSpPr>
        <p:spPr>
          <a:xfrm>
            <a:off x="781050" y="423043"/>
            <a:ext cx="10629900"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We can’t review all possible statistical tests/models…</a:t>
            </a:r>
            <a:endParaRPr lang="en-US" dirty="0"/>
          </a:p>
        </p:txBody>
      </p:sp>
      <p:sp>
        <p:nvSpPr>
          <p:cNvPr id="2" name="Rectangle: Rounded Corners 1">
            <a:extLst>
              <a:ext uri="{FF2B5EF4-FFF2-40B4-BE49-F238E27FC236}">
                <a16:creationId xmlns:a16="http://schemas.microsoft.com/office/drawing/2014/main" id="{38F9DB36-5132-D07D-EFF4-88B7118BCCDF}"/>
              </a:ext>
            </a:extLst>
          </p:cNvPr>
          <p:cNvSpPr/>
          <p:nvPr/>
        </p:nvSpPr>
        <p:spPr>
          <a:xfrm>
            <a:off x="2324100" y="1569093"/>
            <a:ext cx="7543800" cy="1207974"/>
          </a:xfrm>
          <a:prstGeom prst="roundRect">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 but we can review some of the more common ones to review the selection process, testing model assumptions, and interpretation.</a:t>
            </a:r>
          </a:p>
        </p:txBody>
      </p:sp>
      <p:graphicFrame>
        <p:nvGraphicFramePr>
          <p:cNvPr id="3" name="Diagram 2">
            <a:extLst>
              <a:ext uri="{FF2B5EF4-FFF2-40B4-BE49-F238E27FC236}">
                <a16:creationId xmlns:a16="http://schemas.microsoft.com/office/drawing/2014/main" id="{655196B0-CE37-FE2F-E87F-EE9B59B91ABB}"/>
              </a:ext>
            </a:extLst>
          </p:cNvPr>
          <p:cNvGraphicFramePr/>
          <p:nvPr>
            <p:extLst>
              <p:ext uri="{D42A27DB-BD31-4B8C-83A1-F6EECF244321}">
                <p14:modId xmlns:p14="http://schemas.microsoft.com/office/powerpoint/2010/main" val="2154137075"/>
              </p:ext>
            </p:extLst>
          </p:nvPr>
        </p:nvGraphicFramePr>
        <p:xfrm>
          <a:off x="1492250" y="2870429"/>
          <a:ext cx="9207500" cy="2815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70936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C7783-AE60-A697-77AF-AB2E42ABDE56}"/>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00DAB62A-E7AC-1FE9-3FEB-04CF50981D08}"/>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3A9AD252-4C76-CC28-65C6-C8BAF73A9314}"/>
              </a:ext>
            </a:extLst>
          </p:cNvPr>
          <p:cNvSpPr txBox="1">
            <a:spLocks/>
          </p:cNvSpPr>
          <p:nvPr/>
        </p:nvSpPr>
        <p:spPr>
          <a:xfrm>
            <a:off x="2359843" y="423043"/>
            <a:ext cx="7472314"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Comparing group means with ANCOVA</a:t>
            </a:r>
            <a:endParaRPr lang="en-US" dirty="0"/>
          </a:p>
        </p:txBody>
      </p:sp>
      <p:pic>
        <p:nvPicPr>
          <p:cNvPr id="7" name="Picture 6">
            <a:extLst>
              <a:ext uri="{FF2B5EF4-FFF2-40B4-BE49-F238E27FC236}">
                <a16:creationId xmlns:a16="http://schemas.microsoft.com/office/drawing/2014/main" id="{49884251-3F1F-8E84-F9F6-BC8012743CC5}"/>
              </a:ext>
            </a:extLst>
          </p:cNvPr>
          <p:cNvPicPr>
            <a:picLocks noChangeAspect="1"/>
          </p:cNvPicPr>
          <p:nvPr/>
        </p:nvPicPr>
        <p:blipFill>
          <a:blip r:embed="rId3"/>
          <a:stretch>
            <a:fillRect/>
          </a:stretch>
        </p:blipFill>
        <p:spPr>
          <a:xfrm>
            <a:off x="119062" y="1058125"/>
            <a:ext cx="5019675" cy="2619375"/>
          </a:xfrm>
          <a:prstGeom prst="rect">
            <a:avLst/>
          </a:prstGeom>
        </p:spPr>
      </p:pic>
      <p:pic>
        <p:nvPicPr>
          <p:cNvPr id="11" name="Picture 10">
            <a:extLst>
              <a:ext uri="{FF2B5EF4-FFF2-40B4-BE49-F238E27FC236}">
                <a16:creationId xmlns:a16="http://schemas.microsoft.com/office/drawing/2014/main" id="{B07E37B7-4AA2-8031-40B4-0CF76206252E}"/>
              </a:ext>
            </a:extLst>
          </p:cNvPr>
          <p:cNvPicPr>
            <a:picLocks noChangeAspect="1"/>
          </p:cNvPicPr>
          <p:nvPr/>
        </p:nvPicPr>
        <p:blipFill>
          <a:blip r:embed="rId4">
            <a:alphaModFix amt="25000"/>
          </a:blip>
          <a:stretch>
            <a:fillRect/>
          </a:stretch>
        </p:blipFill>
        <p:spPr>
          <a:xfrm>
            <a:off x="119062" y="3933825"/>
            <a:ext cx="4371975" cy="2019300"/>
          </a:xfrm>
          <a:prstGeom prst="rect">
            <a:avLst/>
          </a:prstGeom>
        </p:spPr>
      </p:pic>
      <p:pic>
        <p:nvPicPr>
          <p:cNvPr id="13" name="Picture 12">
            <a:extLst>
              <a:ext uri="{FF2B5EF4-FFF2-40B4-BE49-F238E27FC236}">
                <a16:creationId xmlns:a16="http://schemas.microsoft.com/office/drawing/2014/main" id="{8513BD0C-DBE2-930D-F35A-3FFA56796702}"/>
              </a:ext>
            </a:extLst>
          </p:cNvPr>
          <p:cNvPicPr>
            <a:picLocks noChangeAspect="1"/>
          </p:cNvPicPr>
          <p:nvPr/>
        </p:nvPicPr>
        <p:blipFill>
          <a:blip r:embed="rId5">
            <a:alphaModFix amt="25000"/>
          </a:blip>
          <a:stretch>
            <a:fillRect/>
          </a:stretch>
        </p:blipFill>
        <p:spPr>
          <a:xfrm>
            <a:off x="5224463" y="1058125"/>
            <a:ext cx="6848475" cy="3105150"/>
          </a:xfrm>
          <a:prstGeom prst="rect">
            <a:avLst/>
          </a:prstGeom>
        </p:spPr>
      </p:pic>
      <p:pic>
        <p:nvPicPr>
          <p:cNvPr id="15" name="Picture 14">
            <a:extLst>
              <a:ext uri="{FF2B5EF4-FFF2-40B4-BE49-F238E27FC236}">
                <a16:creationId xmlns:a16="http://schemas.microsoft.com/office/drawing/2014/main" id="{BEB9E85B-08EA-12D8-2641-83795589E6A6}"/>
              </a:ext>
            </a:extLst>
          </p:cNvPr>
          <p:cNvPicPr>
            <a:picLocks noChangeAspect="1"/>
          </p:cNvPicPr>
          <p:nvPr/>
        </p:nvPicPr>
        <p:blipFill>
          <a:blip r:embed="rId6">
            <a:alphaModFix amt="25000"/>
          </a:blip>
          <a:stretch>
            <a:fillRect/>
          </a:stretch>
        </p:blipFill>
        <p:spPr>
          <a:xfrm>
            <a:off x="5224463" y="4305300"/>
            <a:ext cx="4457700" cy="1647825"/>
          </a:xfrm>
          <a:prstGeom prst="rect">
            <a:avLst/>
          </a:prstGeom>
        </p:spPr>
      </p:pic>
      <p:sp>
        <p:nvSpPr>
          <p:cNvPr id="2" name="Rectangle: Rounded Corners 1">
            <a:extLst>
              <a:ext uri="{FF2B5EF4-FFF2-40B4-BE49-F238E27FC236}">
                <a16:creationId xmlns:a16="http://schemas.microsoft.com/office/drawing/2014/main" id="{7D3C2880-42BC-B340-E761-482D59834A6B}"/>
              </a:ext>
            </a:extLst>
          </p:cNvPr>
          <p:cNvSpPr/>
          <p:nvPr/>
        </p:nvSpPr>
        <p:spPr>
          <a:xfrm>
            <a:off x="3752850" y="1885950"/>
            <a:ext cx="1385887" cy="276225"/>
          </a:xfrm>
          <a:prstGeom prst="roundRect">
            <a:avLst/>
          </a:prstGeom>
          <a:no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Speech Bubble: Rectangle with Corners Rounded 2">
            <a:extLst>
              <a:ext uri="{FF2B5EF4-FFF2-40B4-BE49-F238E27FC236}">
                <a16:creationId xmlns:a16="http://schemas.microsoft.com/office/drawing/2014/main" id="{FE7F9820-A76F-F5E2-C21A-93B0E6236010}"/>
              </a:ext>
            </a:extLst>
          </p:cNvPr>
          <p:cNvSpPr/>
          <p:nvPr/>
        </p:nvSpPr>
        <p:spPr>
          <a:xfrm>
            <a:off x="5345429" y="2468948"/>
            <a:ext cx="5694046" cy="585399"/>
          </a:xfrm>
          <a:prstGeom prst="wedgeRoundRectCallout">
            <a:avLst>
              <a:gd name="adj1" fmla="val -52423"/>
              <a:gd name="adj2" fmla="val -115868"/>
              <a:gd name="adj3" fmla="val 16667"/>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From the overall model, instructional type + anxiety explains 31.3% of the variance in exam performance, and this result is significant</a:t>
            </a:r>
          </a:p>
        </p:txBody>
      </p:sp>
      <p:sp>
        <p:nvSpPr>
          <p:cNvPr id="4" name="Rectangle: Rounded Corners 3">
            <a:extLst>
              <a:ext uri="{FF2B5EF4-FFF2-40B4-BE49-F238E27FC236}">
                <a16:creationId xmlns:a16="http://schemas.microsoft.com/office/drawing/2014/main" id="{B0D6DE62-01FF-AF90-BB7C-A4720CE06B46}"/>
              </a:ext>
            </a:extLst>
          </p:cNvPr>
          <p:cNvSpPr/>
          <p:nvPr/>
        </p:nvSpPr>
        <p:spPr>
          <a:xfrm>
            <a:off x="238125" y="3381800"/>
            <a:ext cx="2838450" cy="276225"/>
          </a:xfrm>
          <a:prstGeom prst="roundRect">
            <a:avLst/>
          </a:prstGeom>
          <a:no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4900720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AADB0-92E1-5BAA-315C-B15E18FD8879}"/>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CE2CAACC-6B5A-D751-32CE-67D138006490}"/>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4F6D493E-2C46-56FF-DD4C-374FFDD3C50F}"/>
              </a:ext>
            </a:extLst>
          </p:cNvPr>
          <p:cNvSpPr txBox="1">
            <a:spLocks/>
          </p:cNvSpPr>
          <p:nvPr/>
        </p:nvSpPr>
        <p:spPr>
          <a:xfrm>
            <a:off x="2359843" y="423043"/>
            <a:ext cx="7472314"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Comparing group means with ANCOVA</a:t>
            </a:r>
            <a:endParaRPr lang="en-US" dirty="0"/>
          </a:p>
        </p:txBody>
      </p:sp>
      <p:pic>
        <p:nvPicPr>
          <p:cNvPr id="7" name="Picture 6">
            <a:extLst>
              <a:ext uri="{FF2B5EF4-FFF2-40B4-BE49-F238E27FC236}">
                <a16:creationId xmlns:a16="http://schemas.microsoft.com/office/drawing/2014/main" id="{404467D9-CDA0-F558-AFEF-7726E91C8379}"/>
              </a:ext>
            </a:extLst>
          </p:cNvPr>
          <p:cNvPicPr>
            <a:picLocks noChangeAspect="1"/>
          </p:cNvPicPr>
          <p:nvPr/>
        </p:nvPicPr>
        <p:blipFill>
          <a:blip r:embed="rId3"/>
          <a:stretch>
            <a:fillRect/>
          </a:stretch>
        </p:blipFill>
        <p:spPr>
          <a:xfrm>
            <a:off x="119062" y="1058125"/>
            <a:ext cx="5019675" cy="2619375"/>
          </a:xfrm>
          <a:prstGeom prst="rect">
            <a:avLst/>
          </a:prstGeom>
        </p:spPr>
      </p:pic>
      <p:pic>
        <p:nvPicPr>
          <p:cNvPr id="11" name="Picture 10">
            <a:extLst>
              <a:ext uri="{FF2B5EF4-FFF2-40B4-BE49-F238E27FC236}">
                <a16:creationId xmlns:a16="http://schemas.microsoft.com/office/drawing/2014/main" id="{AD9FFFDD-D99C-2C3F-B21E-8922DDB59386}"/>
              </a:ext>
            </a:extLst>
          </p:cNvPr>
          <p:cNvPicPr>
            <a:picLocks noChangeAspect="1"/>
          </p:cNvPicPr>
          <p:nvPr/>
        </p:nvPicPr>
        <p:blipFill>
          <a:blip r:embed="rId4">
            <a:alphaModFix amt="25000"/>
          </a:blip>
          <a:stretch>
            <a:fillRect/>
          </a:stretch>
        </p:blipFill>
        <p:spPr>
          <a:xfrm>
            <a:off x="119062" y="3933825"/>
            <a:ext cx="4371975" cy="2019300"/>
          </a:xfrm>
          <a:prstGeom prst="rect">
            <a:avLst/>
          </a:prstGeom>
        </p:spPr>
      </p:pic>
      <p:pic>
        <p:nvPicPr>
          <p:cNvPr id="13" name="Picture 12">
            <a:extLst>
              <a:ext uri="{FF2B5EF4-FFF2-40B4-BE49-F238E27FC236}">
                <a16:creationId xmlns:a16="http://schemas.microsoft.com/office/drawing/2014/main" id="{2713F4C3-459E-6FB9-6F8E-84FB0A354FFF}"/>
              </a:ext>
            </a:extLst>
          </p:cNvPr>
          <p:cNvPicPr>
            <a:picLocks noChangeAspect="1"/>
          </p:cNvPicPr>
          <p:nvPr/>
        </p:nvPicPr>
        <p:blipFill>
          <a:blip r:embed="rId5">
            <a:alphaModFix amt="25000"/>
          </a:blip>
          <a:stretch>
            <a:fillRect/>
          </a:stretch>
        </p:blipFill>
        <p:spPr>
          <a:xfrm>
            <a:off x="5224463" y="1058125"/>
            <a:ext cx="6848475" cy="3105150"/>
          </a:xfrm>
          <a:prstGeom prst="rect">
            <a:avLst/>
          </a:prstGeom>
        </p:spPr>
      </p:pic>
      <p:pic>
        <p:nvPicPr>
          <p:cNvPr id="15" name="Picture 14">
            <a:extLst>
              <a:ext uri="{FF2B5EF4-FFF2-40B4-BE49-F238E27FC236}">
                <a16:creationId xmlns:a16="http://schemas.microsoft.com/office/drawing/2014/main" id="{4CD6B4B9-3DD8-153B-FA37-0C7F1D50CC2C}"/>
              </a:ext>
            </a:extLst>
          </p:cNvPr>
          <p:cNvPicPr>
            <a:picLocks noChangeAspect="1"/>
          </p:cNvPicPr>
          <p:nvPr/>
        </p:nvPicPr>
        <p:blipFill>
          <a:blip r:embed="rId6">
            <a:alphaModFix amt="25000"/>
          </a:blip>
          <a:stretch>
            <a:fillRect/>
          </a:stretch>
        </p:blipFill>
        <p:spPr>
          <a:xfrm>
            <a:off x="5224463" y="4305300"/>
            <a:ext cx="4457700" cy="1647825"/>
          </a:xfrm>
          <a:prstGeom prst="rect">
            <a:avLst/>
          </a:prstGeom>
        </p:spPr>
      </p:pic>
      <p:sp>
        <p:nvSpPr>
          <p:cNvPr id="2" name="Rectangle: Rounded Corners 1">
            <a:extLst>
              <a:ext uri="{FF2B5EF4-FFF2-40B4-BE49-F238E27FC236}">
                <a16:creationId xmlns:a16="http://schemas.microsoft.com/office/drawing/2014/main" id="{4B8AABF9-D103-3391-F8C9-7F1EB5B0A112}"/>
              </a:ext>
            </a:extLst>
          </p:cNvPr>
          <p:cNvSpPr/>
          <p:nvPr/>
        </p:nvSpPr>
        <p:spPr>
          <a:xfrm>
            <a:off x="3752850" y="2324950"/>
            <a:ext cx="1385887" cy="276225"/>
          </a:xfrm>
          <a:prstGeom prst="roundRect">
            <a:avLst/>
          </a:prstGeom>
          <a:no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Speech Bubble: Rectangle with Corners Rounded 2">
            <a:extLst>
              <a:ext uri="{FF2B5EF4-FFF2-40B4-BE49-F238E27FC236}">
                <a16:creationId xmlns:a16="http://schemas.microsoft.com/office/drawing/2014/main" id="{70B0843A-1CD6-4DEC-F831-7DAB66286EBA}"/>
              </a:ext>
            </a:extLst>
          </p:cNvPr>
          <p:cNvSpPr/>
          <p:nvPr/>
        </p:nvSpPr>
        <p:spPr>
          <a:xfrm>
            <a:off x="5345429" y="2816999"/>
            <a:ext cx="5694046" cy="585399"/>
          </a:xfrm>
          <a:prstGeom prst="wedgeRoundRectCallout">
            <a:avLst>
              <a:gd name="adj1" fmla="val -52423"/>
              <a:gd name="adj2" fmla="val -115868"/>
              <a:gd name="adj3" fmla="val 16667"/>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Anxiety is a significant predictor, after adjusting for instruction method</a:t>
            </a:r>
          </a:p>
        </p:txBody>
      </p:sp>
    </p:spTree>
    <p:extLst>
      <p:ext uri="{BB962C8B-B14F-4D97-AF65-F5344CB8AC3E}">
        <p14:creationId xmlns:p14="http://schemas.microsoft.com/office/powerpoint/2010/main" val="11099656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F579C-1666-E8AB-0AFB-FFE3B45D4F5B}"/>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159B55A9-BAAA-0DFC-2C87-C4E3608694DB}"/>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3AB276D6-393E-6390-4C57-6BDD1711E59A}"/>
              </a:ext>
            </a:extLst>
          </p:cNvPr>
          <p:cNvSpPr txBox="1">
            <a:spLocks/>
          </p:cNvSpPr>
          <p:nvPr/>
        </p:nvSpPr>
        <p:spPr>
          <a:xfrm>
            <a:off x="2359843" y="423043"/>
            <a:ext cx="7472314"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Comparing group means with ANCOVA</a:t>
            </a:r>
            <a:endParaRPr lang="en-US" dirty="0"/>
          </a:p>
        </p:txBody>
      </p:sp>
      <p:pic>
        <p:nvPicPr>
          <p:cNvPr id="7" name="Picture 6">
            <a:extLst>
              <a:ext uri="{FF2B5EF4-FFF2-40B4-BE49-F238E27FC236}">
                <a16:creationId xmlns:a16="http://schemas.microsoft.com/office/drawing/2014/main" id="{230C21F7-49E7-4314-3F67-1EF86E641DC2}"/>
              </a:ext>
            </a:extLst>
          </p:cNvPr>
          <p:cNvPicPr>
            <a:picLocks noChangeAspect="1"/>
          </p:cNvPicPr>
          <p:nvPr/>
        </p:nvPicPr>
        <p:blipFill>
          <a:blip r:embed="rId3"/>
          <a:stretch>
            <a:fillRect/>
          </a:stretch>
        </p:blipFill>
        <p:spPr>
          <a:xfrm>
            <a:off x="119062" y="1058125"/>
            <a:ext cx="5019675" cy="2619375"/>
          </a:xfrm>
          <a:prstGeom prst="rect">
            <a:avLst/>
          </a:prstGeom>
        </p:spPr>
      </p:pic>
      <p:pic>
        <p:nvPicPr>
          <p:cNvPr id="11" name="Picture 10">
            <a:extLst>
              <a:ext uri="{FF2B5EF4-FFF2-40B4-BE49-F238E27FC236}">
                <a16:creationId xmlns:a16="http://schemas.microsoft.com/office/drawing/2014/main" id="{C62164B7-0AD0-9272-DD21-3083AF2A2448}"/>
              </a:ext>
            </a:extLst>
          </p:cNvPr>
          <p:cNvPicPr>
            <a:picLocks noChangeAspect="1"/>
          </p:cNvPicPr>
          <p:nvPr/>
        </p:nvPicPr>
        <p:blipFill>
          <a:blip r:embed="rId4">
            <a:alphaModFix amt="25000"/>
          </a:blip>
          <a:stretch>
            <a:fillRect/>
          </a:stretch>
        </p:blipFill>
        <p:spPr>
          <a:xfrm>
            <a:off x="119062" y="3933825"/>
            <a:ext cx="4371975" cy="2019300"/>
          </a:xfrm>
          <a:prstGeom prst="rect">
            <a:avLst/>
          </a:prstGeom>
        </p:spPr>
      </p:pic>
      <p:pic>
        <p:nvPicPr>
          <p:cNvPr id="13" name="Picture 12">
            <a:extLst>
              <a:ext uri="{FF2B5EF4-FFF2-40B4-BE49-F238E27FC236}">
                <a16:creationId xmlns:a16="http://schemas.microsoft.com/office/drawing/2014/main" id="{88D684C6-B175-8F6A-548C-1DD50E42D7BE}"/>
              </a:ext>
            </a:extLst>
          </p:cNvPr>
          <p:cNvPicPr>
            <a:picLocks noChangeAspect="1"/>
          </p:cNvPicPr>
          <p:nvPr/>
        </p:nvPicPr>
        <p:blipFill>
          <a:blip r:embed="rId5">
            <a:alphaModFix amt="25000"/>
          </a:blip>
          <a:stretch>
            <a:fillRect/>
          </a:stretch>
        </p:blipFill>
        <p:spPr>
          <a:xfrm>
            <a:off x="5224463" y="1058125"/>
            <a:ext cx="6848475" cy="3105150"/>
          </a:xfrm>
          <a:prstGeom prst="rect">
            <a:avLst/>
          </a:prstGeom>
        </p:spPr>
      </p:pic>
      <p:pic>
        <p:nvPicPr>
          <p:cNvPr id="15" name="Picture 14">
            <a:extLst>
              <a:ext uri="{FF2B5EF4-FFF2-40B4-BE49-F238E27FC236}">
                <a16:creationId xmlns:a16="http://schemas.microsoft.com/office/drawing/2014/main" id="{6500978D-CCD5-A4BC-5E16-9BE6C2BA761F}"/>
              </a:ext>
            </a:extLst>
          </p:cNvPr>
          <p:cNvPicPr>
            <a:picLocks noChangeAspect="1"/>
          </p:cNvPicPr>
          <p:nvPr/>
        </p:nvPicPr>
        <p:blipFill>
          <a:blip r:embed="rId6">
            <a:alphaModFix amt="25000"/>
          </a:blip>
          <a:stretch>
            <a:fillRect/>
          </a:stretch>
        </p:blipFill>
        <p:spPr>
          <a:xfrm>
            <a:off x="5224463" y="4305300"/>
            <a:ext cx="4457700" cy="1647825"/>
          </a:xfrm>
          <a:prstGeom prst="rect">
            <a:avLst/>
          </a:prstGeom>
        </p:spPr>
      </p:pic>
      <p:sp>
        <p:nvSpPr>
          <p:cNvPr id="2" name="Rectangle: Rounded Corners 1">
            <a:extLst>
              <a:ext uri="{FF2B5EF4-FFF2-40B4-BE49-F238E27FC236}">
                <a16:creationId xmlns:a16="http://schemas.microsoft.com/office/drawing/2014/main" id="{1E79CBEE-BF65-DA35-C855-E777F8088259}"/>
              </a:ext>
            </a:extLst>
          </p:cNvPr>
          <p:cNvSpPr/>
          <p:nvPr/>
        </p:nvSpPr>
        <p:spPr>
          <a:xfrm>
            <a:off x="3752850" y="2522574"/>
            <a:ext cx="1385887" cy="276225"/>
          </a:xfrm>
          <a:prstGeom prst="roundRect">
            <a:avLst/>
          </a:prstGeom>
          <a:no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Speech Bubble: Rectangle with Corners Rounded 2">
            <a:extLst>
              <a:ext uri="{FF2B5EF4-FFF2-40B4-BE49-F238E27FC236}">
                <a16:creationId xmlns:a16="http://schemas.microsoft.com/office/drawing/2014/main" id="{EBF25283-6E6B-2E94-6FC1-9C2A0857D607}"/>
              </a:ext>
            </a:extLst>
          </p:cNvPr>
          <p:cNvSpPr/>
          <p:nvPr/>
        </p:nvSpPr>
        <p:spPr>
          <a:xfrm>
            <a:off x="5345429" y="3080175"/>
            <a:ext cx="5694046" cy="585399"/>
          </a:xfrm>
          <a:prstGeom prst="wedgeRoundRectCallout">
            <a:avLst>
              <a:gd name="adj1" fmla="val -52423"/>
              <a:gd name="adj2" fmla="val -115868"/>
              <a:gd name="adj3" fmla="val 16667"/>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Instruction method is a significant predictor, after adjusting for anxiety</a:t>
            </a:r>
          </a:p>
        </p:txBody>
      </p:sp>
    </p:spTree>
    <p:extLst>
      <p:ext uri="{BB962C8B-B14F-4D97-AF65-F5344CB8AC3E}">
        <p14:creationId xmlns:p14="http://schemas.microsoft.com/office/powerpoint/2010/main" val="16484651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CEB0D-F70B-897B-8938-26466E17F30B}"/>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247E931D-1508-DC99-56C3-028C1921FEAD}"/>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50675BBE-663C-2D9F-1EF3-C47F41D28C12}"/>
              </a:ext>
            </a:extLst>
          </p:cNvPr>
          <p:cNvSpPr txBox="1">
            <a:spLocks/>
          </p:cNvSpPr>
          <p:nvPr/>
        </p:nvSpPr>
        <p:spPr>
          <a:xfrm>
            <a:off x="2359843" y="423043"/>
            <a:ext cx="7472314"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Comparing group means with ANCOVA</a:t>
            </a:r>
            <a:endParaRPr lang="en-US" dirty="0"/>
          </a:p>
        </p:txBody>
      </p:sp>
      <p:pic>
        <p:nvPicPr>
          <p:cNvPr id="7" name="Picture 6">
            <a:extLst>
              <a:ext uri="{FF2B5EF4-FFF2-40B4-BE49-F238E27FC236}">
                <a16:creationId xmlns:a16="http://schemas.microsoft.com/office/drawing/2014/main" id="{58B9048A-F6C1-A2D3-AEDF-20E142BB2FB7}"/>
              </a:ext>
            </a:extLst>
          </p:cNvPr>
          <p:cNvPicPr>
            <a:picLocks noChangeAspect="1"/>
          </p:cNvPicPr>
          <p:nvPr/>
        </p:nvPicPr>
        <p:blipFill>
          <a:blip r:embed="rId3">
            <a:alphaModFix amt="25000"/>
          </a:blip>
          <a:stretch>
            <a:fillRect/>
          </a:stretch>
        </p:blipFill>
        <p:spPr>
          <a:xfrm>
            <a:off x="119062" y="1058125"/>
            <a:ext cx="5019675" cy="2619375"/>
          </a:xfrm>
          <a:prstGeom prst="rect">
            <a:avLst/>
          </a:prstGeom>
        </p:spPr>
      </p:pic>
      <p:pic>
        <p:nvPicPr>
          <p:cNvPr id="11" name="Picture 10">
            <a:extLst>
              <a:ext uri="{FF2B5EF4-FFF2-40B4-BE49-F238E27FC236}">
                <a16:creationId xmlns:a16="http://schemas.microsoft.com/office/drawing/2014/main" id="{901FA791-255B-A60C-3B58-916B836F983C}"/>
              </a:ext>
            </a:extLst>
          </p:cNvPr>
          <p:cNvPicPr>
            <a:picLocks noChangeAspect="1"/>
          </p:cNvPicPr>
          <p:nvPr/>
        </p:nvPicPr>
        <p:blipFill>
          <a:blip r:embed="rId4">
            <a:alphaModFix amt="25000"/>
          </a:blip>
          <a:stretch>
            <a:fillRect/>
          </a:stretch>
        </p:blipFill>
        <p:spPr>
          <a:xfrm>
            <a:off x="119062" y="3933825"/>
            <a:ext cx="4371975" cy="2019300"/>
          </a:xfrm>
          <a:prstGeom prst="rect">
            <a:avLst/>
          </a:prstGeom>
        </p:spPr>
      </p:pic>
      <p:pic>
        <p:nvPicPr>
          <p:cNvPr id="13" name="Picture 12">
            <a:extLst>
              <a:ext uri="{FF2B5EF4-FFF2-40B4-BE49-F238E27FC236}">
                <a16:creationId xmlns:a16="http://schemas.microsoft.com/office/drawing/2014/main" id="{90F762DB-3BE6-8A5B-D37E-6188547F8BC4}"/>
              </a:ext>
            </a:extLst>
          </p:cNvPr>
          <p:cNvPicPr>
            <a:picLocks noChangeAspect="1"/>
          </p:cNvPicPr>
          <p:nvPr/>
        </p:nvPicPr>
        <p:blipFill>
          <a:blip r:embed="rId5">
            <a:alphaModFix amt="25000"/>
          </a:blip>
          <a:stretch>
            <a:fillRect/>
          </a:stretch>
        </p:blipFill>
        <p:spPr>
          <a:xfrm>
            <a:off x="5224463" y="1058125"/>
            <a:ext cx="6848475" cy="3105150"/>
          </a:xfrm>
          <a:prstGeom prst="rect">
            <a:avLst/>
          </a:prstGeom>
        </p:spPr>
      </p:pic>
      <p:pic>
        <p:nvPicPr>
          <p:cNvPr id="15" name="Picture 14">
            <a:extLst>
              <a:ext uri="{FF2B5EF4-FFF2-40B4-BE49-F238E27FC236}">
                <a16:creationId xmlns:a16="http://schemas.microsoft.com/office/drawing/2014/main" id="{56A35B80-3184-8E4F-BEC5-5A873323297D}"/>
              </a:ext>
            </a:extLst>
          </p:cNvPr>
          <p:cNvPicPr>
            <a:picLocks noChangeAspect="1"/>
          </p:cNvPicPr>
          <p:nvPr/>
        </p:nvPicPr>
        <p:blipFill>
          <a:blip r:embed="rId6">
            <a:alphaModFix/>
          </a:blip>
          <a:stretch>
            <a:fillRect/>
          </a:stretch>
        </p:blipFill>
        <p:spPr>
          <a:xfrm>
            <a:off x="5224463" y="4305300"/>
            <a:ext cx="4457700" cy="1647825"/>
          </a:xfrm>
          <a:prstGeom prst="rect">
            <a:avLst/>
          </a:prstGeom>
        </p:spPr>
      </p:pic>
      <p:sp>
        <p:nvSpPr>
          <p:cNvPr id="2" name="Rectangle: Rounded Corners 1">
            <a:extLst>
              <a:ext uri="{FF2B5EF4-FFF2-40B4-BE49-F238E27FC236}">
                <a16:creationId xmlns:a16="http://schemas.microsoft.com/office/drawing/2014/main" id="{575601F6-0A14-0317-DE21-4910573D275D}"/>
              </a:ext>
            </a:extLst>
          </p:cNvPr>
          <p:cNvSpPr/>
          <p:nvPr/>
        </p:nvSpPr>
        <p:spPr>
          <a:xfrm>
            <a:off x="8296276" y="5127661"/>
            <a:ext cx="1385887" cy="276225"/>
          </a:xfrm>
          <a:prstGeom prst="roundRect">
            <a:avLst/>
          </a:prstGeom>
          <a:no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Speech Bubble: Rectangle with Corners Rounded 2">
            <a:extLst>
              <a:ext uri="{FF2B5EF4-FFF2-40B4-BE49-F238E27FC236}">
                <a16:creationId xmlns:a16="http://schemas.microsoft.com/office/drawing/2014/main" id="{813F1DF0-D270-625B-87E3-A906072C63A1}"/>
              </a:ext>
            </a:extLst>
          </p:cNvPr>
          <p:cNvSpPr/>
          <p:nvPr/>
        </p:nvSpPr>
        <p:spPr>
          <a:xfrm flipH="1">
            <a:off x="6378892" y="3648888"/>
            <a:ext cx="5694046" cy="585399"/>
          </a:xfrm>
          <a:prstGeom prst="wedgeRoundRectCallout">
            <a:avLst>
              <a:gd name="adj1" fmla="val -4916"/>
              <a:gd name="adj2" fmla="val 178636"/>
              <a:gd name="adj3" fmla="val 16667"/>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After statistically controlling for anxiety, there remains a significant difference between instructional methods.</a:t>
            </a:r>
          </a:p>
        </p:txBody>
      </p:sp>
    </p:spTree>
    <p:extLst>
      <p:ext uri="{BB962C8B-B14F-4D97-AF65-F5344CB8AC3E}">
        <p14:creationId xmlns:p14="http://schemas.microsoft.com/office/powerpoint/2010/main" val="14867754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E0447-61A2-FE3B-A795-F1E8584B7F60}"/>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08A7B5E2-9BB5-1E81-FB10-C1D700669DF7}"/>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EEB8046B-443D-D5C8-0562-245903D6E30A}"/>
              </a:ext>
            </a:extLst>
          </p:cNvPr>
          <p:cNvSpPr txBox="1">
            <a:spLocks/>
          </p:cNvSpPr>
          <p:nvPr/>
        </p:nvSpPr>
        <p:spPr>
          <a:xfrm>
            <a:off x="2359843" y="423043"/>
            <a:ext cx="7472314"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Comparing group means with ANCOVA</a:t>
            </a:r>
            <a:endParaRPr lang="en-US" dirty="0"/>
          </a:p>
        </p:txBody>
      </p:sp>
      <p:pic>
        <p:nvPicPr>
          <p:cNvPr id="7" name="Picture 6">
            <a:extLst>
              <a:ext uri="{FF2B5EF4-FFF2-40B4-BE49-F238E27FC236}">
                <a16:creationId xmlns:a16="http://schemas.microsoft.com/office/drawing/2014/main" id="{1D125952-076D-0A12-57C9-B7ABAEC1C812}"/>
              </a:ext>
            </a:extLst>
          </p:cNvPr>
          <p:cNvPicPr>
            <a:picLocks noChangeAspect="1"/>
          </p:cNvPicPr>
          <p:nvPr/>
        </p:nvPicPr>
        <p:blipFill>
          <a:blip r:embed="rId3">
            <a:alphaModFix amt="25000"/>
          </a:blip>
          <a:stretch>
            <a:fillRect/>
          </a:stretch>
        </p:blipFill>
        <p:spPr>
          <a:xfrm>
            <a:off x="119062" y="1058125"/>
            <a:ext cx="5019675" cy="2619375"/>
          </a:xfrm>
          <a:prstGeom prst="rect">
            <a:avLst/>
          </a:prstGeom>
        </p:spPr>
      </p:pic>
      <p:pic>
        <p:nvPicPr>
          <p:cNvPr id="11" name="Picture 10">
            <a:extLst>
              <a:ext uri="{FF2B5EF4-FFF2-40B4-BE49-F238E27FC236}">
                <a16:creationId xmlns:a16="http://schemas.microsoft.com/office/drawing/2014/main" id="{6B57F651-8A3A-DCAA-8AD2-078C60529970}"/>
              </a:ext>
            </a:extLst>
          </p:cNvPr>
          <p:cNvPicPr>
            <a:picLocks noChangeAspect="1"/>
          </p:cNvPicPr>
          <p:nvPr/>
        </p:nvPicPr>
        <p:blipFill>
          <a:blip r:embed="rId4">
            <a:alphaModFix/>
          </a:blip>
          <a:stretch>
            <a:fillRect/>
          </a:stretch>
        </p:blipFill>
        <p:spPr>
          <a:xfrm>
            <a:off x="119062" y="3933825"/>
            <a:ext cx="4371975" cy="2019300"/>
          </a:xfrm>
          <a:prstGeom prst="rect">
            <a:avLst/>
          </a:prstGeom>
        </p:spPr>
      </p:pic>
      <p:pic>
        <p:nvPicPr>
          <p:cNvPr id="13" name="Picture 12">
            <a:extLst>
              <a:ext uri="{FF2B5EF4-FFF2-40B4-BE49-F238E27FC236}">
                <a16:creationId xmlns:a16="http://schemas.microsoft.com/office/drawing/2014/main" id="{A8136D98-84BC-BE6C-E069-9E2749A937FE}"/>
              </a:ext>
            </a:extLst>
          </p:cNvPr>
          <p:cNvPicPr>
            <a:picLocks noChangeAspect="1"/>
          </p:cNvPicPr>
          <p:nvPr/>
        </p:nvPicPr>
        <p:blipFill>
          <a:blip r:embed="rId5">
            <a:alphaModFix amt="25000"/>
          </a:blip>
          <a:stretch>
            <a:fillRect/>
          </a:stretch>
        </p:blipFill>
        <p:spPr>
          <a:xfrm>
            <a:off x="5224463" y="1058125"/>
            <a:ext cx="6848475" cy="3105150"/>
          </a:xfrm>
          <a:prstGeom prst="rect">
            <a:avLst/>
          </a:prstGeom>
        </p:spPr>
      </p:pic>
      <p:pic>
        <p:nvPicPr>
          <p:cNvPr id="15" name="Picture 14">
            <a:extLst>
              <a:ext uri="{FF2B5EF4-FFF2-40B4-BE49-F238E27FC236}">
                <a16:creationId xmlns:a16="http://schemas.microsoft.com/office/drawing/2014/main" id="{5B78EC7E-F5F7-D96A-42DE-C5D9E13AA7C9}"/>
              </a:ext>
            </a:extLst>
          </p:cNvPr>
          <p:cNvPicPr>
            <a:picLocks noChangeAspect="1"/>
          </p:cNvPicPr>
          <p:nvPr/>
        </p:nvPicPr>
        <p:blipFill>
          <a:blip r:embed="rId6">
            <a:alphaModFix amt="25000"/>
          </a:blip>
          <a:stretch>
            <a:fillRect/>
          </a:stretch>
        </p:blipFill>
        <p:spPr>
          <a:xfrm>
            <a:off x="5224463" y="4305300"/>
            <a:ext cx="4457700" cy="1647825"/>
          </a:xfrm>
          <a:prstGeom prst="rect">
            <a:avLst/>
          </a:prstGeom>
        </p:spPr>
      </p:pic>
      <p:sp>
        <p:nvSpPr>
          <p:cNvPr id="2" name="Rectangle: Rounded Corners 1">
            <a:extLst>
              <a:ext uri="{FF2B5EF4-FFF2-40B4-BE49-F238E27FC236}">
                <a16:creationId xmlns:a16="http://schemas.microsoft.com/office/drawing/2014/main" id="{7B3B0D42-22DF-3403-A060-ACFA7C301415}"/>
              </a:ext>
            </a:extLst>
          </p:cNvPr>
          <p:cNvSpPr/>
          <p:nvPr/>
        </p:nvSpPr>
        <p:spPr>
          <a:xfrm>
            <a:off x="119062" y="4651411"/>
            <a:ext cx="1871663" cy="930239"/>
          </a:xfrm>
          <a:prstGeom prst="roundRect">
            <a:avLst>
              <a:gd name="adj" fmla="val 6428"/>
            </a:avLst>
          </a:prstGeom>
          <a:no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Speech Bubble: Rectangle with Corners Rounded 2">
            <a:extLst>
              <a:ext uri="{FF2B5EF4-FFF2-40B4-BE49-F238E27FC236}">
                <a16:creationId xmlns:a16="http://schemas.microsoft.com/office/drawing/2014/main" id="{08A52958-6968-D615-6EF8-BF0BBCACC2C7}"/>
              </a:ext>
            </a:extLst>
          </p:cNvPr>
          <p:cNvSpPr/>
          <p:nvPr/>
        </p:nvSpPr>
        <p:spPr>
          <a:xfrm flipH="1">
            <a:off x="3130867" y="3277413"/>
            <a:ext cx="5694046" cy="585399"/>
          </a:xfrm>
          <a:prstGeom prst="wedgeRoundRectCallout">
            <a:avLst>
              <a:gd name="adj1" fmla="val 69022"/>
              <a:gd name="adj2" fmla="val 186772"/>
              <a:gd name="adj3" fmla="val 16667"/>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We can see estimated marginal mean performance by group after controlling for anxiety</a:t>
            </a:r>
          </a:p>
        </p:txBody>
      </p:sp>
    </p:spTree>
    <p:extLst>
      <p:ext uri="{BB962C8B-B14F-4D97-AF65-F5344CB8AC3E}">
        <p14:creationId xmlns:p14="http://schemas.microsoft.com/office/powerpoint/2010/main" val="15764808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FC379-CFDB-CFA6-0EB4-4CDCDA898B61}"/>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0EF3265F-748F-1E16-B902-D270A6BC5C75}"/>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6D2C8497-3C61-D6B1-02C5-9E033DA4CFE6}"/>
              </a:ext>
            </a:extLst>
          </p:cNvPr>
          <p:cNvSpPr txBox="1">
            <a:spLocks/>
          </p:cNvSpPr>
          <p:nvPr/>
        </p:nvSpPr>
        <p:spPr>
          <a:xfrm>
            <a:off x="2359843" y="423043"/>
            <a:ext cx="7472314" cy="493058"/>
          </a:xfrm>
          <a:prstGeom prst="rect">
            <a:avLst/>
          </a:prstGeom>
          <a:solidFill>
            <a:schemeClr val="bg1"/>
          </a:solidFill>
        </p:spPr>
        <p:txBody>
          <a:bodyPr vert="horz" lIns="0" tIns="45720" rIns="0" bIns="45720" rtlCol="0" anchor="t">
            <a:normAutofit fontScale="97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Comparing group means with ANCOVA</a:t>
            </a:r>
            <a:endParaRPr lang="en-US" dirty="0"/>
          </a:p>
        </p:txBody>
      </p:sp>
      <p:pic>
        <p:nvPicPr>
          <p:cNvPr id="7" name="Picture 6">
            <a:extLst>
              <a:ext uri="{FF2B5EF4-FFF2-40B4-BE49-F238E27FC236}">
                <a16:creationId xmlns:a16="http://schemas.microsoft.com/office/drawing/2014/main" id="{9063AA1E-8CE5-221C-1B5F-7FED7C1F6918}"/>
              </a:ext>
            </a:extLst>
          </p:cNvPr>
          <p:cNvPicPr>
            <a:picLocks noChangeAspect="1"/>
          </p:cNvPicPr>
          <p:nvPr/>
        </p:nvPicPr>
        <p:blipFill>
          <a:blip r:embed="rId3">
            <a:alphaModFix amt="25000"/>
          </a:blip>
          <a:stretch>
            <a:fillRect/>
          </a:stretch>
        </p:blipFill>
        <p:spPr>
          <a:xfrm>
            <a:off x="119062" y="1058125"/>
            <a:ext cx="5019675" cy="2619375"/>
          </a:xfrm>
          <a:prstGeom prst="rect">
            <a:avLst/>
          </a:prstGeom>
        </p:spPr>
      </p:pic>
      <p:pic>
        <p:nvPicPr>
          <p:cNvPr id="11" name="Picture 10">
            <a:extLst>
              <a:ext uri="{FF2B5EF4-FFF2-40B4-BE49-F238E27FC236}">
                <a16:creationId xmlns:a16="http://schemas.microsoft.com/office/drawing/2014/main" id="{0EC184D2-70D3-E7E1-BD6A-1AFA9DE2975F}"/>
              </a:ext>
            </a:extLst>
          </p:cNvPr>
          <p:cNvPicPr>
            <a:picLocks noChangeAspect="1"/>
          </p:cNvPicPr>
          <p:nvPr/>
        </p:nvPicPr>
        <p:blipFill>
          <a:blip r:embed="rId4">
            <a:alphaModFix amt="25000"/>
          </a:blip>
          <a:stretch>
            <a:fillRect/>
          </a:stretch>
        </p:blipFill>
        <p:spPr>
          <a:xfrm>
            <a:off x="119062" y="3933825"/>
            <a:ext cx="4371975" cy="2019300"/>
          </a:xfrm>
          <a:prstGeom prst="rect">
            <a:avLst/>
          </a:prstGeom>
        </p:spPr>
      </p:pic>
      <p:pic>
        <p:nvPicPr>
          <p:cNvPr id="13" name="Picture 12">
            <a:extLst>
              <a:ext uri="{FF2B5EF4-FFF2-40B4-BE49-F238E27FC236}">
                <a16:creationId xmlns:a16="http://schemas.microsoft.com/office/drawing/2014/main" id="{98F33ABD-4EAD-17B3-4B9D-43A3A0B390E2}"/>
              </a:ext>
            </a:extLst>
          </p:cNvPr>
          <p:cNvPicPr>
            <a:picLocks noChangeAspect="1"/>
          </p:cNvPicPr>
          <p:nvPr/>
        </p:nvPicPr>
        <p:blipFill>
          <a:blip r:embed="rId5">
            <a:alphaModFix/>
          </a:blip>
          <a:stretch>
            <a:fillRect/>
          </a:stretch>
        </p:blipFill>
        <p:spPr>
          <a:xfrm>
            <a:off x="5224463" y="1058125"/>
            <a:ext cx="6848475" cy="3105150"/>
          </a:xfrm>
          <a:prstGeom prst="rect">
            <a:avLst/>
          </a:prstGeom>
        </p:spPr>
      </p:pic>
      <p:pic>
        <p:nvPicPr>
          <p:cNvPr id="15" name="Picture 14">
            <a:extLst>
              <a:ext uri="{FF2B5EF4-FFF2-40B4-BE49-F238E27FC236}">
                <a16:creationId xmlns:a16="http://schemas.microsoft.com/office/drawing/2014/main" id="{F76CA5AE-0619-0398-E041-CE0514A912B2}"/>
              </a:ext>
            </a:extLst>
          </p:cNvPr>
          <p:cNvPicPr>
            <a:picLocks noChangeAspect="1"/>
          </p:cNvPicPr>
          <p:nvPr/>
        </p:nvPicPr>
        <p:blipFill>
          <a:blip r:embed="rId6">
            <a:alphaModFix amt="25000"/>
          </a:blip>
          <a:stretch>
            <a:fillRect/>
          </a:stretch>
        </p:blipFill>
        <p:spPr>
          <a:xfrm>
            <a:off x="5224463" y="4305300"/>
            <a:ext cx="4457700" cy="1647825"/>
          </a:xfrm>
          <a:prstGeom prst="rect">
            <a:avLst/>
          </a:prstGeom>
        </p:spPr>
      </p:pic>
      <p:sp>
        <p:nvSpPr>
          <p:cNvPr id="2" name="Rectangle: Rounded Corners 1">
            <a:extLst>
              <a:ext uri="{FF2B5EF4-FFF2-40B4-BE49-F238E27FC236}">
                <a16:creationId xmlns:a16="http://schemas.microsoft.com/office/drawing/2014/main" id="{B8CAEE2A-19A9-DF92-26B7-518F22BFD63C}"/>
              </a:ext>
            </a:extLst>
          </p:cNvPr>
          <p:cNvSpPr/>
          <p:nvPr/>
        </p:nvSpPr>
        <p:spPr>
          <a:xfrm>
            <a:off x="5224463" y="1700515"/>
            <a:ext cx="5019675" cy="1976985"/>
          </a:xfrm>
          <a:prstGeom prst="roundRect">
            <a:avLst>
              <a:gd name="adj" fmla="val 6428"/>
            </a:avLst>
          </a:prstGeom>
          <a:no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Speech Bubble: Rectangle with Corners Rounded 2">
            <a:extLst>
              <a:ext uri="{FF2B5EF4-FFF2-40B4-BE49-F238E27FC236}">
                <a16:creationId xmlns:a16="http://schemas.microsoft.com/office/drawing/2014/main" id="{13BE580A-7863-F72F-3C24-10DC20485C20}"/>
              </a:ext>
            </a:extLst>
          </p:cNvPr>
          <p:cNvSpPr/>
          <p:nvPr/>
        </p:nvSpPr>
        <p:spPr>
          <a:xfrm flipH="1">
            <a:off x="401954" y="1213540"/>
            <a:ext cx="3846196" cy="585399"/>
          </a:xfrm>
          <a:prstGeom prst="wedgeRoundRectCallout">
            <a:avLst>
              <a:gd name="adj1" fmla="val -72880"/>
              <a:gd name="adj2" fmla="val 98909"/>
              <a:gd name="adj3" fmla="val 16667"/>
            </a:avLst>
          </a:prstGeom>
          <a:solidFill>
            <a:schemeClr val="bg1">
              <a:lumMod val="95000"/>
            </a:schemeClr>
          </a:solidFill>
          <a:ln w="28575">
            <a:solidFill>
              <a:srgbClr val="A39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And pairwise comparisons between group EMM’s</a:t>
            </a:r>
          </a:p>
        </p:txBody>
      </p:sp>
    </p:spTree>
    <p:extLst>
      <p:ext uri="{BB962C8B-B14F-4D97-AF65-F5344CB8AC3E}">
        <p14:creationId xmlns:p14="http://schemas.microsoft.com/office/powerpoint/2010/main" val="18216042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45B4D2B-7503-A597-4494-CC7A4AD401A3}"/>
              </a:ext>
            </a:extLst>
          </p:cNvPr>
          <p:cNvSpPr txBox="1">
            <a:spLocks/>
          </p:cNvSpPr>
          <p:nvPr/>
        </p:nvSpPr>
        <p:spPr>
          <a:xfrm>
            <a:off x="1738160" y="3210045"/>
            <a:ext cx="8715680" cy="2270089"/>
          </a:xfrm>
          <a:prstGeom prst="rect">
            <a:avLst/>
          </a:prstGeom>
        </p:spPr>
        <p:txBody>
          <a:bodyPr vert="horz" lIns="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Font typeface="Arial" panose="020B0604020202020204" pitchFamily="34" charset="0"/>
              <a:buNone/>
              <a:defRPr sz="2000" b="0" i="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Font typeface="Arial" panose="020B0604020202020204" pitchFamily="34" charset="0"/>
              <a:buNone/>
              <a:defRPr sz="2000" b="0" i="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Font typeface="Arial" panose="020B0604020202020204" pitchFamily="34" charset="0"/>
              <a:buNone/>
              <a:defRPr sz="2000" b="0" i="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Font typeface="Arial" panose="020B0604020202020204" pitchFamily="34" charset="0"/>
              <a:buNone/>
              <a:defRPr sz="20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Thank you!</a:t>
            </a:r>
          </a:p>
          <a:p>
            <a:r>
              <a:rPr lang="en-US" dirty="0"/>
              <a:t>Questions?</a:t>
            </a:r>
          </a:p>
          <a:p>
            <a:endParaRPr lang="en-US" dirty="0"/>
          </a:p>
          <a:p>
            <a:r>
              <a:rPr lang="en-US" dirty="0"/>
              <a:t>Dr Jeff Buckley</a:t>
            </a:r>
          </a:p>
          <a:p>
            <a:r>
              <a:rPr lang="en-US" dirty="0"/>
              <a:t>Email: Jeffrey.buckley@tus.ie</a:t>
            </a:r>
          </a:p>
        </p:txBody>
      </p:sp>
    </p:spTree>
    <p:extLst>
      <p:ext uri="{BB962C8B-B14F-4D97-AF65-F5344CB8AC3E}">
        <p14:creationId xmlns:p14="http://schemas.microsoft.com/office/powerpoint/2010/main" val="2408873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A78-CB4D-AE3C-B2B9-BCA1D3B25F67}"/>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E3E43B96-8B1D-B7B7-DDB6-73A8B6E2C99F}"/>
              </a:ext>
            </a:extLst>
          </p:cNvPr>
          <p:cNvCxnSpPr>
            <a:cxnSpLocks/>
          </p:cNvCxnSpPr>
          <p:nvPr/>
        </p:nvCxnSpPr>
        <p:spPr>
          <a:xfrm>
            <a:off x="0" y="669572"/>
            <a:ext cx="12192000" cy="0"/>
          </a:xfrm>
          <a:prstGeom prst="line">
            <a:avLst/>
          </a:prstGeom>
          <a:ln w="38100">
            <a:solidFill>
              <a:srgbClr val="A3946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5AF46164-8E66-1F1F-61A9-E200849FDCC3}"/>
              </a:ext>
            </a:extLst>
          </p:cNvPr>
          <p:cNvSpPr txBox="1">
            <a:spLocks/>
          </p:cNvSpPr>
          <p:nvPr/>
        </p:nvSpPr>
        <p:spPr>
          <a:xfrm>
            <a:off x="561975" y="423043"/>
            <a:ext cx="11068050" cy="493058"/>
          </a:xfrm>
          <a:prstGeom prst="rect">
            <a:avLst/>
          </a:prstGeom>
          <a:solidFill>
            <a:schemeClr val="bg1"/>
          </a:solidFill>
        </p:spPr>
        <p:txBody>
          <a:bodyPr vert="horz" lIns="0" tIns="45720" rIns="0" bIns="45720" rtlCol="0" anchor="t">
            <a:normAutofit fontScale="82500" lnSpcReduction="10000"/>
          </a:bodyPr>
          <a:lstStyle>
            <a:lvl1pPr algn="l" defTabSz="914400" rtl="0" eaLnBrk="1" latinLnBrk="0" hangingPunct="1">
              <a:lnSpc>
                <a:spcPct val="90000"/>
              </a:lnSpc>
              <a:spcBef>
                <a:spcPct val="0"/>
              </a:spcBef>
              <a:buNone/>
              <a:defRPr sz="28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ct val="100000"/>
              </a:lnSpc>
            </a:pPr>
            <a:r>
              <a:rPr lang="en-GB" dirty="0"/>
              <a:t>Post-positivism and viewing the world as a quantitative researcher</a:t>
            </a:r>
            <a:endParaRPr lang="en-US" dirty="0"/>
          </a:p>
        </p:txBody>
      </p:sp>
      <p:graphicFrame>
        <p:nvGraphicFramePr>
          <p:cNvPr id="2" name="Diagram 1">
            <a:extLst>
              <a:ext uri="{FF2B5EF4-FFF2-40B4-BE49-F238E27FC236}">
                <a16:creationId xmlns:a16="http://schemas.microsoft.com/office/drawing/2014/main" id="{E94BE60E-558A-0EA6-8FFB-DF171D10CE82}"/>
              </a:ext>
            </a:extLst>
          </p:cNvPr>
          <p:cNvGraphicFramePr/>
          <p:nvPr/>
        </p:nvGraphicFramePr>
        <p:xfrm>
          <a:off x="2032000" y="1162631"/>
          <a:ext cx="8128000" cy="4532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5792286"/>
      </p:ext>
    </p:extLst>
  </p:cSld>
  <p:clrMapOvr>
    <a:masterClrMapping/>
  </p:clrMapOvr>
</p:sld>
</file>

<file path=ppt/theme/theme1.xml><?xml version="1.0" encoding="utf-8"?>
<a:theme xmlns:a="http://schemas.openxmlformats.org/drawingml/2006/main" name="Office Theme">
  <a:themeElements>
    <a:clrScheme name="TUS">
      <a:dk1>
        <a:srgbClr val="000000"/>
      </a:dk1>
      <a:lt1>
        <a:srgbClr val="FFFFFF"/>
      </a:lt1>
      <a:dk2>
        <a:srgbClr val="A39361"/>
      </a:dk2>
      <a:lt2>
        <a:srgbClr val="E7E6E6"/>
      </a:lt2>
      <a:accent1>
        <a:srgbClr val="AFD2F0"/>
      </a:accent1>
      <a:accent2>
        <a:srgbClr val="F0BEE6"/>
      </a:accent2>
      <a:accent3>
        <a:srgbClr val="E1EB73"/>
      </a:accent3>
      <a:accent4>
        <a:srgbClr val="80E0A7"/>
      </a:accent4>
      <a:accent5>
        <a:srgbClr val="00594C"/>
      </a:accent5>
      <a:accent6>
        <a:srgbClr val="AF272F"/>
      </a:accent6>
      <a:hlink>
        <a:srgbClr val="702F8A"/>
      </a:hlink>
      <a:folHlink>
        <a:srgbClr val="232C9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w="28575">
          <a:solidFill>
            <a:srgbClr val="A39461"/>
          </a:solidFill>
        </a:ln>
      </a:spPr>
      <a:bodyPr rtlCol="0" anchor="ctr"/>
      <a:lstStyle>
        <a:defPPr algn="ctr">
          <a:defRPr>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A688126-2E7B-4093-A798-FFAEEFB5D833}">
  <we:reference id="3e0fcce7-415c-4081-926c-b4e449c650e4" version="1.1.0.2" store="EXCatalog" storeType="EXCatalog"/>
  <we:alternateReferences>
    <we:reference id="WA200004709" version="1.1.0.2" store="en-US" storeType="OMEX"/>
  </we:alternateReferences>
  <we:properties>
    <we:property name="Office.AutoShowTaskpaneWithDocument" value="true"/>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F180CA81ADEF468DF6685CB64F21E0" ma:contentTypeVersion="13" ma:contentTypeDescription="Create a new document." ma:contentTypeScope="" ma:versionID="0cb2a6efb950dad79fcf34e404c11f07">
  <xsd:schema xmlns:xsd="http://www.w3.org/2001/XMLSchema" xmlns:xs="http://www.w3.org/2001/XMLSchema" xmlns:p="http://schemas.microsoft.com/office/2006/metadata/properties" xmlns:ns2="cbf648d0-261e-4418-9eee-be23595281d2" xmlns:ns3="eef62ffd-1853-4d22-9aa0-b319d7b51d05" targetNamespace="http://schemas.microsoft.com/office/2006/metadata/properties" ma:root="true" ma:fieldsID="c46d2731a8ea1c4f3e9b7abc84b1b3c2" ns2:_="" ns3:_="">
    <xsd:import namespace="cbf648d0-261e-4418-9eee-be23595281d2"/>
    <xsd:import namespace="eef62ffd-1853-4d22-9aa0-b319d7b51d0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648d0-261e-4418-9eee-be23595281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f62ffd-1853-4d22-9aa0-b319d7b51d0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948163-A9C8-4843-9649-72088C182C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648d0-261e-4418-9eee-be23595281d2"/>
    <ds:schemaRef ds:uri="eef62ffd-1853-4d22-9aa0-b319d7b51d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FE4BDA-3CC1-4739-A570-5E406702CDBC}">
  <ds:schemaRefs>
    <ds:schemaRef ds:uri="http://schemas.microsoft.com/sharepoint/v3/contenttype/forms"/>
  </ds:schemaRefs>
</ds:datastoreItem>
</file>

<file path=customXml/itemProps3.xml><?xml version="1.0" encoding="utf-8"?>
<ds:datastoreItem xmlns:ds="http://schemas.openxmlformats.org/officeDocument/2006/customXml" ds:itemID="{FDCF3F6C-7C34-4740-9E1D-A9525CA79AE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7574</TotalTime>
  <Words>4500</Words>
  <Application>Microsoft Office PowerPoint</Application>
  <PresentationFormat>Widescreen</PresentationFormat>
  <Paragraphs>617</Paragraphs>
  <Slides>86</Slides>
  <Notes>85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86</vt:i4>
      </vt:variant>
    </vt:vector>
  </HeadingPairs>
  <TitlesOfParts>
    <vt:vector size="91" baseType="lpstr">
      <vt:lpstr>Arial</vt:lpstr>
      <vt:lpstr>Arial Black</vt:lpstr>
      <vt:lpstr>Calibri</vt:lpstr>
      <vt:lpstr>Cambria Math</vt:lpstr>
      <vt:lpstr>Office Theme</vt:lpstr>
      <vt:lpstr>Fundamentals of quantitative research: Concepts, design, and core analyses</vt:lpstr>
      <vt:lpstr>PowerPoint Presentation</vt:lpstr>
      <vt:lpstr>Session 1 Thinking like a quantitative researcher</vt:lpstr>
      <vt:lpstr>Session 2 Designing a quantitative study</vt:lpstr>
      <vt:lpstr>Session 3 Preparing and exploring data for analysis with SPSS</vt:lpstr>
      <vt:lpstr>Session 4 Core statistical tests in SPSS and the logic of linear modelling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LUCIA MULLEROVA</dc:creator>
  <cp:lastModifiedBy>Jeffrey Buckley</cp:lastModifiedBy>
  <cp:revision>321</cp:revision>
  <dcterms:created xsi:type="dcterms:W3CDTF">2021-09-21T09:22:04Z</dcterms:created>
  <dcterms:modified xsi:type="dcterms:W3CDTF">2026-03-25T01:21:08Z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0x01010061F180CA81ADEF468DF6685CB64F21E0</vt:lpwstr>
  </property>
  <property fmtid="{D5CDD505-2E9C-101B-9397-08002B2CF9AE}" pid="3" name="MSIP_Label_3d7fcb0a-951b-4c4c-9361-86d018aaad2c_Enabled">
    <vt:lpwstr>True</vt:lpwstr>
  </property>
  <property fmtid="{D5CDD505-2E9C-101B-9397-08002B2CF9AE}" pid="4" name="MSIP_Label_3d7fcb0a-951b-4c4c-9361-86d018aaad2c_SiteId">
    <vt:lpwstr>61bfae99-0638-40ac-9c3a-465c4059f96e</vt:lpwstr>
  </property>
  <property fmtid="{D5CDD505-2E9C-101B-9397-08002B2CF9AE}" pid="5" name="MSIP_Label_3d7fcb0a-951b-4c4c-9361-86d018aaad2c_Owner">
    <vt:lpwstr>Owen.Dunne@lit.ie</vt:lpwstr>
  </property>
  <property fmtid="{D5CDD505-2E9C-101B-9397-08002B2CF9AE}" pid="6" name="MSIP_Label_3d7fcb0a-951b-4c4c-9361-86d018aaad2c_SetDate">
    <vt:lpwstr>2022-03-28T11:30:33.9865571Z</vt:lpwstr>
  </property>
  <property fmtid="{D5CDD505-2E9C-101B-9397-08002B2CF9AE}" pid="7" name="MSIP_Label_3d7fcb0a-951b-4c4c-9361-86d018aaad2c_Name">
    <vt:lpwstr>General</vt:lpwstr>
  </property>
  <property fmtid="{D5CDD505-2E9C-101B-9397-08002B2CF9AE}" pid="8" name="MSIP_Label_3d7fcb0a-951b-4c4c-9361-86d018aaad2c_Application">
    <vt:lpwstr>Microsoft Azure Information Protection</vt:lpwstr>
  </property>
  <property fmtid="{D5CDD505-2E9C-101B-9397-08002B2CF9AE}" pid="9" name="MSIP_Label_3d7fcb0a-951b-4c4c-9361-86d018aaad2c_ActionId">
    <vt:lpwstr>613675b7-fac2-4f3f-bdaf-6a9f3f54ae12</vt:lpwstr>
  </property>
  <property fmtid="{D5CDD505-2E9C-101B-9397-08002B2CF9AE}" pid="10" name="MSIP_Label_3d7fcb0a-951b-4c4c-9361-86d018aaad2c_Extended_MSFT_Method">
    <vt:lpwstr>Automatic</vt:lpwstr>
  </property>
  <property fmtid="{D5CDD505-2E9C-101B-9397-08002B2CF9AE}" pid="11" name="Sensitivity">
    <vt:lpwstr>General</vt:lpwstr>
  </property>
</Properties>
</file>